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6"/>
    <p:sldMasterId id="2147483663" r:id="rId17"/>
  </p:sldMasterIdLst>
  <p:notesMasterIdLst>
    <p:notesMasterId r:id="rId66"/>
  </p:notesMasterIdLst>
  <p:sldIdLst>
    <p:sldId id="263" r:id="rId18"/>
    <p:sldId id="264" r:id="rId19"/>
    <p:sldId id="267" r:id="rId20"/>
    <p:sldId id="1029" r:id="rId21"/>
    <p:sldId id="1030" r:id="rId22"/>
    <p:sldId id="288" r:id="rId23"/>
    <p:sldId id="1027" r:id="rId24"/>
    <p:sldId id="1045" r:id="rId25"/>
    <p:sldId id="1028" r:id="rId26"/>
    <p:sldId id="1041" r:id="rId27"/>
    <p:sldId id="1047" r:id="rId28"/>
    <p:sldId id="1037" r:id="rId29"/>
    <p:sldId id="1033" r:id="rId30"/>
    <p:sldId id="1049" r:id="rId31"/>
    <p:sldId id="1035" r:id="rId32"/>
    <p:sldId id="871" r:id="rId33"/>
    <p:sldId id="11217" r:id="rId34"/>
    <p:sldId id="11213" r:id="rId35"/>
    <p:sldId id="11212" r:id="rId36"/>
    <p:sldId id="11215" r:id="rId37"/>
    <p:sldId id="11216" r:id="rId38"/>
    <p:sldId id="1048" r:id="rId39"/>
    <p:sldId id="1046" r:id="rId40"/>
    <p:sldId id="1051" r:id="rId41"/>
    <p:sldId id="1038" r:id="rId42"/>
    <p:sldId id="6042" r:id="rId43"/>
    <p:sldId id="1052" r:id="rId44"/>
    <p:sldId id="11206" r:id="rId45"/>
    <p:sldId id="605" r:id="rId46"/>
    <p:sldId id="270" r:id="rId47"/>
    <p:sldId id="556" r:id="rId48"/>
    <p:sldId id="11208" r:id="rId49"/>
    <p:sldId id="11209" r:id="rId50"/>
    <p:sldId id="11210" r:id="rId51"/>
    <p:sldId id="11211" r:id="rId52"/>
    <p:sldId id="11207" r:id="rId53"/>
    <p:sldId id="343" r:id="rId54"/>
    <p:sldId id="11074" r:id="rId55"/>
    <p:sldId id="11205" r:id="rId56"/>
    <p:sldId id="1053" r:id="rId57"/>
    <p:sldId id="1054" r:id="rId58"/>
    <p:sldId id="11219" r:id="rId59"/>
    <p:sldId id="11220" r:id="rId60"/>
    <p:sldId id="11222" r:id="rId61"/>
    <p:sldId id="11221" r:id="rId62"/>
    <p:sldId id="11223" r:id="rId63"/>
    <p:sldId id="11224" r:id="rId64"/>
    <p:sldId id="54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FF00FF"/>
    <a:srgbClr val="ED7D31"/>
    <a:srgbClr val="F2F2F2"/>
    <a:srgbClr val="FFFCE9"/>
    <a:srgbClr val="0066FF"/>
    <a:srgbClr val="FDF4EE"/>
    <a:srgbClr val="FBE5D6"/>
    <a:srgbClr val="F5F9FD"/>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427AA2-A9C8-4A27-9590-23C45AD2FC7B}" v="619" dt="2024-05-27T15:15:02.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71027" autoAdjust="0"/>
  </p:normalViewPr>
  <p:slideViewPr>
    <p:cSldViewPr snapToGrid="0">
      <p:cViewPr varScale="1">
        <p:scale>
          <a:sx n="74" d="100"/>
          <a:sy n="74"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viewProps" Target="viewProps.xml"/><Relationship Id="rId7" Type="http://schemas.openxmlformats.org/officeDocument/2006/relationships/customXml" Target="../customXml/item7.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xml"/><Relationship Id="rId29" Type="http://schemas.openxmlformats.org/officeDocument/2006/relationships/slide" Target="slides/slide12.xml"/><Relationship Id="rId11" Type="http://schemas.openxmlformats.org/officeDocument/2006/relationships/customXml" Target="../customXml/item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customXml" Target="../customXml/item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2.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customXml" Target="../customXml/item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jpg"/><Relationship Id="rId4" Type="http://schemas.openxmlformats.org/officeDocument/2006/relationships/image" Target="../media/image2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jpg"/><Relationship Id="rId4" Type="http://schemas.openxmlformats.org/officeDocument/2006/relationships/image" Target="../media/image27.jp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037D71-B3E6-4AA0-A6FC-C9A555864821}" type="doc">
      <dgm:prSet loTypeId="urn:microsoft.com/office/officeart/2008/layout/AscendingPictureAccentProcess" loCatId="process" qsTypeId="urn:microsoft.com/office/officeart/2005/8/quickstyle/simple1" qsCatId="simple" csTypeId="urn:microsoft.com/office/officeart/2005/8/colors/accent3_1" csCatId="accent3" phldr="1"/>
      <dgm:spPr/>
      <dgm:t>
        <a:bodyPr/>
        <a:lstStyle/>
        <a:p>
          <a:endParaRPr lang="en-US"/>
        </a:p>
      </dgm:t>
    </dgm:pt>
    <dgm:pt modelId="{CD119CDE-A8C3-4A16-AD68-1A67DBE6177C}">
      <dgm:prSet phldrT="[Text]" custT="1"/>
      <dgm:spPr/>
      <dgm:t>
        <a:bodyPr/>
        <a:lstStyle/>
        <a:p>
          <a:r>
            <a:rPr lang="en-US" sz="2000" b="1" dirty="0"/>
            <a:t>Aberrant methylation </a:t>
          </a:r>
        </a:p>
      </dgm:t>
    </dgm:pt>
    <dgm:pt modelId="{385F32D4-CFCE-4C47-842E-2CA9CDEE41D0}" type="parTrans" cxnId="{8D83C326-61A4-42BF-9670-ABE15BA695F1}">
      <dgm:prSet/>
      <dgm:spPr/>
      <dgm:t>
        <a:bodyPr/>
        <a:lstStyle/>
        <a:p>
          <a:endParaRPr lang="en-US" sz="3200" b="1"/>
        </a:p>
      </dgm:t>
    </dgm:pt>
    <dgm:pt modelId="{F26E1161-3D4B-4BB7-A4C5-4402CA3D4FD0}" type="sibTrans" cxnId="{8D83C326-61A4-42BF-9670-ABE15BA695F1}">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01000" r="-101000"/>
          </a:stretch>
        </a:blipFill>
      </dgm:spPr>
      <dgm:t>
        <a:bodyPr/>
        <a:lstStyle/>
        <a:p>
          <a:endParaRPr lang="en-US" sz="3200" b="1"/>
        </a:p>
      </dgm:t>
    </dgm:pt>
    <dgm:pt modelId="{AA2DD64C-5D95-4D5F-87A7-85EF23F3DED1}">
      <dgm:prSet phldrT="[Text]" custT="1"/>
      <dgm:spPr/>
      <dgm:t>
        <a:bodyPr/>
        <a:lstStyle/>
        <a:p>
          <a:r>
            <a:rPr lang="en-US" sz="2000" b="1" dirty="0"/>
            <a:t>Chromatin restructuring </a:t>
          </a:r>
        </a:p>
      </dgm:t>
    </dgm:pt>
    <dgm:pt modelId="{BFC2871D-E95A-453A-9CFD-4A10E85090A2}" type="parTrans" cxnId="{62CE9376-ACDD-46FF-855C-416E09F13907}">
      <dgm:prSet/>
      <dgm:spPr/>
      <dgm:t>
        <a:bodyPr/>
        <a:lstStyle/>
        <a:p>
          <a:endParaRPr lang="en-US" sz="3200" b="1"/>
        </a:p>
      </dgm:t>
    </dgm:pt>
    <dgm:pt modelId="{810FC0BF-1D61-4A54-8C21-1E2B0842ABD1}" type="sibTrans" cxnId="{62CE9376-ACDD-46FF-855C-416E09F13907}">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sz="3200" b="1"/>
        </a:p>
      </dgm:t>
    </dgm:pt>
    <dgm:pt modelId="{22221F2C-9BC7-4A0A-86E6-3F9209979D3A}">
      <dgm:prSet phldrT="[Text]" custT="1"/>
      <dgm:spPr/>
      <dgm:t>
        <a:bodyPr/>
        <a:lstStyle/>
        <a:p>
          <a:r>
            <a:rPr lang="en-US" sz="2000" b="1" dirty="0"/>
            <a:t>Differentiation blocks</a:t>
          </a:r>
        </a:p>
      </dgm:t>
    </dgm:pt>
    <dgm:pt modelId="{F9600A38-C3DD-4115-B125-50D9CA2F526D}" type="parTrans" cxnId="{2328E888-AB0D-428E-A960-C230FB7006B4}">
      <dgm:prSet/>
      <dgm:spPr/>
      <dgm:t>
        <a:bodyPr/>
        <a:lstStyle/>
        <a:p>
          <a:endParaRPr lang="en-US" sz="3200" b="1"/>
        </a:p>
      </dgm:t>
    </dgm:pt>
    <dgm:pt modelId="{3CB6827D-23DE-4B0F-B855-198AEF57E5CF}" type="sibTrans" cxnId="{2328E888-AB0D-428E-A960-C230FB7006B4}">
      <dgm:prSet/>
      <dgm:spPr>
        <a:solidFill>
          <a:schemeClr val="bg1"/>
        </a:solidFill>
      </dgm:spPr>
      <dgm:t>
        <a:bodyPr/>
        <a:lstStyle/>
        <a:p>
          <a:endParaRPr lang="en-US" sz="3200" b="1"/>
        </a:p>
      </dgm:t>
      <dgm:extLst>
        <a:ext uri="{E40237B7-FDA0-4F09-8148-C483321AD2D9}">
          <dgm14:cNvPr xmlns:dgm14="http://schemas.microsoft.com/office/drawing/2010/diagram" id="0" name="" descr="Arrow circle with solid fill"/>
        </a:ext>
      </dgm:extLst>
    </dgm:pt>
    <dgm:pt modelId="{39C80868-A66F-4180-BB84-55F37752AB32}">
      <dgm:prSet phldrT="[Text]" custT="1"/>
      <dgm:spPr/>
      <dgm:t>
        <a:bodyPr/>
        <a:lstStyle/>
        <a:p>
          <a:r>
            <a:rPr lang="en-US" sz="2000" b="1" dirty="0"/>
            <a:t>Altered metabolism </a:t>
          </a:r>
        </a:p>
      </dgm:t>
    </dgm:pt>
    <dgm:pt modelId="{3602A896-8D72-41AE-9C5A-03BCF4106C65}" type="parTrans" cxnId="{2EED91DC-204E-46DD-9FE9-0982BC0CDAB5}">
      <dgm:prSet/>
      <dgm:spPr/>
      <dgm:t>
        <a:bodyPr/>
        <a:lstStyle/>
        <a:p>
          <a:endParaRPr lang="en-US" sz="3200" b="1"/>
        </a:p>
      </dgm:t>
    </dgm:pt>
    <dgm:pt modelId="{AC91906B-BCB5-4D7E-886E-A96CE5551AE8}" type="sibTrans" cxnId="{2EED91DC-204E-46DD-9FE9-0982BC0CDAB5}">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t>
        <a:bodyPr/>
        <a:lstStyle/>
        <a:p>
          <a:endParaRPr lang="en-US" sz="3200" b="1"/>
        </a:p>
      </dgm:t>
    </dgm:pt>
    <dgm:pt modelId="{186830AA-8B08-45B1-A52C-B3DDBBE3B86E}">
      <dgm:prSet phldrT="[Text]" custT="1"/>
      <dgm:spPr/>
      <dgm:t>
        <a:bodyPr/>
        <a:lstStyle/>
        <a:p>
          <a:r>
            <a:rPr lang="en-US" sz="2000" b="1" dirty="0"/>
            <a:t>     Tumorigenesis</a:t>
          </a:r>
        </a:p>
      </dgm:t>
    </dgm:pt>
    <dgm:pt modelId="{18A22E51-B64F-426C-82A9-63A65B751DDB}" type="parTrans" cxnId="{0C6C191E-F319-4D5E-BC90-198DEC9AF923}">
      <dgm:prSet/>
      <dgm:spPr/>
      <dgm:t>
        <a:bodyPr/>
        <a:lstStyle/>
        <a:p>
          <a:endParaRPr lang="en-US" sz="3200" b="1"/>
        </a:p>
      </dgm:t>
    </dgm:pt>
    <dgm:pt modelId="{F4808A96-BB40-4802-A14A-AA12CE2B9753}" type="sibTrans" cxnId="{0C6C191E-F319-4D5E-BC90-198DEC9AF923}">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35000" r="-35000"/>
          </a:stretch>
        </a:blipFill>
      </dgm:spPr>
      <dgm:t>
        <a:bodyPr/>
        <a:lstStyle/>
        <a:p>
          <a:endParaRPr lang="en-US" sz="3200" b="1"/>
        </a:p>
      </dgm:t>
    </dgm:pt>
    <dgm:pt modelId="{5DDD8273-F504-4F35-8992-43A7B020D770}" type="pres">
      <dgm:prSet presAssocID="{6D037D71-B3E6-4AA0-A6FC-C9A555864821}" presName="Name0" presStyleCnt="0">
        <dgm:presLayoutVars>
          <dgm:chMax val="7"/>
          <dgm:chPref val="7"/>
          <dgm:dir/>
        </dgm:presLayoutVars>
      </dgm:prSet>
      <dgm:spPr/>
    </dgm:pt>
    <dgm:pt modelId="{1653AFF1-4A56-411F-BBC5-931612FD90CA}" type="pres">
      <dgm:prSet presAssocID="{6D037D71-B3E6-4AA0-A6FC-C9A555864821}" presName="dot1" presStyleLbl="alignNode1" presStyleIdx="0" presStyleCnt="15" custLinFactX="70670" custLinFactY="21155" custLinFactNeighborX="100000" custLinFactNeighborY="100000"/>
      <dgm:spPr>
        <a:solidFill>
          <a:schemeClr val="bg2">
            <a:lumMod val="75000"/>
          </a:schemeClr>
        </a:solidFill>
      </dgm:spPr>
    </dgm:pt>
    <dgm:pt modelId="{C0BA3F3B-25A3-4952-AA9F-BE2B240C0AE3}" type="pres">
      <dgm:prSet presAssocID="{6D037D71-B3E6-4AA0-A6FC-C9A555864821}" presName="dot2" presStyleLbl="alignNode1" presStyleIdx="1" presStyleCnt="15" custLinFactY="200000" custLinFactNeighborX="-78427" custLinFactNeighborY="277267"/>
      <dgm:spPr/>
    </dgm:pt>
    <dgm:pt modelId="{591DEAEA-51F0-4373-8CF0-315448068BE3}" type="pres">
      <dgm:prSet presAssocID="{6D037D71-B3E6-4AA0-A6FC-C9A555864821}" presName="dot3" presStyleLbl="alignNode1" presStyleIdx="2" presStyleCnt="15"/>
      <dgm:spPr/>
    </dgm:pt>
    <dgm:pt modelId="{88AFC681-F003-4769-A4F9-0D6F06ACF02A}" type="pres">
      <dgm:prSet presAssocID="{6D037D71-B3E6-4AA0-A6FC-C9A555864821}" presName="dot4" presStyleLbl="alignNode1" presStyleIdx="3" presStyleCnt="15"/>
      <dgm:spPr/>
    </dgm:pt>
    <dgm:pt modelId="{42EC15DF-ABEB-4FC0-B3E9-0F880075D2B8}" type="pres">
      <dgm:prSet presAssocID="{6D037D71-B3E6-4AA0-A6FC-C9A555864821}" presName="dot5" presStyleLbl="alignNode1" presStyleIdx="4" presStyleCnt="15" custLinFactY="-100000" custLinFactNeighborX="-80626" custLinFactNeighborY="-107054"/>
      <dgm:spPr>
        <a:solidFill>
          <a:schemeClr val="bg2">
            <a:lumMod val="75000"/>
          </a:schemeClr>
        </a:solidFill>
      </dgm:spPr>
    </dgm:pt>
    <dgm:pt modelId="{4D6FCFEC-3D9C-480E-BD26-8D9FA40D4B9C}" type="pres">
      <dgm:prSet presAssocID="{6D037D71-B3E6-4AA0-A6FC-C9A555864821}" presName="dot6" presStyleLbl="alignNode1" presStyleIdx="5" presStyleCnt="15" custLinFactX="-200000" custLinFactY="200000" custLinFactNeighborX="-204161" custLinFactNeighborY="280011"/>
      <dgm:spPr/>
    </dgm:pt>
    <dgm:pt modelId="{4AD4E011-5BB3-4215-94F9-2EA17E988C05}" type="pres">
      <dgm:prSet presAssocID="{6D037D71-B3E6-4AA0-A6FC-C9A555864821}" presName="dot7" presStyleLbl="alignNode1" presStyleIdx="6" presStyleCnt="15" custLinFactX="-76885" custLinFactY="-200000" custLinFactNeighborX="-100000" custLinFactNeighborY="-269522"/>
      <dgm:spPr>
        <a:solidFill>
          <a:schemeClr val="bg2">
            <a:lumMod val="75000"/>
          </a:schemeClr>
        </a:solidFill>
      </dgm:spPr>
    </dgm:pt>
    <dgm:pt modelId="{454B688A-8130-47BB-B458-D244B437AC76}" type="pres">
      <dgm:prSet presAssocID="{6D037D71-B3E6-4AA0-A6FC-C9A555864821}" presName="dot8" presStyleLbl="alignNode1" presStyleIdx="7" presStyleCnt="15" custLinFactX="-200000" custLinFactY="-300000" custLinFactNeighborX="-223085" custLinFactNeighborY="-340889"/>
      <dgm:spPr>
        <a:solidFill>
          <a:schemeClr val="bg2">
            <a:lumMod val="75000"/>
          </a:schemeClr>
        </a:solidFill>
      </dgm:spPr>
    </dgm:pt>
    <dgm:pt modelId="{A7EA4B2A-8483-48E0-8730-BB18046039D7}" type="pres">
      <dgm:prSet presAssocID="{6D037D71-B3E6-4AA0-A6FC-C9A555864821}" presName="dotArrow1" presStyleLbl="alignNode1" presStyleIdx="8" presStyleCnt="15"/>
      <dgm:spPr/>
    </dgm:pt>
    <dgm:pt modelId="{6C7FFB24-B05F-41CA-9A2E-4EDF649A42A3}" type="pres">
      <dgm:prSet presAssocID="{6D037D71-B3E6-4AA0-A6FC-C9A555864821}" presName="dotArrow2" presStyleLbl="alignNode1" presStyleIdx="9" presStyleCnt="15" custLinFactX="-109823" custLinFactNeighborX="-200000" custLinFactNeighborY="42664"/>
      <dgm:spPr/>
    </dgm:pt>
    <dgm:pt modelId="{63AF035F-0707-4E8E-9BC3-08CF09EAE3E9}" type="pres">
      <dgm:prSet presAssocID="{6D037D71-B3E6-4AA0-A6FC-C9A555864821}" presName="dotArrow3" presStyleLbl="alignNode1" presStyleIdx="10" presStyleCnt="15" custLinFactX="-228677" custLinFactY="55828" custLinFactNeighborX="-300000" custLinFactNeighborY="100000"/>
      <dgm:spPr/>
    </dgm:pt>
    <dgm:pt modelId="{06117ED1-B1D4-4CC9-BA56-246BAF9680DC}" type="pres">
      <dgm:prSet presAssocID="{6D037D71-B3E6-4AA0-A6FC-C9A555864821}" presName="dotArrow4" presStyleLbl="alignNode1" presStyleIdx="11" presStyleCnt="15" custLinFactX="-200000" custLinFactNeighborX="-234440" custLinFactNeighborY="79182"/>
      <dgm:spPr/>
    </dgm:pt>
    <dgm:pt modelId="{9C50D6D8-F478-44D2-880F-00AE73C1D05B}" type="pres">
      <dgm:prSet presAssocID="{6D037D71-B3E6-4AA0-A6FC-C9A555864821}" presName="dotArrow5" presStyleLbl="alignNode1" presStyleIdx="12" presStyleCnt="15"/>
      <dgm:spPr/>
    </dgm:pt>
    <dgm:pt modelId="{9C65DBDD-302C-446E-A8E6-010D8C6249E2}" type="pres">
      <dgm:prSet presAssocID="{6D037D71-B3E6-4AA0-A6FC-C9A555864821}" presName="dotArrow6" presStyleLbl="alignNode1" presStyleIdx="13" presStyleCnt="15"/>
      <dgm:spPr/>
    </dgm:pt>
    <dgm:pt modelId="{5DEF1938-5D9A-481E-A27E-8781DA140139}" type="pres">
      <dgm:prSet presAssocID="{6D037D71-B3E6-4AA0-A6FC-C9A555864821}" presName="dotArrow7" presStyleLbl="alignNode1" presStyleIdx="14" presStyleCnt="15"/>
      <dgm:spPr/>
    </dgm:pt>
    <dgm:pt modelId="{00CA1928-6592-4651-9D8F-BDC1224BCD61}" type="pres">
      <dgm:prSet presAssocID="{CD119CDE-A8C3-4A16-AD68-1A67DBE6177C}" presName="parTx1" presStyleLbl="node1" presStyleIdx="0" presStyleCnt="5" custLinFactX="51469" custLinFactY="-439711" custLinFactNeighborX="100000" custLinFactNeighborY="-500000"/>
      <dgm:spPr/>
    </dgm:pt>
    <dgm:pt modelId="{2E2B5A41-22E8-403E-B975-7BDEE6719092}" type="pres">
      <dgm:prSet presAssocID="{F26E1161-3D4B-4BB7-A4C5-4402CA3D4FD0}" presName="picture1" presStyleCnt="0"/>
      <dgm:spPr/>
    </dgm:pt>
    <dgm:pt modelId="{E8FCB08D-17FB-4E3C-B181-F7971D7DAB38}" type="pres">
      <dgm:prSet presAssocID="{F26E1161-3D4B-4BB7-A4C5-4402CA3D4FD0}" presName="imageRepeatNode" presStyleLbl="fgImgPlace1" presStyleIdx="0" presStyleCnt="5" custLinFactX="104963" custLinFactY="-205485" custLinFactNeighborX="200000" custLinFactNeighborY="-300000"/>
      <dgm:spPr/>
    </dgm:pt>
    <dgm:pt modelId="{390C7289-DDC2-44AF-84E2-30F209D95084}" type="pres">
      <dgm:prSet presAssocID="{AA2DD64C-5D95-4D5F-87A7-85EF23F3DED1}" presName="parTx2" presStyleLbl="node1" presStyleIdx="1" presStyleCnt="5" custLinFactNeighborX="18391" custLinFactNeighborY="-50606"/>
      <dgm:spPr/>
    </dgm:pt>
    <dgm:pt modelId="{A49E365F-4A6D-4F35-A1AE-D7FA5D42ABC0}" type="pres">
      <dgm:prSet presAssocID="{810FC0BF-1D61-4A54-8C21-1E2B0842ABD1}" presName="picture2" presStyleCnt="0"/>
      <dgm:spPr/>
    </dgm:pt>
    <dgm:pt modelId="{E76A08AC-BA21-4F67-9E9E-4B440C638FC8}" type="pres">
      <dgm:prSet presAssocID="{810FC0BF-1D61-4A54-8C21-1E2B0842ABD1}" presName="imageRepeatNode" presStyleLbl="fgImgPlace1" presStyleIdx="1" presStyleCnt="5" custLinFactNeighborX="22997" custLinFactNeighborY="1714"/>
      <dgm:spPr/>
    </dgm:pt>
    <dgm:pt modelId="{5B44A8DE-D9CB-4FB7-AED5-AC5A36D9E8B5}" type="pres">
      <dgm:prSet presAssocID="{39C80868-A66F-4180-BB84-55F37752AB32}" presName="parTx3" presStyleLbl="node1" presStyleIdx="2" presStyleCnt="5" custLinFactY="-19510" custLinFactNeighborX="11730" custLinFactNeighborY="-100000"/>
      <dgm:spPr/>
    </dgm:pt>
    <dgm:pt modelId="{D071E0E6-7D01-49A2-AC30-703ACF8EBAFC}" type="pres">
      <dgm:prSet presAssocID="{AC91906B-BCB5-4D7E-886E-A96CE5551AE8}" presName="picture3" presStyleCnt="0"/>
      <dgm:spPr/>
    </dgm:pt>
    <dgm:pt modelId="{4C16401F-28CE-480A-A905-D2681BEE2532}" type="pres">
      <dgm:prSet presAssocID="{AC91906B-BCB5-4D7E-886E-A96CE5551AE8}" presName="imageRepeatNode" presStyleLbl="fgImgPlace1" presStyleIdx="2" presStyleCnt="5" custLinFactNeighborX="-625" custLinFactNeighborY="-36691"/>
      <dgm:spPr/>
    </dgm:pt>
    <dgm:pt modelId="{E8C647FC-E78C-41BC-9508-2D3FAD54F94E}" type="pres">
      <dgm:prSet presAssocID="{22221F2C-9BC7-4A0A-86E6-3F9209979D3A}" presName="parTx4" presStyleLbl="node1" presStyleIdx="3" presStyleCnt="5" custScaleX="118807" custLinFactY="-69359" custLinFactNeighborX="-2542" custLinFactNeighborY="-100000"/>
      <dgm:spPr/>
    </dgm:pt>
    <dgm:pt modelId="{A035809C-51F4-4263-A3B2-DC16E27F9F72}" type="pres">
      <dgm:prSet presAssocID="{3CB6827D-23DE-4B0F-B855-198AEF57E5CF}" presName="picture4" presStyleCnt="0"/>
      <dgm:spPr/>
    </dgm:pt>
    <dgm:pt modelId="{92598B38-4672-4CF5-BC44-8175F087FCD9}" type="pres">
      <dgm:prSet presAssocID="{3CB6827D-23DE-4B0F-B855-198AEF57E5CF}" presName="imageRepeatNode" presStyleLbl="fgImgPlace1" presStyleIdx="3" presStyleCnt="5" custLinFactNeighborX="-32084" custLinFactNeighborY="-60523"/>
      <dgm:spPr/>
    </dgm:pt>
    <dgm:pt modelId="{A7960112-F36D-4FE3-A386-D7607FE2A5A8}" type="pres">
      <dgm:prSet presAssocID="{186830AA-8B08-45B1-A52C-B3DDBBE3B86E}" presName="parTx5" presStyleLbl="node1" presStyleIdx="4" presStyleCnt="5" custScaleX="130284" custScaleY="102299" custLinFactX="-12193" custLinFactY="332764" custLinFactNeighborX="-100000" custLinFactNeighborY="400000"/>
      <dgm:spPr/>
    </dgm:pt>
    <dgm:pt modelId="{3B9A70BC-8CB9-45D9-A3A2-533AF6E70D5F}" type="pres">
      <dgm:prSet presAssocID="{F4808A96-BB40-4802-A14A-AA12CE2B9753}" presName="picture5" presStyleCnt="0"/>
      <dgm:spPr/>
    </dgm:pt>
    <dgm:pt modelId="{967A8EAF-7CB5-4ECB-8389-6062A56FF2BB}" type="pres">
      <dgm:prSet presAssocID="{F4808A96-BB40-4802-A14A-AA12CE2B9753}" presName="imageRepeatNode" presStyleLbl="fgImgPlace1" presStyleIdx="4" presStyleCnt="5" custLinFactX="-100000" custLinFactY="200000" custLinFactNeighborX="-187389" custLinFactNeighborY="253578"/>
      <dgm:spPr/>
    </dgm:pt>
  </dgm:ptLst>
  <dgm:cxnLst>
    <dgm:cxn modelId="{08113C0D-17CF-4A49-B9E6-0CA1A0D2418A}" type="presOf" srcId="{AC91906B-BCB5-4D7E-886E-A96CE5551AE8}" destId="{4C16401F-28CE-480A-A905-D2681BEE2532}" srcOrd="0" destOrd="0" presId="urn:microsoft.com/office/officeart/2008/layout/AscendingPictureAccentProcess"/>
    <dgm:cxn modelId="{0C6C191E-F319-4D5E-BC90-198DEC9AF923}" srcId="{6D037D71-B3E6-4AA0-A6FC-C9A555864821}" destId="{186830AA-8B08-45B1-A52C-B3DDBBE3B86E}" srcOrd="4" destOrd="0" parTransId="{18A22E51-B64F-426C-82A9-63A65B751DDB}" sibTransId="{F4808A96-BB40-4802-A14A-AA12CE2B9753}"/>
    <dgm:cxn modelId="{8D83C326-61A4-42BF-9670-ABE15BA695F1}" srcId="{6D037D71-B3E6-4AA0-A6FC-C9A555864821}" destId="{CD119CDE-A8C3-4A16-AD68-1A67DBE6177C}" srcOrd="0" destOrd="0" parTransId="{385F32D4-CFCE-4C47-842E-2CA9CDEE41D0}" sibTransId="{F26E1161-3D4B-4BB7-A4C5-4402CA3D4FD0}"/>
    <dgm:cxn modelId="{47D5143B-C774-4C23-B71F-2BDC89B6C5BC}" type="presOf" srcId="{F26E1161-3D4B-4BB7-A4C5-4402CA3D4FD0}" destId="{E8FCB08D-17FB-4E3C-B181-F7971D7DAB38}" srcOrd="0" destOrd="0" presId="urn:microsoft.com/office/officeart/2008/layout/AscendingPictureAccentProcess"/>
    <dgm:cxn modelId="{57254048-F75A-4846-984E-F8F4F46D0D6A}" type="presOf" srcId="{AA2DD64C-5D95-4D5F-87A7-85EF23F3DED1}" destId="{390C7289-DDC2-44AF-84E2-30F209D95084}" srcOrd="0" destOrd="0" presId="urn:microsoft.com/office/officeart/2008/layout/AscendingPictureAccentProcess"/>
    <dgm:cxn modelId="{76AC124D-6A35-45BC-A0B6-B846E97992A0}" type="presOf" srcId="{CD119CDE-A8C3-4A16-AD68-1A67DBE6177C}" destId="{00CA1928-6592-4651-9D8F-BDC1224BCD61}" srcOrd="0" destOrd="0" presId="urn:microsoft.com/office/officeart/2008/layout/AscendingPictureAccentProcess"/>
    <dgm:cxn modelId="{75C13B57-DE2E-412C-8049-7B566EB89917}" type="presOf" srcId="{39C80868-A66F-4180-BB84-55F37752AB32}" destId="{5B44A8DE-D9CB-4FB7-AED5-AC5A36D9E8B5}" srcOrd="0" destOrd="0" presId="urn:microsoft.com/office/officeart/2008/layout/AscendingPictureAccentProcess"/>
    <dgm:cxn modelId="{BC347C61-8A4C-45E7-88B0-07877F77E829}" type="presOf" srcId="{22221F2C-9BC7-4A0A-86E6-3F9209979D3A}" destId="{E8C647FC-E78C-41BC-9508-2D3FAD54F94E}" srcOrd="0" destOrd="0" presId="urn:microsoft.com/office/officeart/2008/layout/AscendingPictureAccentProcess"/>
    <dgm:cxn modelId="{318D9161-0905-43FA-8FCF-029162ED2879}" type="presOf" srcId="{3CB6827D-23DE-4B0F-B855-198AEF57E5CF}" destId="{92598B38-4672-4CF5-BC44-8175F087FCD9}" srcOrd="0" destOrd="0" presId="urn:microsoft.com/office/officeart/2008/layout/AscendingPictureAccentProcess"/>
    <dgm:cxn modelId="{99B9B174-8C33-4543-AB47-75F4A53265F9}" type="presOf" srcId="{186830AA-8B08-45B1-A52C-B3DDBBE3B86E}" destId="{A7960112-F36D-4FE3-A386-D7607FE2A5A8}" srcOrd="0" destOrd="0" presId="urn:microsoft.com/office/officeart/2008/layout/AscendingPictureAccentProcess"/>
    <dgm:cxn modelId="{62CE9376-ACDD-46FF-855C-416E09F13907}" srcId="{6D037D71-B3E6-4AA0-A6FC-C9A555864821}" destId="{AA2DD64C-5D95-4D5F-87A7-85EF23F3DED1}" srcOrd="1" destOrd="0" parTransId="{BFC2871D-E95A-453A-9CFD-4A10E85090A2}" sibTransId="{810FC0BF-1D61-4A54-8C21-1E2B0842ABD1}"/>
    <dgm:cxn modelId="{FA4F2477-D0B8-449E-B741-89A969E157AD}" type="presOf" srcId="{6D037D71-B3E6-4AA0-A6FC-C9A555864821}" destId="{5DDD8273-F504-4F35-8992-43A7B020D770}" srcOrd="0" destOrd="0" presId="urn:microsoft.com/office/officeart/2008/layout/AscendingPictureAccentProcess"/>
    <dgm:cxn modelId="{FE2DA179-3722-4C4C-A77B-41ACA7FCB277}" type="presOf" srcId="{F4808A96-BB40-4802-A14A-AA12CE2B9753}" destId="{967A8EAF-7CB5-4ECB-8389-6062A56FF2BB}" srcOrd="0" destOrd="0" presId="urn:microsoft.com/office/officeart/2008/layout/AscendingPictureAccentProcess"/>
    <dgm:cxn modelId="{2328E888-AB0D-428E-A960-C230FB7006B4}" srcId="{6D037D71-B3E6-4AA0-A6FC-C9A555864821}" destId="{22221F2C-9BC7-4A0A-86E6-3F9209979D3A}" srcOrd="3" destOrd="0" parTransId="{F9600A38-C3DD-4115-B125-50D9CA2F526D}" sibTransId="{3CB6827D-23DE-4B0F-B855-198AEF57E5CF}"/>
    <dgm:cxn modelId="{28CAD3B5-337E-4AA4-AC90-5B11A769861B}" type="presOf" srcId="{810FC0BF-1D61-4A54-8C21-1E2B0842ABD1}" destId="{E76A08AC-BA21-4F67-9E9E-4B440C638FC8}" srcOrd="0" destOrd="0" presId="urn:microsoft.com/office/officeart/2008/layout/AscendingPictureAccentProcess"/>
    <dgm:cxn modelId="{2EED91DC-204E-46DD-9FE9-0982BC0CDAB5}" srcId="{6D037D71-B3E6-4AA0-A6FC-C9A555864821}" destId="{39C80868-A66F-4180-BB84-55F37752AB32}" srcOrd="2" destOrd="0" parTransId="{3602A896-8D72-41AE-9C5A-03BCF4106C65}" sibTransId="{AC91906B-BCB5-4D7E-886E-A96CE5551AE8}"/>
    <dgm:cxn modelId="{D374461F-6461-4686-B352-BBDEC4C8D655}" type="presParOf" srcId="{5DDD8273-F504-4F35-8992-43A7B020D770}" destId="{1653AFF1-4A56-411F-BBC5-931612FD90CA}" srcOrd="0" destOrd="0" presId="urn:microsoft.com/office/officeart/2008/layout/AscendingPictureAccentProcess"/>
    <dgm:cxn modelId="{0D95396C-5E37-412C-A000-1E97A05FCE9B}" type="presParOf" srcId="{5DDD8273-F504-4F35-8992-43A7B020D770}" destId="{C0BA3F3B-25A3-4952-AA9F-BE2B240C0AE3}" srcOrd="1" destOrd="0" presId="urn:microsoft.com/office/officeart/2008/layout/AscendingPictureAccentProcess"/>
    <dgm:cxn modelId="{394DF6DB-045D-42E8-B580-98F9ACB516FD}" type="presParOf" srcId="{5DDD8273-F504-4F35-8992-43A7B020D770}" destId="{591DEAEA-51F0-4373-8CF0-315448068BE3}" srcOrd="2" destOrd="0" presId="urn:microsoft.com/office/officeart/2008/layout/AscendingPictureAccentProcess"/>
    <dgm:cxn modelId="{CFECBB5F-2720-4334-AC3F-49C48AE0A9FE}" type="presParOf" srcId="{5DDD8273-F504-4F35-8992-43A7B020D770}" destId="{88AFC681-F003-4769-A4F9-0D6F06ACF02A}" srcOrd="3" destOrd="0" presId="urn:microsoft.com/office/officeart/2008/layout/AscendingPictureAccentProcess"/>
    <dgm:cxn modelId="{78A5EDDF-FFF7-41B7-939F-7AEC34EAD906}" type="presParOf" srcId="{5DDD8273-F504-4F35-8992-43A7B020D770}" destId="{42EC15DF-ABEB-4FC0-B3E9-0F880075D2B8}" srcOrd="4" destOrd="0" presId="urn:microsoft.com/office/officeart/2008/layout/AscendingPictureAccentProcess"/>
    <dgm:cxn modelId="{2B5B250A-69B7-4767-866C-4F4D244FE29B}" type="presParOf" srcId="{5DDD8273-F504-4F35-8992-43A7B020D770}" destId="{4D6FCFEC-3D9C-480E-BD26-8D9FA40D4B9C}" srcOrd="5" destOrd="0" presId="urn:microsoft.com/office/officeart/2008/layout/AscendingPictureAccentProcess"/>
    <dgm:cxn modelId="{DF8144FC-0BAB-4B52-8E76-0442FCF260BA}" type="presParOf" srcId="{5DDD8273-F504-4F35-8992-43A7B020D770}" destId="{4AD4E011-5BB3-4215-94F9-2EA17E988C05}" srcOrd="6" destOrd="0" presId="urn:microsoft.com/office/officeart/2008/layout/AscendingPictureAccentProcess"/>
    <dgm:cxn modelId="{3B6800AD-5A80-46DD-8BDE-0FF6E585E5FF}" type="presParOf" srcId="{5DDD8273-F504-4F35-8992-43A7B020D770}" destId="{454B688A-8130-47BB-B458-D244B437AC76}" srcOrd="7" destOrd="0" presId="urn:microsoft.com/office/officeart/2008/layout/AscendingPictureAccentProcess"/>
    <dgm:cxn modelId="{8D4A8A50-41A4-421D-A8A0-2C457095590C}" type="presParOf" srcId="{5DDD8273-F504-4F35-8992-43A7B020D770}" destId="{A7EA4B2A-8483-48E0-8730-BB18046039D7}" srcOrd="8" destOrd="0" presId="urn:microsoft.com/office/officeart/2008/layout/AscendingPictureAccentProcess"/>
    <dgm:cxn modelId="{21D8E2F7-4041-47F9-A6C4-6F4CF989EF56}" type="presParOf" srcId="{5DDD8273-F504-4F35-8992-43A7B020D770}" destId="{6C7FFB24-B05F-41CA-9A2E-4EDF649A42A3}" srcOrd="9" destOrd="0" presId="urn:microsoft.com/office/officeart/2008/layout/AscendingPictureAccentProcess"/>
    <dgm:cxn modelId="{97A760A7-1C0E-488D-9A9F-BFA2417DE290}" type="presParOf" srcId="{5DDD8273-F504-4F35-8992-43A7B020D770}" destId="{63AF035F-0707-4E8E-9BC3-08CF09EAE3E9}" srcOrd="10" destOrd="0" presId="urn:microsoft.com/office/officeart/2008/layout/AscendingPictureAccentProcess"/>
    <dgm:cxn modelId="{D0F54359-68CA-4DF6-A155-C983D3850014}" type="presParOf" srcId="{5DDD8273-F504-4F35-8992-43A7B020D770}" destId="{06117ED1-B1D4-4CC9-BA56-246BAF9680DC}" srcOrd="11" destOrd="0" presId="urn:microsoft.com/office/officeart/2008/layout/AscendingPictureAccentProcess"/>
    <dgm:cxn modelId="{A42B4797-789A-4A6B-BFD0-1493301F646A}" type="presParOf" srcId="{5DDD8273-F504-4F35-8992-43A7B020D770}" destId="{9C50D6D8-F478-44D2-880F-00AE73C1D05B}" srcOrd="12" destOrd="0" presId="urn:microsoft.com/office/officeart/2008/layout/AscendingPictureAccentProcess"/>
    <dgm:cxn modelId="{ED0E1FB0-373C-444A-9488-0752B4A9849A}" type="presParOf" srcId="{5DDD8273-F504-4F35-8992-43A7B020D770}" destId="{9C65DBDD-302C-446E-A8E6-010D8C6249E2}" srcOrd="13" destOrd="0" presId="urn:microsoft.com/office/officeart/2008/layout/AscendingPictureAccentProcess"/>
    <dgm:cxn modelId="{A80AC145-CEC4-4140-BC38-E7A378D72F92}" type="presParOf" srcId="{5DDD8273-F504-4F35-8992-43A7B020D770}" destId="{5DEF1938-5D9A-481E-A27E-8781DA140139}" srcOrd="14" destOrd="0" presId="urn:microsoft.com/office/officeart/2008/layout/AscendingPictureAccentProcess"/>
    <dgm:cxn modelId="{91F483B1-BD1E-47D6-AD54-462204EBF16E}" type="presParOf" srcId="{5DDD8273-F504-4F35-8992-43A7B020D770}" destId="{00CA1928-6592-4651-9D8F-BDC1224BCD61}" srcOrd="15" destOrd="0" presId="urn:microsoft.com/office/officeart/2008/layout/AscendingPictureAccentProcess"/>
    <dgm:cxn modelId="{CC5D593D-7D0D-4B49-8F00-94D05E3D7E71}" type="presParOf" srcId="{5DDD8273-F504-4F35-8992-43A7B020D770}" destId="{2E2B5A41-22E8-403E-B975-7BDEE6719092}" srcOrd="16" destOrd="0" presId="urn:microsoft.com/office/officeart/2008/layout/AscendingPictureAccentProcess"/>
    <dgm:cxn modelId="{1666C018-F0C4-4A35-A16D-C8786DA57987}" type="presParOf" srcId="{2E2B5A41-22E8-403E-B975-7BDEE6719092}" destId="{E8FCB08D-17FB-4E3C-B181-F7971D7DAB38}" srcOrd="0" destOrd="0" presId="urn:microsoft.com/office/officeart/2008/layout/AscendingPictureAccentProcess"/>
    <dgm:cxn modelId="{049AFA1F-7EE8-4144-9232-47D8FAB63295}" type="presParOf" srcId="{5DDD8273-F504-4F35-8992-43A7B020D770}" destId="{390C7289-DDC2-44AF-84E2-30F209D95084}" srcOrd="17" destOrd="0" presId="urn:microsoft.com/office/officeart/2008/layout/AscendingPictureAccentProcess"/>
    <dgm:cxn modelId="{D9DE24BA-FFDD-42A3-AF79-3FA8B50C3F65}" type="presParOf" srcId="{5DDD8273-F504-4F35-8992-43A7B020D770}" destId="{A49E365F-4A6D-4F35-A1AE-D7FA5D42ABC0}" srcOrd="18" destOrd="0" presId="urn:microsoft.com/office/officeart/2008/layout/AscendingPictureAccentProcess"/>
    <dgm:cxn modelId="{F30C0F72-0976-45D1-9F3D-F5902B8956C6}" type="presParOf" srcId="{A49E365F-4A6D-4F35-A1AE-D7FA5D42ABC0}" destId="{E76A08AC-BA21-4F67-9E9E-4B440C638FC8}" srcOrd="0" destOrd="0" presId="urn:microsoft.com/office/officeart/2008/layout/AscendingPictureAccentProcess"/>
    <dgm:cxn modelId="{76325308-A75E-4882-8C8A-E3228F1429C0}" type="presParOf" srcId="{5DDD8273-F504-4F35-8992-43A7B020D770}" destId="{5B44A8DE-D9CB-4FB7-AED5-AC5A36D9E8B5}" srcOrd="19" destOrd="0" presId="urn:microsoft.com/office/officeart/2008/layout/AscendingPictureAccentProcess"/>
    <dgm:cxn modelId="{5C72E869-87D0-4C81-93AA-D47ADBAC9F2E}" type="presParOf" srcId="{5DDD8273-F504-4F35-8992-43A7B020D770}" destId="{D071E0E6-7D01-49A2-AC30-703ACF8EBAFC}" srcOrd="20" destOrd="0" presId="urn:microsoft.com/office/officeart/2008/layout/AscendingPictureAccentProcess"/>
    <dgm:cxn modelId="{6504C629-6C60-45F5-BDBF-25F5FDB9DE0B}" type="presParOf" srcId="{D071E0E6-7D01-49A2-AC30-703ACF8EBAFC}" destId="{4C16401F-28CE-480A-A905-D2681BEE2532}" srcOrd="0" destOrd="0" presId="urn:microsoft.com/office/officeart/2008/layout/AscendingPictureAccentProcess"/>
    <dgm:cxn modelId="{1B4AA970-1861-4E93-839A-4F189C8C2DC8}" type="presParOf" srcId="{5DDD8273-F504-4F35-8992-43A7B020D770}" destId="{E8C647FC-E78C-41BC-9508-2D3FAD54F94E}" srcOrd="21" destOrd="0" presId="urn:microsoft.com/office/officeart/2008/layout/AscendingPictureAccentProcess"/>
    <dgm:cxn modelId="{8AFC382E-07F8-4F7B-84F8-F8D34450206B}" type="presParOf" srcId="{5DDD8273-F504-4F35-8992-43A7B020D770}" destId="{A035809C-51F4-4263-A3B2-DC16E27F9F72}" srcOrd="22" destOrd="0" presId="urn:microsoft.com/office/officeart/2008/layout/AscendingPictureAccentProcess"/>
    <dgm:cxn modelId="{B538CBB2-AE15-47FD-AB33-FA92300ACD3C}" type="presParOf" srcId="{A035809C-51F4-4263-A3B2-DC16E27F9F72}" destId="{92598B38-4672-4CF5-BC44-8175F087FCD9}" srcOrd="0" destOrd="0" presId="urn:microsoft.com/office/officeart/2008/layout/AscendingPictureAccentProcess"/>
    <dgm:cxn modelId="{A26A97C9-7310-45AD-9945-14AF81920CCC}" type="presParOf" srcId="{5DDD8273-F504-4F35-8992-43A7B020D770}" destId="{A7960112-F36D-4FE3-A386-D7607FE2A5A8}" srcOrd="23" destOrd="0" presId="urn:microsoft.com/office/officeart/2008/layout/AscendingPictureAccentProcess"/>
    <dgm:cxn modelId="{742935DE-3E09-4B60-90E9-2A30EEAE13AB}" type="presParOf" srcId="{5DDD8273-F504-4F35-8992-43A7B020D770}" destId="{3B9A70BC-8CB9-45D9-A3A2-533AF6E70D5F}" srcOrd="24" destOrd="0" presId="urn:microsoft.com/office/officeart/2008/layout/AscendingPictureAccentProcess"/>
    <dgm:cxn modelId="{1B327DFA-6EDA-421D-90AD-AA9BA6545BB1}" type="presParOf" srcId="{3B9A70BC-8CB9-45D9-A3A2-533AF6E70D5F}" destId="{967A8EAF-7CB5-4ECB-8389-6062A56FF2BB}"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C32B05-62EA-407A-B21C-2310C7945705}" type="doc">
      <dgm:prSet loTypeId="urn:microsoft.com/office/officeart/2008/layout/VerticalCurvedList" loCatId="list" qsTypeId="urn:microsoft.com/office/officeart/2005/8/quickstyle/simple4" qsCatId="simple" csTypeId="urn:microsoft.com/office/officeart/2005/8/colors/colorful1" csCatId="colorful" phldr="1"/>
      <dgm:spPr/>
      <dgm:t>
        <a:bodyPr/>
        <a:lstStyle/>
        <a:p>
          <a:endParaRPr lang="en-US"/>
        </a:p>
      </dgm:t>
    </dgm:pt>
    <dgm:pt modelId="{EE62A4F6-4AC4-435B-990E-81A71CE8CAC7}">
      <dgm:prSet phldrT="[Text]" custT="1"/>
      <dgm:spPr>
        <a:xfrm>
          <a:off x="679313" y="1399714"/>
          <a:ext cx="3424184" cy="400064"/>
        </a:xfrm>
        <a:solidFill>
          <a:srgbClr val="0070C0"/>
        </a:solidFill>
        <a:ln>
          <a:noFill/>
        </a:ln>
        <a:effectLst/>
      </dgm:spPr>
      <dgm:t>
        <a:bodyPr/>
        <a:lstStyle/>
        <a:p>
          <a:pPr>
            <a:buNone/>
          </a:pPr>
          <a:r>
            <a:rPr lang="en-US" sz="1800" b="1" dirty="0">
              <a:solidFill>
                <a:sysClr val="window" lastClr="FFFFFF"/>
              </a:solidFill>
              <a:latin typeface="Arial" panose="020B0604020202020204" pitchFamily="34" charset="0"/>
              <a:ea typeface="+mn-ea"/>
              <a:cs typeface="Arial" panose="020B0604020202020204" pitchFamily="34" charset="0"/>
            </a:rPr>
            <a:t>Sample processing:  liquefaction, cell lysis, extraction </a:t>
          </a:r>
        </a:p>
      </dgm:t>
    </dgm:pt>
    <dgm:pt modelId="{F287B947-7343-4FA2-B288-B23A59FFAE31}" type="parTrans" cxnId="{3A2CECA6-0C5B-46BB-B7C6-7D37E9D210BD}">
      <dgm:prSet/>
      <dgm:spPr/>
      <dgm:t>
        <a:bodyPr/>
        <a:lstStyle/>
        <a:p>
          <a:endParaRPr lang="en-US" sz="1800" b="1">
            <a:solidFill>
              <a:schemeClr val="tx1"/>
            </a:solidFill>
            <a:latin typeface="Arial" panose="020B0604020202020204" pitchFamily="34" charset="0"/>
            <a:cs typeface="Arial" panose="020B0604020202020204" pitchFamily="34" charset="0"/>
          </a:endParaRPr>
        </a:p>
      </dgm:t>
    </dgm:pt>
    <dgm:pt modelId="{389F9A93-0231-4877-8C41-5D5B8DD7AAC0}" type="sibTrans" cxnId="{3A2CECA6-0C5B-46BB-B7C6-7D37E9D210BD}">
      <dgm:prSet/>
      <dgm:spPr/>
      <dgm:t>
        <a:bodyPr/>
        <a:lstStyle/>
        <a:p>
          <a:endParaRPr lang="en-US" sz="1800" b="1">
            <a:solidFill>
              <a:schemeClr val="tx1"/>
            </a:solidFill>
            <a:latin typeface="Arial" panose="020B0604020202020204" pitchFamily="34" charset="0"/>
            <a:cs typeface="Arial" panose="020B0604020202020204" pitchFamily="34" charset="0"/>
          </a:endParaRPr>
        </a:p>
      </dgm:t>
    </dgm:pt>
    <dgm:pt modelId="{B6D9DE15-697B-42C2-B6A1-CE31260EED93}">
      <dgm:prSet phldrT="[Text]" custT="1"/>
      <dgm:spPr>
        <a:xfrm>
          <a:off x="591327" y="1999619"/>
          <a:ext cx="3512170" cy="400064"/>
        </a:xfrm>
        <a:solidFill>
          <a:srgbClr val="FF9900"/>
        </a:solidFill>
        <a:ln>
          <a:noFill/>
        </a:ln>
        <a:effectLst/>
      </dgm:spPr>
      <dgm:t>
        <a:bodyPr/>
        <a:lstStyle/>
        <a:p>
          <a:pPr>
            <a:buNone/>
          </a:pPr>
          <a:r>
            <a:rPr lang="en-US" sz="1800" b="1" dirty="0">
              <a:solidFill>
                <a:sysClr val="window" lastClr="FFFFFF"/>
              </a:solidFill>
              <a:latin typeface="Arial" panose="020B0604020202020204" pitchFamily="34" charset="0"/>
              <a:ea typeface="+mn-ea"/>
              <a:cs typeface="Arial" panose="020B0604020202020204" pitchFamily="34" charset="0"/>
            </a:rPr>
            <a:t>Amplification and detection </a:t>
          </a:r>
        </a:p>
      </dgm:t>
    </dgm:pt>
    <dgm:pt modelId="{EAC9FC21-5112-4CCF-8070-06ED15ED24ED}" type="parTrans" cxnId="{40513FB0-F94C-499F-9A0B-9E0341D0A0C2}">
      <dgm:prSet/>
      <dgm:spPr/>
      <dgm:t>
        <a:bodyPr/>
        <a:lstStyle/>
        <a:p>
          <a:endParaRPr lang="en-US" sz="1800" b="1">
            <a:solidFill>
              <a:schemeClr val="tx1"/>
            </a:solidFill>
            <a:latin typeface="Arial" panose="020B0604020202020204" pitchFamily="34" charset="0"/>
            <a:cs typeface="Arial" panose="020B0604020202020204" pitchFamily="34" charset="0"/>
          </a:endParaRPr>
        </a:p>
      </dgm:t>
    </dgm:pt>
    <dgm:pt modelId="{B605B681-1ACB-4650-8600-F9223ABDDC16}" type="sibTrans" cxnId="{40513FB0-F94C-499F-9A0B-9E0341D0A0C2}">
      <dgm:prSet/>
      <dgm:spPr/>
      <dgm:t>
        <a:bodyPr/>
        <a:lstStyle/>
        <a:p>
          <a:endParaRPr lang="en-US" sz="1800" b="1">
            <a:solidFill>
              <a:schemeClr val="tx1"/>
            </a:solidFill>
            <a:latin typeface="Arial" panose="020B0604020202020204" pitchFamily="34" charset="0"/>
            <a:cs typeface="Arial" panose="020B0604020202020204" pitchFamily="34" charset="0"/>
          </a:endParaRPr>
        </a:p>
      </dgm:t>
    </dgm:pt>
    <dgm:pt modelId="{244CE93D-3CE9-480A-BC40-D5795AE4CC61}">
      <dgm:prSet phldrT="[Text]" custT="1"/>
      <dgm:spPr>
        <a:xfrm>
          <a:off x="304652" y="2599524"/>
          <a:ext cx="3798844" cy="400064"/>
        </a:xfrm>
        <a:solidFill>
          <a:srgbClr val="C00000"/>
        </a:solidFill>
        <a:ln>
          <a:noFill/>
        </a:ln>
        <a:effectLst/>
      </dgm:spPr>
      <dgm:t>
        <a:bodyPr/>
        <a:lstStyle/>
        <a:p>
          <a:pPr>
            <a:buNone/>
          </a:pPr>
          <a:r>
            <a:rPr lang="en-US" sz="1800" b="1" dirty="0">
              <a:solidFill>
                <a:sysClr val="window" lastClr="FFFFFF"/>
              </a:solidFill>
              <a:latin typeface="Arial" panose="020B0604020202020204" pitchFamily="34" charset="0"/>
              <a:ea typeface="+mn-ea"/>
              <a:cs typeface="Arial" panose="020B0604020202020204" pitchFamily="34" charset="0"/>
            </a:rPr>
            <a:t>Data Analysis </a:t>
          </a:r>
        </a:p>
      </dgm:t>
    </dgm:pt>
    <dgm:pt modelId="{B26CFE49-55EC-4B92-8D65-F00D6B48420B}" type="parTrans" cxnId="{746C65D4-0A32-4610-8B9B-A01592BB40A3}">
      <dgm:prSet/>
      <dgm:spPr/>
      <dgm:t>
        <a:bodyPr/>
        <a:lstStyle/>
        <a:p>
          <a:endParaRPr lang="en-US" sz="1800" b="1">
            <a:solidFill>
              <a:schemeClr val="tx1"/>
            </a:solidFill>
            <a:latin typeface="Arial" panose="020B0604020202020204" pitchFamily="34" charset="0"/>
            <a:cs typeface="Arial" panose="020B0604020202020204" pitchFamily="34" charset="0"/>
          </a:endParaRPr>
        </a:p>
      </dgm:t>
    </dgm:pt>
    <dgm:pt modelId="{AA2C577D-A278-4959-857E-CDA154440386}" type="sibTrans" cxnId="{746C65D4-0A32-4610-8B9B-A01592BB40A3}">
      <dgm:prSet/>
      <dgm:spPr/>
      <dgm:t>
        <a:bodyPr/>
        <a:lstStyle/>
        <a:p>
          <a:endParaRPr lang="en-US" sz="1800" b="1">
            <a:solidFill>
              <a:schemeClr val="tx1"/>
            </a:solidFill>
            <a:latin typeface="Arial" panose="020B0604020202020204" pitchFamily="34" charset="0"/>
            <a:cs typeface="Arial" panose="020B0604020202020204" pitchFamily="34" charset="0"/>
          </a:endParaRPr>
        </a:p>
      </dgm:t>
    </dgm:pt>
    <dgm:pt modelId="{40DA1F9F-6B1F-4FB5-BC82-B3535D77078A}">
      <dgm:prSet phldrT="[Text]" custT="1"/>
      <dgm:spPr>
        <a:xfrm>
          <a:off x="304652" y="2599524"/>
          <a:ext cx="3798844" cy="400064"/>
        </a:xfrm>
        <a:solidFill>
          <a:srgbClr val="00B050"/>
        </a:solidFill>
        <a:ln>
          <a:noFill/>
        </a:ln>
        <a:effectLst/>
      </dgm:spPr>
      <dgm:t>
        <a:bodyPr/>
        <a:lstStyle/>
        <a:p>
          <a:pPr>
            <a:buNone/>
          </a:pPr>
          <a:r>
            <a:rPr lang="en-US" sz="1800" b="1" dirty="0">
              <a:solidFill>
                <a:sysClr val="window" lastClr="FFFFFF"/>
              </a:solidFill>
              <a:latin typeface="Arial" panose="020B0604020202020204" pitchFamily="34" charset="0"/>
              <a:ea typeface="+mn-ea"/>
              <a:cs typeface="Arial" panose="020B0604020202020204" pitchFamily="34" charset="0"/>
            </a:rPr>
            <a:t>Results within 2 </a:t>
          </a:r>
          <a:r>
            <a:rPr lang="en-US" sz="1800" b="1" dirty="0" err="1">
              <a:solidFill>
                <a:sysClr val="window" lastClr="FFFFFF"/>
              </a:solidFill>
              <a:latin typeface="Arial" panose="020B0604020202020204" pitchFamily="34" charset="0"/>
              <a:ea typeface="+mn-ea"/>
              <a:cs typeface="Arial" panose="020B0604020202020204" pitchFamily="34" charset="0"/>
            </a:rPr>
            <a:t>hrs</a:t>
          </a:r>
          <a:r>
            <a:rPr lang="en-US" sz="1800" b="1" dirty="0">
              <a:solidFill>
                <a:sysClr val="window" lastClr="FFFFFF"/>
              </a:solidFill>
              <a:latin typeface="Arial" panose="020B0604020202020204" pitchFamily="34" charset="0"/>
              <a:ea typeface="+mn-ea"/>
              <a:cs typeface="Arial" panose="020B0604020202020204" pitchFamily="34" charset="0"/>
            </a:rPr>
            <a:t> </a:t>
          </a:r>
        </a:p>
      </dgm:t>
    </dgm:pt>
    <dgm:pt modelId="{62077544-57F3-40E4-9205-BD06C70BB820}" type="parTrans" cxnId="{7D1721FC-6E40-4916-A928-A17ACD1E6EFC}">
      <dgm:prSet/>
      <dgm:spPr/>
      <dgm:t>
        <a:bodyPr/>
        <a:lstStyle/>
        <a:p>
          <a:endParaRPr lang="en-US"/>
        </a:p>
      </dgm:t>
    </dgm:pt>
    <dgm:pt modelId="{264D7C62-4824-4CB1-9180-51814728526E}" type="sibTrans" cxnId="{7D1721FC-6E40-4916-A928-A17ACD1E6EFC}">
      <dgm:prSet/>
      <dgm:spPr/>
      <dgm:t>
        <a:bodyPr/>
        <a:lstStyle/>
        <a:p>
          <a:endParaRPr lang="en-US"/>
        </a:p>
      </dgm:t>
    </dgm:pt>
    <dgm:pt modelId="{1E8F13C1-7BD6-4379-90DF-643F2560C4CD}" type="pres">
      <dgm:prSet presAssocID="{B9C32B05-62EA-407A-B21C-2310C7945705}" presName="Name0" presStyleCnt="0">
        <dgm:presLayoutVars>
          <dgm:chMax val="7"/>
          <dgm:chPref val="7"/>
          <dgm:dir/>
        </dgm:presLayoutVars>
      </dgm:prSet>
      <dgm:spPr/>
    </dgm:pt>
    <dgm:pt modelId="{97B62193-5952-451C-A032-24B3B2EA3076}" type="pres">
      <dgm:prSet presAssocID="{B9C32B05-62EA-407A-B21C-2310C7945705}" presName="Name1" presStyleCnt="0"/>
      <dgm:spPr/>
    </dgm:pt>
    <dgm:pt modelId="{ACC3C5BE-DE92-4A51-9D55-C62DF2A7C110}" type="pres">
      <dgm:prSet presAssocID="{B9C32B05-62EA-407A-B21C-2310C7945705}" presName="cycle" presStyleCnt="0"/>
      <dgm:spPr/>
    </dgm:pt>
    <dgm:pt modelId="{087F8878-175B-4FF0-8F99-C36FEC8A8C64}" type="pres">
      <dgm:prSet presAssocID="{B9C32B05-62EA-407A-B21C-2310C7945705}" presName="srcNode" presStyleLbl="node1" presStyleIdx="0" presStyleCnt="4"/>
      <dgm:spPr/>
    </dgm:pt>
    <dgm:pt modelId="{03528F53-765E-4B98-B8BD-0BE89D28EBCA}" type="pres">
      <dgm:prSet presAssocID="{B9C32B05-62EA-407A-B21C-2310C7945705}" presName="conn" presStyleLbl="parChTrans1D2" presStyleIdx="0" presStyleCnt="1"/>
      <dgm:spPr/>
    </dgm:pt>
    <dgm:pt modelId="{F94C0A50-7625-413B-8873-F6B17D2D8196}" type="pres">
      <dgm:prSet presAssocID="{B9C32B05-62EA-407A-B21C-2310C7945705}" presName="extraNode" presStyleLbl="node1" presStyleIdx="0" presStyleCnt="4"/>
      <dgm:spPr/>
    </dgm:pt>
    <dgm:pt modelId="{DB878059-C75B-4C49-8714-C0546122D430}" type="pres">
      <dgm:prSet presAssocID="{B9C32B05-62EA-407A-B21C-2310C7945705}" presName="dstNode" presStyleLbl="node1" presStyleIdx="0" presStyleCnt="4"/>
      <dgm:spPr/>
    </dgm:pt>
    <dgm:pt modelId="{9C5C598D-8EEA-4991-983C-E7D42E32B170}" type="pres">
      <dgm:prSet presAssocID="{EE62A4F6-4AC4-435B-990E-81A71CE8CAC7}" presName="text_1" presStyleLbl="node1" presStyleIdx="0" presStyleCnt="4">
        <dgm:presLayoutVars>
          <dgm:bulletEnabled val="1"/>
        </dgm:presLayoutVars>
      </dgm:prSet>
      <dgm:spPr/>
    </dgm:pt>
    <dgm:pt modelId="{DFE6773E-4C32-47CD-A269-87AA3BB175CF}" type="pres">
      <dgm:prSet presAssocID="{EE62A4F6-4AC4-435B-990E-81A71CE8CAC7}" presName="accent_1" presStyleCnt="0"/>
      <dgm:spPr/>
    </dgm:pt>
    <dgm:pt modelId="{44975C73-AAC4-428F-9E94-FD89BF6A9C3D}" type="pres">
      <dgm:prSet presAssocID="{EE62A4F6-4AC4-435B-990E-81A71CE8CAC7}" presName="accentRepeatNode" presStyleLbl="solidFgAcc1" presStyleIdx="0" presStyleCnt="4"/>
      <dgm:spPr>
        <a:xfrm>
          <a:off x="429272" y="1349706"/>
          <a:ext cx="500080" cy="500080"/>
        </a:xfrm>
        <a:prstGeom prst="ellipse">
          <a:avLst/>
        </a:prstGeom>
        <a:solidFill>
          <a:sysClr val="window" lastClr="FFFFFF">
            <a:hueOff val="0"/>
            <a:satOff val="0"/>
            <a:lumOff val="0"/>
            <a:alphaOff val="0"/>
          </a:sysClr>
        </a:solidFill>
        <a:ln w="6350" cap="flat" cmpd="sng" algn="ctr">
          <a:solidFill>
            <a:srgbClr val="F39C12">
              <a:hueOff val="0"/>
              <a:satOff val="0"/>
              <a:lumOff val="0"/>
              <a:alphaOff val="0"/>
            </a:srgbClr>
          </a:solidFill>
          <a:prstDash val="solid"/>
          <a:miter lim="800000"/>
        </a:ln>
        <a:effectLst/>
      </dgm:spPr>
    </dgm:pt>
    <dgm:pt modelId="{DA8BCA58-DF0C-42A2-82BC-30411AF18824}" type="pres">
      <dgm:prSet presAssocID="{B6D9DE15-697B-42C2-B6A1-CE31260EED93}" presName="text_2" presStyleLbl="node1" presStyleIdx="1" presStyleCnt="4">
        <dgm:presLayoutVars>
          <dgm:bulletEnabled val="1"/>
        </dgm:presLayoutVars>
      </dgm:prSet>
      <dgm:spPr/>
    </dgm:pt>
    <dgm:pt modelId="{8CE03586-2C6E-41C6-A91D-FD5D56EEAA1B}" type="pres">
      <dgm:prSet presAssocID="{B6D9DE15-697B-42C2-B6A1-CE31260EED93}" presName="accent_2" presStyleCnt="0"/>
      <dgm:spPr/>
    </dgm:pt>
    <dgm:pt modelId="{D6298742-3333-4FFF-BC71-661311F97259}" type="pres">
      <dgm:prSet presAssocID="{B6D9DE15-697B-42C2-B6A1-CE31260EED93}" presName="accentRepeatNode" presStyleLbl="solidFgAcc1" presStyleIdx="1" presStyleCnt="4"/>
      <dgm:spPr>
        <a:xfrm>
          <a:off x="341286" y="1949611"/>
          <a:ext cx="500080" cy="500080"/>
        </a:xfrm>
        <a:prstGeom prst="ellipse">
          <a:avLst/>
        </a:prstGeom>
        <a:solidFill>
          <a:sysClr val="window" lastClr="FFFFFF">
            <a:hueOff val="0"/>
            <a:satOff val="0"/>
            <a:lumOff val="0"/>
            <a:alphaOff val="0"/>
          </a:sysClr>
        </a:solidFill>
        <a:ln w="6350" cap="flat" cmpd="sng" algn="ctr">
          <a:solidFill>
            <a:srgbClr val="C0392B">
              <a:hueOff val="0"/>
              <a:satOff val="0"/>
              <a:lumOff val="0"/>
              <a:alphaOff val="0"/>
            </a:srgbClr>
          </a:solidFill>
          <a:prstDash val="solid"/>
          <a:miter lim="800000"/>
        </a:ln>
        <a:effectLst/>
      </dgm:spPr>
    </dgm:pt>
    <dgm:pt modelId="{84CEBDE0-0E04-474F-8672-5481A2AC21E2}" type="pres">
      <dgm:prSet presAssocID="{244CE93D-3CE9-480A-BC40-D5795AE4CC61}" presName="text_3" presStyleLbl="node1" presStyleIdx="2" presStyleCnt="4" custLinFactNeighborX="917" custLinFactNeighborY="2509">
        <dgm:presLayoutVars>
          <dgm:bulletEnabled val="1"/>
        </dgm:presLayoutVars>
      </dgm:prSet>
      <dgm:spPr/>
    </dgm:pt>
    <dgm:pt modelId="{06B07206-E077-499C-8691-7FD77C27B070}" type="pres">
      <dgm:prSet presAssocID="{244CE93D-3CE9-480A-BC40-D5795AE4CC61}" presName="accent_3" presStyleCnt="0"/>
      <dgm:spPr/>
    </dgm:pt>
    <dgm:pt modelId="{B96E86D2-D36A-46FD-AB9C-088DC258E07E}" type="pres">
      <dgm:prSet presAssocID="{244CE93D-3CE9-480A-BC40-D5795AE4CC61}" presName="accentRepeatNode" presStyleLbl="solidFgAcc1" presStyleIdx="2" presStyleCnt="4"/>
      <dgm:spPr>
        <a:xfrm>
          <a:off x="54612" y="2549515"/>
          <a:ext cx="500080" cy="500080"/>
        </a:xfrm>
        <a:prstGeom prst="ellipse">
          <a:avLst/>
        </a:prstGeom>
        <a:solidFill>
          <a:sysClr val="window" lastClr="FFFFFF">
            <a:hueOff val="0"/>
            <a:satOff val="0"/>
            <a:lumOff val="0"/>
            <a:alphaOff val="0"/>
          </a:sysClr>
        </a:solidFill>
        <a:ln w="6350" cap="flat" cmpd="sng" algn="ctr">
          <a:solidFill>
            <a:srgbClr val="2C3F50">
              <a:hueOff val="0"/>
              <a:satOff val="0"/>
              <a:lumOff val="0"/>
              <a:alphaOff val="0"/>
            </a:srgbClr>
          </a:solidFill>
          <a:prstDash val="solid"/>
          <a:miter lim="800000"/>
        </a:ln>
        <a:effectLst/>
      </dgm:spPr>
    </dgm:pt>
    <dgm:pt modelId="{6FDA6ACE-0F91-4E38-B6BF-30E7EE277316}" type="pres">
      <dgm:prSet presAssocID="{40DA1F9F-6B1F-4FB5-BC82-B3535D77078A}" presName="text_4" presStyleLbl="node1" presStyleIdx="3" presStyleCnt="4">
        <dgm:presLayoutVars>
          <dgm:bulletEnabled val="1"/>
        </dgm:presLayoutVars>
      </dgm:prSet>
      <dgm:spPr/>
    </dgm:pt>
    <dgm:pt modelId="{D6CC34D6-026F-4E88-8AB6-7766CD774C0B}" type="pres">
      <dgm:prSet presAssocID="{40DA1F9F-6B1F-4FB5-BC82-B3535D77078A}" presName="accent_4" presStyleCnt="0"/>
      <dgm:spPr/>
    </dgm:pt>
    <dgm:pt modelId="{BC6034CE-F7D2-4A75-83AC-E11B7E28E58F}" type="pres">
      <dgm:prSet presAssocID="{40DA1F9F-6B1F-4FB5-BC82-B3535D77078A}" presName="accentRepeatNode" presStyleLbl="solidFgAcc1" presStyleIdx="3" presStyleCnt="4"/>
      <dgm:spPr/>
    </dgm:pt>
  </dgm:ptLst>
  <dgm:cxnLst>
    <dgm:cxn modelId="{6B5D2B28-6BB9-4453-8894-3F8013A603B5}" type="presOf" srcId="{B6D9DE15-697B-42C2-B6A1-CE31260EED93}" destId="{DA8BCA58-DF0C-42A2-82BC-30411AF18824}" srcOrd="0" destOrd="0" presId="urn:microsoft.com/office/officeart/2008/layout/VerticalCurvedList"/>
    <dgm:cxn modelId="{DF4D0735-3570-4DDE-BB7E-42936EDC3B3E}" type="presOf" srcId="{EE62A4F6-4AC4-435B-990E-81A71CE8CAC7}" destId="{9C5C598D-8EEA-4991-983C-E7D42E32B170}" srcOrd="0" destOrd="0" presId="urn:microsoft.com/office/officeart/2008/layout/VerticalCurvedList"/>
    <dgm:cxn modelId="{E96A4D81-69C3-4001-B5E4-07B0CE4E49BB}" type="presOf" srcId="{244CE93D-3CE9-480A-BC40-D5795AE4CC61}" destId="{84CEBDE0-0E04-474F-8672-5481A2AC21E2}" srcOrd="0" destOrd="0" presId="urn:microsoft.com/office/officeart/2008/layout/VerticalCurvedList"/>
    <dgm:cxn modelId="{C3559185-89F5-4D81-9A33-3B291F572DF1}" type="presOf" srcId="{389F9A93-0231-4877-8C41-5D5B8DD7AAC0}" destId="{03528F53-765E-4B98-B8BD-0BE89D28EBCA}" srcOrd="0" destOrd="0" presId="urn:microsoft.com/office/officeart/2008/layout/VerticalCurvedList"/>
    <dgm:cxn modelId="{3A2CECA6-0C5B-46BB-B7C6-7D37E9D210BD}" srcId="{B9C32B05-62EA-407A-B21C-2310C7945705}" destId="{EE62A4F6-4AC4-435B-990E-81A71CE8CAC7}" srcOrd="0" destOrd="0" parTransId="{F287B947-7343-4FA2-B288-B23A59FFAE31}" sibTransId="{389F9A93-0231-4877-8C41-5D5B8DD7AAC0}"/>
    <dgm:cxn modelId="{40513FB0-F94C-499F-9A0B-9E0341D0A0C2}" srcId="{B9C32B05-62EA-407A-B21C-2310C7945705}" destId="{B6D9DE15-697B-42C2-B6A1-CE31260EED93}" srcOrd="1" destOrd="0" parTransId="{EAC9FC21-5112-4CCF-8070-06ED15ED24ED}" sibTransId="{B605B681-1ACB-4650-8600-F9223ABDDC16}"/>
    <dgm:cxn modelId="{430279BD-53C9-4023-AD42-1BBA473B1373}" type="presOf" srcId="{B9C32B05-62EA-407A-B21C-2310C7945705}" destId="{1E8F13C1-7BD6-4379-90DF-643F2560C4CD}" srcOrd="0" destOrd="0" presId="urn:microsoft.com/office/officeart/2008/layout/VerticalCurvedList"/>
    <dgm:cxn modelId="{A42B2FD4-D5E0-40CB-9F7F-7F5D398A4BCD}" type="presOf" srcId="{40DA1F9F-6B1F-4FB5-BC82-B3535D77078A}" destId="{6FDA6ACE-0F91-4E38-B6BF-30E7EE277316}" srcOrd="0" destOrd="0" presId="urn:microsoft.com/office/officeart/2008/layout/VerticalCurvedList"/>
    <dgm:cxn modelId="{746C65D4-0A32-4610-8B9B-A01592BB40A3}" srcId="{B9C32B05-62EA-407A-B21C-2310C7945705}" destId="{244CE93D-3CE9-480A-BC40-D5795AE4CC61}" srcOrd="2" destOrd="0" parTransId="{B26CFE49-55EC-4B92-8D65-F00D6B48420B}" sibTransId="{AA2C577D-A278-4959-857E-CDA154440386}"/>
    <dgm:cxn modelId="{7D1721FC-6E40-4916-A928-A17ACD1E6EFC}" srcId="{B9C32B05-62EA-407A-B21C-2310C7945705}" destId="{40DA1F9F-6B1F-4FB5-BC82-B3535D77078A}" srcOrd="3" destOrd="0" parTransId="{62077544-57F3-40E4-9205-BD06C70BB820}" sibTransId="{264D7C62-4824-4CB1-9180-51814728526E}"/>
    <dgm:cxn modelId="{A7534954-1879-4DF2-9BE4-FEEB6FDEFA0D}" type="presParOf" srcId="{1E8F13C1-7BD6-4379-90DF-643F2560C4CD}" destId="{97B62193-5952-451C-A032-24B3B2EA3076}" srcOrd="0" destOrd="0" presId="urn:microsoft.com/office/officeart/2008/layout/VerticalCurvedList"/>
    <dgm:cxn modelId="{B2CC710B-3DE5-4F22-B93C-D0D8A474EBFA}" type="presParOf" srcId="{97B62193-5952-451C-A032-24B3B2EA3076}" destId="{ACC3C5BE-DE92-4A51-9D55-C62DF2A7C110}" srcOrd="0" destOrd="0" presId="urn:microsoft.com/office/officeart/2008/layout/VerticalCurvedList"/>
    <dgm:cxn modelId="{21228492-40EE-4EF9-882A-5EA7DB2C2272}" type="presParOf" srcId="{ACC3C5BE-DE92-4A51-9D55-C62DF2A7C110}" destId="{087F8878-175B-4FF0-8F99-C36FEC8A8C64}" srcOrd="0" destOrd="0" presId="urn:microsoft.com/office/officeart/2008/layout/VerticalCurvedList"/>
    <dgm:cxn modelId="{D41761CC-796D-4F7E-A107-56D1A851850C}" type="presParOf" srcId="{ACC3C5BE-DE92-4A51-9D55-C62DF2A7C110}" destId="{03528F53-765E-4B98-B8BD-0BE89D28EBCA}" srcOrd="1" destOrd="0" presId="urn:microsoft.com/office/officeart/2008/layout/VerticalCurvedList"/>
    <dgm:cxn modelId="{17787A34-830E-46A4-8667-1936EEE7831A}" type="presParOf" srcId="{ACC3C5BE-DE92-4A51-9D55-C62DF2A7C110}" destId="{F94C0A50-7625-413B-8873-F6B17D2D8196}" srcOrd="2" destOrd="0" presId="urn:microsoft.com/office/officeart/2008/layout/VerticalCurvedList"/>
    <dgm:cxn modelId="{DDBB45FF-3F57-4E84-9A71-AD1C0A0170EA}" type="presParOf" srcId="{ACC3C5BE-DE92-4A51-9D55-C62DF2A7C110}" destId="{DB878059-C75B-4C49-8714-C0546122D430}" srcOrd="3" destOrd="0" presId="urn:microsoft.com/office/officeart/2008/layout/VerticalCurvedList"/>
    <dgm:cxn modelId="{533E8BFF-E1F9-42D2-885C-37662A2E4CB6}" type="presParOf" srcId="{97B62193-5952-451C-A032-24B3B2EA3076}" destId="{9C5C598D-8EEA-4991-983C-E7D42E32B170}" srcOrd="1" destOrd="0" presId="urn:microsoft.com/office/officeart/2008/layout/VerticalCurvedList"/>
    <dgm:cxn modelId="{81EC7457-BFA9-4FE1-819D-9220C5391548}" type="presParOf" srcId="{97B62193-5952-451C-A032-24B3B2EA3076}" destId="{DFE6773E-4C32-47CD-A269-87AA3BB175CF}" srcOrd="2" destOrd="0" presId="urn:microsoft.com/office/officeart/2008/layout/VerticalCurvedList"/>
    <dgm:cxn modelId="{1E623593-E897-4B7A-90E3-3A2E10A1503B}" type="presParOf" srcId="{DFE6773E-4C32-47CD-A269-87AA3BB175CF}" destId="{44975C73-AAC4-428F-9E94-FD89BF6A9C3D}" srcOrd="0" destOrd="0" presId="urn:microsoft.com/office/officeart/2008/layout/VerticalCurvedList"/>
    <dgm:cxn modelId="{DBEACBA6-8639-46D7-8718-16F687C37146}" type="presParOf" srcId="{97B62193-5952-451C-A032-24B3B2EA3076}" destId="{DA8BCA58-DF0C-42A2-82BC-30411AF18824}" srcOrd="3" destOrd="0" presId="urn:microsoft.com/office/officeart/2008/layout/VerticalCurvedList"/>
    <dgm:cxn modelId="{A9FEFCBA-6705-43C1-AAD3-5FCD23A66628}" type="presParOf" srcId="{97B62193-5952-451C-A032-24B3B2EA3076}" destId="{8CE03586-2C6E-41C6-A91D-FD5D56EEAA1B}" srcOrd="4" destOrd="0" presId="urn:microsoft.com/office/officeart/2008/layout/VerticalCurvedList"/>
    <dgm:cxn modelId="{3ABF1B0C-3A5A-419C-9B4A-8F389FCD527E}" type="presParOf" srcId="{8CE03586-2C6E-41C6-A91D-FD5D56EEAA1B}" destId="{D6298742-3333-4FFF-BC71-661311F97259}" srcOrd="0" destOrd="0" presId="urn:microsoft.com/office/officeart/2008/layout/VerticalCurvedList"/>
    <dgm:cxn modelId="{E118D1CD-EF2D-45A6-A285-635D1CBC8D61}" type="presParOf" srcId="{97B62193-5952-451C-A032-24B3B2EA3076}" destId="{84CEBDE0-0E04-474F-8672-5481A2AC21E2}" srcOrd="5" destOrd="0" presId="urn:microsoft.com/office/officeart/2008/layout/VerticalCurvedList"/>
    <dgm:cxn modelId="{6BFE2E1E-3B0C-492A-996E-309421889F74}" type="presParOf" srcId="{97B62193-5952-451C-A032-24B3B2EA3076}" destId="{06B07206-E077-499C-8691-7FD77C27B070}" srcOrd="6" destOrd="0" presId="urn:microsoft.com/office/officeart/2008/layout/VerticalCurvedList"/>
    <dgm:cxn modelId="{BC249934-EB0B-4CE8-A02C-305DFF45DE7D}" type="presParOf" srcId="{06B07206-E077-499C-8691-7FD77C27B070}" destId="{B96E86D2-D36A-46FD-AB9C-088DC258E07E}" srcOrd="0" destOrd="0" presId="urn:microsoft.com/office/officeart/2008/layout/VerticalCurvedList"/>
    <dgm:cxn modelId="{843211AF-7EC1-479E-B029-0290D8B3D1EE}" type="presParOf" srcId="{97B62193-5952-451C-A032-24B3B2EA3076}" destId="{6FDA6ACE-0F91-4E38-B6BF-30E7EE277316}" srcOrd="7" destOrd="0" presId="urn:microsoft.com/office/officeart/2008/layout/VerticalCurvedList"/>
    <dgm:cxn modelId="{722D779F-C2B3-4F8D-BB2F-F126A5FBE8C3}" type="presParOf" srcId="{97B62193-5952-451C-A032-24B3B2EA3076}" destId="{D6CC34D6-026F-4E88-8AB6-7766CD774C0B}" srcOrd="8" destOrd="0" presId="urn:microsoft.com/office/officeart/2008/layout/VerticalCurvedList"/>
    <dgm:cxn modelId="{40207158-2F26-44A5-889F-0C4D5E40A38F}" type="presParOf" srcId="{D6CC34D6-026F-4E88-8AB6-7766CD774C0B}" destId="{BC6034CE-F7D2-4A75-83AC-E11B7E28E58F}"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059B3C3-7F91-469D-ACE8-328897F2ED18}" type="doc">
      <dgm:prSet loTypeId="urn:microsoft.com/office/officeart/2005/8/layout/hProcess7" loCatId="list" qsTypeId="urn:microsoft.com/office/officeart/2005/8/quickstyle/3d2" qsCatId="3D" csTypeId="urn:microsoft.com/office/officeart/2005/8/colors/accent0_1" csCatId="mainScheme" phldr="1"/>
      <dgm:spPr/>
      <dgm:t>
        <a:bodyPr/>
        <a:lstStyle/>
        <a:p>
          <a:endParaRPr lang="en-US"/>
        </a:p>
      </dgm:t>
    </dgm:pt>
    <dgm:pt modelId="{5A0844B5-2007-4D45-8C30-0CA4DE17E980}">
      <dgm:prSet phldrT="[Text]" phldr="1" custT="1"/>
      <dgm:spPr/>
      <dgm:t>
        <a:bodyPr/>
        <a:lstStyle/>
        <a:p>
          <a:endParaRPr lang="en-US" sz="2800"/>
        </a:p>
      </dgm:t>
    </dgm:pt>
    <dgm:pt modelId="{9E942729-2649-40BA-BC14-FFEB91687135}" type="parTrans" cxnId="{851BB1C6-3DB3-421A-B9F7-7698C8A54DEA}">
      <dgm:prSet/>
      <dgm:spPr/>
      <dgm:t>
        <a:bodyPr/>
        <a:lstStyle/>
        <a:p>
          <a:endParaRPr lang="en-US" sz="1400"/>
        </a:p>
      </dgm:t>
    </dgm:pt>
    <dgm:pt modelId="{FBFEA618-D8DB-4BBB-AB9F-21B79DF903CD}" type="sibTrans" cxnId="{851BB1C6-3DB3-421A-B9F7-7698C8A54DEA}">
      <dgm:prSet/>
      <dgm:spPr/>
      <dgm:t>
        <a:bodyPr/>
        <a:lstStyle/>
        <a:p>
          <a:endParaRPr lang="en-US" sz="1400"/>
        </a:p>
      </dgm:t>
    </dgm:pt>
    <dgm:pt modelId="{9F59E000-6A95-4D3E-B0ED-6EACD5F35126}">
      <dgm:prSet phldrT="[Text]" custT="1"/>
      <dgm:spPr/>
      <dgm:t>
        <a:bodyPr/>
        <a:lstStyle/>
        <a:p>
          <a:r>
            <a:rPr lang="en-US" sz="2800" b="1" dirty="0"/>
            <a:t>Targeted non NGS</a:t>
          </a:r>
        </a:p>
        <a:p>
          <a:r>
            <a:rPr lang="en-US" sz="2000" dirty="0">
              <a:solidFill>
                <a:schemeClr val="accent6">
                  <a:lumMod val="75000"/>
                </a:schemeClr>
              </a:solidFill>
            </a:rPr>
            <a:t>qPCR </a:t>
          </a:r>
        </a:p>
        <a:p>
          <a:r>
            <a:rPr lang="en-US" sz="2000" dirty="0">
              <a:solidFill>
                <a:schemeClr val="accent6">
                  <a:lumMod val="75000"/>
                </a:schemeClr>
              </a:solidFill>
            </a:rPr>
            <a:t>Digital PCR</a:t>
          </a:r>
        </a:p>
        <a:p>
          <a:r>
            <a:rPr lang="en-US" sz="2000" dirty="0">
              <a:solidFill>
                <a:schemeClr val="tx1"/>
              </a:solidFill>
            </a:rPr>
            <a:t>For rapid screening and / or high sensitivity monitoring  </a:t>
          </a:r>
        </a:p>
      </dgm:t>
    </dgm:pt>
    <dgm:pt modelId="{8C157CD2-CC20-472D-89C4-499C7A1F47D3}" type="parTrans" cxnId="{25DEB218-A8C4-415A-BDEE-4AE472A9BD1A}">
      <dgm:prSet/>
      <dgm:spPr/>
      <dgm:t>
        <a:bodyPr/>
        <a:lstStyle/>
        <a:p>
          <a:endParaRPr lang="en-US" sz="1400"/>
        </a:p>
      </dgm:t>
    </dgm:pt>
    <dgm:pt modelId="{2AD52959-9E46-4687-9620-2300DE28B551}" type="sibTrans" cxnId="{25DEB218-A8C4-415A-BDEE-4AE472A9BD1A}">
      <dgm:prSet/>
      <dgm:spPr/>
      <dgm:t>
        <a:bodyPr/>
        <a:lstStyle/>
        <a:p>
          <a:endParaRPr lang="en-US" sz="1400"/>
        </a:p>
      </dgm:t>
    </dgm:pt>
    <dgm:pt modelId="{76EC53ED-2309-4806-9939-3C86F8DC79AA}">
      <dgm:prSet phldrT="[Text]" phldr="1" custT="1"/>
      <dgm:spPr/>
      <dgm:t>
        <a:bodyPr/>
        <a:lstStyle/>
        <a:p>
          <a:endParaRPr lang="en-US" sz="2800"/>
        </a:p>
      </dgm:t>
    </dgm:pt>
    <dgm:pt modelId="{591EBC7C-78E5-4C5A-913E-A817EDAE9930}" type="parTrans" cxnId="{B9CF91FD-43AD-485E-B165-AE124656303C}">
      <dgm:prSet/>
      <dgm:spPr/>
      <dgm:t>
        <a:bodyPr/>
        <a:lstStyle/>
        <a:p>
          <a:endParaRPr lang="en-US" sz="1400"/>
        </a:p>
      </dgm:t>
    </dgm:pt>
    <dgm:pt modelId="{8E027520-C287-4523-9A06-4709A5CD87B5}" type="sibTrans" cxnId="{B9CF91FD-43AD-485E-B165-AE124656303C}">
      <dgm:prSet/>
      <dgm:spPr/>
      <dgm:t>
        <a:bodyPr/>
        <a:lstStyle/>
        <a:p>
          <a:endParaRPr lang="en-US" sz="1400"/>
        </a:p>
      </dgm:t>
    </dgm:pt>
    <dgm:pt modelId="{40FCF70F-9302-497E-9885-0EEB58876060}">
      <dgm:prSet phldrT="[Text]" custT="1"/>
      <dgm:spPr/>
      <dgm:t>
        <a:bodyPr/>
        <a:lstStyle/>
        <a:p>
          <a:pPr>
            <a:buNone/>
          </a:pPr>
          <a:r>
            <a:rPr lang="en-US" sz="2800" b="1" dirty="0"/>
            <a:t>Targeted </a:t>
          </a:r>
          <a:r>
            <a:rPr lang="en-US" sz="2400" b="1" dirty="0"/>
            <a:t>NGS</a:t>
          </a:r>
        </a:p>
        <a:p>
          <a:pPr>
            <a:buFont typeface="Arial" panose="020B0604020202020204" pitchFamily="34" charset="0"/>
            <a:buChar char="•"/>
          </a:pPr>
          <a:r>
            <a:rPr lang="en-US" sz="2000" dirty="0"/>
            <a:t>- Amplicon based</a:t>
          </a:r>
        </a:p>
        <a:p>
          <a:pPr>
            <a:buFont typeface="Arial" panose="020B0604020202020204" pitchFamily="34" charset="0"/>
            <a:buChar char="•"/>
          </a:pPr>
          <a:r>
            <a:rPr lang="en-US" sz="2000" b="1" dirty="0"/>
            <a:t>- </a:t>
          </a:r>
          <a:r>
            <a:rPr lang="en-US" sz="2000" b="1" dirty="0">
              <a:solidFill>
                <a:schemeClr val="accent6">
                  <a:lumMod val="75000"/>
                </a:schemeClr>
              </a:solidFill>
            </a:rPr>
            <a:t>Hybrid capture</a:t>
          </a:r>
        </a:p>
        <a:p>
          <a:pPr>
            <a:buFont typeface="Arial" panose="020B0604020202020204" pitchFamily="34" charset="0"/>
            <a:buNone/>
          </a:pPr>
          <a:r>
            <a:rPr lang="en-US" sz="2000" b="0" dirty="0"/>
            <a:t>For broad genomic characterization and detection of several resistance mechanisms </a:t>
          </a:r>
        </a:p>
        <a:p>
          <a:pPr>
            <a:buFont typeface="Arial" panose="020B0604020202020204" pitchFamily="34" charset="0"/>
            <a:buNone/>
          </a:pPr>
          <a:endParaRPr lang="en-US" sz="2000" dirty="0"/>
        </a:p>
      </dgm:t>
    </dgm:pt>
    <dgm:pt modelId="{9E661F45-EC6D-4CAD-AB06-1C17EEE2844F}" type="parTrans" cxnId="{52C4D792-5AEE-4B87-881D-EBC3FB2173D5}">
      <dgm:prSet/>
      <dgm:spPr/>
      <dgm:t>
        <a:bodyPr/>
        <a:lstStyle/>
        <a:p>
          <a:endParaRPr lang="en-US" sz="1400"/>
        </a:p>
      </dgm:t>
    </dgm:pt>
    <dgm:pt modelId="{A8AB9907-B6D7-4501-8FBB-AFF92AC48E75}" type="sibTrans" cxnId="{52C4D792-5AEE-4B87-881D-EBC3FB2173D5}">
      <dgm:prSet/>
      <dgm:spPr/>
      <dgm:t>
        <a:bodyPr/>
        <a:lstStyle/>
        <a:p>
          <a:endParaRPr lang="en-US" sz="1400"/>
        </a:p>
      </dgm:t>
    </dgm:pt>
    <dgm:pt modelId="{7A8E4806-74B5-4F6B-9498-DF0FDDBEC7B6}">
      <dgm:prSet phldrT="[Text]" phldr="1" custT="1"/>
      <dgm:spPr/>
      <dgm:t>
        <a:bodyPr/>
        <a:lstStyle/>
        <a:p>
          <a:endParaRPr lang="en-US" sz="2800"/>
        </a:p>
      </dgm:t>
    </dgm:pt>
    <dgm:pt modelId="{AAE3DBD7-6731-4062-8A16-78D466FC1087}" type="parTrans" cxnId="{A641B675-88A6-4243-B69E-9AF1B871C9A6}">
      <dgm:prSet/>
      <dgm:spPr/>
      <dgm:t>
        <a:bodyPr/>
        <a:lstStyle/>
        <a:p>
          <a:endParaRPr lang="en-US" sz="1400"/>
        </a:p>
      </dgm:t>
    </dgm:pt>
    <dgm:pt modelId="{AF0A1FE8-7F6E-4864-80AE-7987FC59F25C}" type="sibTrans" cxnId="{A641B675-88A6-4243-B69E-9AF1B871C9A6}">
      <dgm:prSet/>
      <dgm:spPr/>
      <dgm:t>
        <a:bodyPr/>
        <a:lstStyle/>
        <a:p>
          <a:endParaRPr lang="en-US" sz="1400"/>
        </a:p>
      </dgm:t>
    </dgm:pt>
    <dgm:pt modelId="{E291F634-4614-4EB3-9848-87580DA1B7A7}">
      <dgm:prSet phldrT="[Text]" custT="1"/>
      <dgm:spPr/>
      <dgm:t>
        <a:bodyPr/>
        <a:lstStyle/>
        <a:p>
          <a:r>
            <a:rPr lang="en-US" sz="2400" b="1" dirty="0"/>
            <a:t>Comprehensive</a:t>
          </a:r>
        </a:p>
        <a:p>
          <a:endParaRPr lang="en-US" sz="1800" dirty="0"/>
        </a:p>
        <a:p>
          <a:r>
            <a:rPr lang="en-US" sz="1800" dirty="0"/>
            <a:t>NGS </a:t>
          </a:r>
        </a:p>
        <a:p>
          <a:r>
            <a:rPr lang="en-US" sz="1800" dirty="0"/>
            <a:t>- Whole exome </a:t>
          </a:r>
        </a:p>
        <a:p>
          <a:r>
            <a:rPr lang="en-US" sz="1800" dirty="0"/>
            <a:t>- Whole genome</a:t>
          </a:r>
        </a:p>
        <a:p>
          <a:r>
            <a:rPr lang="en-US" sz="1800" dirty="0"/>
            <a:t>For discovery – new markers, new resistance mechanisms   </a:t>
          </a:r>
        </a:p>
      </dgm:t>
    </dgm:pt>
    <dgm:pt modelId="{B995F5F6-851A-4FBC-9336-AB6B243332FD}" type="parTrans" cxnId="{48CC31B2-AC64-41E7-983B-F1D00EE178E8}">
      <dgm:prSet/>
      <dgm:spPr/>
      <dgm:t>
        <a:bodyPr/>
        <a:lstStyle/>
        <a:p>
          <a:endParaRPr lang="en-US" sz="1400"/>
        </a:p>
      </dgm:t>
    </dgm:pt>
    <dgm:pt modelId="{227CEDEC-40EA-401B-8168-80E4856A65F8}" type="sibTrans" cxnId="{48CC31B2-AC64-41E7-983B-F1D00EE178E8}">
      <dgm:prSet/>
      <dgm:spPr/>
      <dgm:t>
        <a:bodyPr/>
        <a:lstStyle/>
        <a:p>
          <a:endParaRPr lang="en-US" sz="1400"/>
        </a:p>
      </dgm:t>
    </dgm:pt>
    <dgm:pt modelId="{E48F4B6D-3714-41A2-8093-E43AFB0B7189}" type="pres">
      <dgm:prSet presAssocID="{7059B3C3-7F91-469D-ACE8-328897F2ED18}" presName="Name0" presStyleCnt="0">
        <dgm:presLayoutVars>
          <dgm:dir/>
          <dgm:animLvl val="lvl"/>
          <dgm:resizeHandles val="exact"/>
        </dgm:presLayoutVars>
      </dgm:prSet>
      <dgm:spPr/>
    </dgm:pt>
    <dgm:pt modelId="{347E07D3-9396-4CB7-BDD8-7A19FC4F1E27}" type="pres">
      <dgm:prSet presAssocID="{5A0844B5-2007-4D45-8C30-0CA4DE17E980}" presName="compositeNode" presStyleCnt="0">
        <dgm:presLayoutVars>
          <dgm:bulletEnabled val="1"/>
        </dgm:presLayoutVars>
      </dgm:prSet>
      <dgm:spPr/>
    </dgm:pt>
    <dgm:pt modelId="{E48DFCC3-1752-4E23-93B1-C000B8884A93}" type="pres">
      <dgm:prSet presAssocID="{5A0844B5-2007-4D45-8C30-0CA4DE17E980}" presName="bgRect" presStyleLbl="node1" presStyleIdx="0" presStyleCnt="3"/>
      <dgm:spPr/>
    </dgm:pt>
    <dgm:pt modelId="{AA15D11A-9CF0-405D-B2A1-C4EC1D6362BB}" type="pres">
      <dgm:prSet presAssocID="{5A0844B5-2007-4D45-8C30-0CA4DE17E980}" presName="parentNode" presStyleLbl="node1" presStyleIdx="0" presStyleCnt="3">
        <dgm:presLayoutVars>
          <dgm:chMax val="0"/>
          <dgm:bulletEnabled val="1"/>
        </dgm:presLayoutVars>
      </dgm:prSet>
      <dgm:spPr/>
    </dgm:pt>
    <dgm:pt modelId="{C14F990B-7AD1-464A-92E1-56524475ECE4}" type="pres">
      <dgm:prSet presAssocID="{5A0844B5-2007-4D45-8C30-0CA4DE17E980}" presName="childNode" presStyleLbl="node1" presStyleIdx="0" presStyleCnt="3">
        <dgm:presLayoutVars>
          <dgm:bulletEnabled val="1"/>
        </dgm:presLayoutVars>
      </dgm:prSet>
      <dgm:spPr/>
    </dgm:pt>
    <dgm:pt modelId="{353F3E94-B573-4B06-BFC3-3BF4D8F9CAF0}" type="pres">
      <dgm:prSet presAssocID="{FBFEA618-D8DB-4BBB-AB9F-21B79DF903CD}" presName="hSp" presStyleCnt="0"/>
      <dgm:spPr/>
    </dgm:pt>
    <dgm:pt modelId="{50B6718D-2A39-49FE-AD3A-0BD9E8E0C354}" type="pres">
      <dgm:prSet presAssocID="{FBFEA618-D8DB-4BBB-AB9F-21B79DF903CD}" presName="vProcSp" presStyleCnt="0"/>
      <dgm:spPr/>
    </dgm:pt>
    <dgm:pt modelId="{2143EB5F-8AFA-46B9-BE91-0C03A5F40293}" type="pres">
      <dgm:prSet presAssocID="{FBFEA618-D8DB-4BBB-AB9F-21B79DF903CD}" presName="vSp1" presStyleCnt="0"/>
      <dgm:spPr/>
    </dgm:pt>
    <dgm:pt modelId="{3125B594-73DC-4CD4-94EF-5B7BFEA3088A}" type="pres">
      <dgm:prSet presAssocID="{FBFEA618-D8DB-4BBB-AB9F-21B79DF903CD}" presName="simulatedConn" presStyleLbl="solidFgAcc1" presStyleIdx="0" presStyleCnt="2"/>
      <dgm:spPr/>
    </dgm:pt>
    <dgm:pt modelId="{3F46634E-E813-472D-AE48-30A0085BB17C}" type="pres">
      <dgm:prSet presAssocID="{FBFEA618-D8DB-4BBB-AB9F-21B79DF903CD}" presName="vSp2" presStyleCnt="0"/>
      <dgm:spPr/>
    </dgm:pt>
    <dgm:pt modelId="{D9360950-EEF0-4723-A629-0900C8FF2B75}" type="pres">
      <dgm:prSet presAssocID="{FBFEA618-D8DB-4BBB-AB9F-21B79DF903CD}" presName="sibTrans" presStyleCnt="0"/>
      <dgm:spPr/>
    </dgm:pt>
    <dgm:pt modelId="{97AF0F79-369E-4A47-B045-BB464CF34092}" type="pres">
      <dgm:prSet presAssocID="{76EC53ED-2309-4806-9939-3C86F8DC79AA}" presName="compositeNode" presStyleCnt="0">
        <dgm:presLayoutVars>
          <dgm:bulletEnabled val="1"/>
        </dgm:presLayoutVars>
      </dgm:prSet>
      <dgm:spPr/>
    </dgm:pt>
    <dgm:pt modelId="{0F95D3E1-E625-43F3-A4A0-B99C0E0EE4DA}" type="pres">
      <dgm:prSet presAssocID="{76EC53ED-2309-4806-9939-3C86F8DC79AA}" presName="bgRect" presStyleLbl="node1" presStyleIdx="1" presStyleCnt="3"/>
      <dgm:spPr/>
    </dgm:pt>
    <dgm:pt modelId="{E2F64534-0600-4DB6-90D5-A1E20CE35A95}" type="pres">
      <dgm:prSet presAssocID="{76EC53ED-2309-4806-9939-3C86F8DC79AA}" presName="parentNode" presStyleLbl="node1" presStyleIdx="1" presStyleCnt="3">
        <dgm:presLayoutVars>
          <dgm:chMax val="0"/>
          <dgm:bulletEnabled val="1"/>
        </dgm:presLayoutVars>
      </dgm:prSet>
      <dgm:spPr/>
    </dgm:pt>
    <dgm:pt modelId="{A72CCB1A-DE64-4BCB-943E-9CA2B6226759}" type="pres">
      <dgm:prSet presAssocID="{76EC53ED-2309-4806-9939-3C86F8DC79AA}" presName="childNode" presStyleLbl="node1" presStyleIdx="1" presStyleCnt="3">
        <dgm:presLayoutVars>
          <dgm:bulletEnabled val="1"/>
        </dgm:presLayoutVars>
      </dgm:prSet>
      <dgm:spPr/>
    </dgm:pt>
    <dgm:pt modelId="{F9B02897-DA6B-4582-AD70-531B4FA83E83}" type="pres">
      <dgm:prSet presAssocID="{8E027520-C287-4523-9A06-4709A5CD87B5}" presName="hSp" presStyleCnt="0"/>
      <dgm:spPr/>
    </dgm:pt>
    <dgm:pt modelId="{8C936FCF-F65F-4E15-B3EA-EE0717EF410B}" type="pres">
      <dgm:prSet presAssocID="{8E027520-C287-4523-9A06-4709A5CD87B5}" presName="vProcSp" presStyleCnt="0"/>
      <dgm:spPr/>
    </dgm:pt>
    <dgm:pt modelId="{74C3C9D9-7375-445E-904D-26DE4DEA8390}" type="pres">
      <dgm:prSet presAssocID="{8E027520-C287-4523-9A06-4709A5CD87B5}" presName="vSp1" presStyleCnt="0"/>
      <dgm:spPr/>
    </dgm:pt>
    <dgm:pt modelId="{F19B1E98-2892-4192-80EF-24FAE7689BB9}" type="pres">
      <dgm:prSet presAssocID="{8E027520-C287-4523-9A06-4709A5CD87B5}" presName="simulatedConn" presStyleLbl="solidFgAcc1" presStyleIdx="1" presStyleCnt="2"/>
      <dgm:spPr/>
    </dgm:pt>
    <dgm:pt modelId="{B6393A0E-D58B-4890-A310-59F6B6F61873}" type="pres">
      <dgm:prSet presAssocID="{8E027520-C287-4523-9A06-4709A5CD87B5}" presName="vSp2" presStyleCnt="0"/>
      <dgm:spPr/>
    </dgm:pt>
    <dgm:pt modelId="{F7A575BD-6003-4D2A-808F-C3E7892DEF64}" type="pres">
      <dgm:prSet presAssocID="{8E027520-C287-4523-9A06-4709A5CD87B5}" presName="sibTrans" presStyleCnt="0"/>
      <dgm:spPr/>
    </dgm:pt>
    <dgm:pt modelId="{707FF2A2-C4CD-4C9F-B776-E5416E0AFCC1}" type="pres">
      <dgm:prSet presAssocID="{7A8E4806-74B5-4F6B-9498-DF0FDDBEC7B6}" presName="compositeNode" presStyleCnt="0">
        <dgm:presLayoutVars>
          <dgm:bulletEnabled val="1"/>
        </dgm:presLayoutVars>
      </dgm:prSet>
      <dgm:spPr/>
    </dgm:pt>
    <dgm:pt modelId="{FEE4FE9F-6305-4D2D-89F2-84AA189312CB}" type="pres">
      <dgm:prSet presAssocID="{7A8E4806-74B5-4F6B-9498-DF0FDDBEC7B6}" presName="bgRect" presStyleLbl="node1" presStyleIdx="2" presStyleCnt="3"/>
      <dgm:spPr/>
    </dgm:pt>
    <dgm:pt modelId="{BC836AF0-BFCF-4873-9730-0A1F286C5BE1}" type="pres">
      <dgm:prSet presAssocID="{7A8E4806-74B5-4F6B-9498-DF0FDDBEC7B6}" presName="parentNode" presStyleLbl="node1" presStyleIdx="2" presStyleCnt="3">
        <dgm:presLayoutVars>
          <dgm:chMax val="0"/>
          <dgm:bulletEnabled val="1"/>
        </dgm:presLayoutVars>
      </dgm:prSet>
      <dgm:spPr/>
    </dgm:pt>
    <dgm:pt modelId="{29BB6E64-783C-4BCF-B135-ABEE9B49F12E}" type="pres">
      <dgm:prSet presAssocID="{7A8E4806-74B5-4F6B-9498-DF0FDDBEC7B6}" presName="childNode" presStyleLbl="node1" presStyleIdx="2" presStyleCnt="3">
        <dgm:presLayoutVars>
          <dgm:bulletEnabled val="1"/>
        </dgm:presLayoutVars>
      </dgm:prSet>
      <dgm:spPr/>
    </dgm:pt>
  </dgm:ptLst>
  <dgm:cxnLst>
    <dgm:cxn modelId="{F8ED8500-C652-4D21-8FF2-192BBB12479E}" type="presOf" srcId="{76EC53ED-2309-4806-9939-3C86F8DC79AA}" destId="{0F95D3E1-E625-43F3-A4A0-B99C0E0EE4DA}" srcOrd="0" destOrd="0" presId="urn:microsoft.com/office/officeart/2005/8/layout/hProcess7"/>
    <dgm:cxn modelId="{D12F700F-B8F0-455F-B01D-A881E35ACB3F}" type="presOf" srcId="{7A8E4806-74B5-4F6B-9498-DF0FDDBEC7B6}" destId="{FEE4FE9F-6305-4D2D-89F2-84AA189312CB}" srcOrd="0" destOrd="0" presId="urn:microsoft.com/office/officeart/2005/8/layout/hProcess7"/>
    <dgm:cxn modelId="{18B07D11-7779-4914-88BE-7C54B7236634}" type="presOf" srcId="{76EC53ED-2309-4806-9939-3C86F8DC79AA}" destId="{E2F64534-0600-4DB6-90D5-A1E20CE35A95}" srcOrd="1" destOrd="0" presId="urn:microsoft.com/office/officeart/2005/8/layout/hProcess7"/>
    <dgm:cxn modelId="{25DEB218-A8C4-415A-BDEE-4AE472A9BD1A}" srcId="{5A0844B5-2007-4D45-8C30-0CA4DE17E980}" destId="{9F59E000-6A95-4D3E-B0ED-6EACD5F35126}" srcOrd="0" destOrd="0" parTransId="{8C157CD2-CC20-472D-89C4-499C7A1F47D3}" sibTransId="{2AD52959-9E46-4687-9620-2300DE28B551}"/>
    <dgm:cxn modelId="{5C18882D-0322-443E-9DBE-54C0CC7FCEE0}" type="presOf" srcId="{9F59E000-6A95-4D3E-B0ED-6EACD5F35126}" destId="{C14F990B-7AD1-464A-92E1-56524475ECE4}" srcOrd="0" destOrd="0" presId="urn:microsoft.com/office/officeart/2005/8/layout/hProcess7"/>
    <dgm:cxn modelId="{B2E9553F-9500-4C03-9887-FA64A93EA68B}" type="presOf" srcId="{7059B3C3-7F91-469D-ACE8-328897F2ED18}" destId="{E48F4B6D-3714-41A2-8093-E43AFB0B7189}" srcOrd="0" destOrd="0" presId="urn:microsoft.com/office/officeart/2005/8/layout/hProcess7"/>
    <dgm:cxn modelId="{29021247-09AD-49F3-B3C2-76524EEEFF75}" type="presOf" srcId="{5A0844B5-2007-4D45-8C30-0CA4DE17E980}" destId="{E48DFCC3-1752-4E23-93B1-C000B8884A93}" srcOrd="0" destOrd="0" presId="urn:microsoft.com/office/officeart/2005/8/layout/hProcess7"/>
    <dgm:cxn modelId="{54BF1858-99D1-41EF-8BD8-FFD26DE98B15}" type="presOf" srcId="{5A0844B5-2007-4D45-8C30-0CA4DE17E980}" destId="{AA15D11A-9CF0-405D-B2A1-C4EC1D6362BB}" srcOrd="1" destOrd="0" presId="urn:microsoft.com/office/officeart/2005/8/layout/hProcess7"/>
    <dgm:cxn modelId="{FF695362-89FC-4332-A667-2118536F240E}" type="presOf" srcId="{40FCF70F-9302-497E-9885-0EEB58876060}" destId="{A72CCB1A-DE64-4BCB-943E-9CA2B6226759}" srcOrd="0" destOrd="0" presId="urn:microsoft.com/office/officeart/2005/8/layout/hProcess7"/>
    <dgm:cxn modelId="{A641B675-88A6-4243-B69E-9AF1B871C9A6}" srcId="{7059B3C3-7F91-469D-ACE8-328897F2ED18}" destId="{7A8E4806-74B5-4F6B-9498-DF0FDDBEC7B6}" srcOrd="2" destOrd="0" parTransId="{AAE3DBD7-6731-4062-8A16-78D466FC1087}" sibTransId="{AF0A1FE8-7F6E-4864-80AE-7987FC59F25C}"/>
    <dgm:cxn modelId="{DF43AC77-F91C-4593-B842-CF3017A937A3}" type="presOf" srcId="{7A8E4806-74B5-4F6B-9498-DF0FDDBEC7B6}" destId="{BC836AF0-BFCF-4873-9730-0A1F286C5BE1}" srcOrd="1" destOrd="0" presId="urn:microsoft.com/office/officeart/2005/8/layout/hProcess7"/>
    <dgm:cxn modelId="{52C4D792-5AEE-4B87-881D-EBC3FB2173D5}" srcId="{76EC53ED-2309-4806-9939-3C86F8DC79AA}" destId="{40FCF70F-9302-497E-9885-0EEB58876060}" srcOrd="0" destOrd="0" parTransId="{9E661F45-EC6D-4CAD-AB06-1C17EEE2844F}" sibTransId="{A8AB9907-B6D7-4501-8FBB-AFF92AC48E75}"/>
    <dgm:cxn modelId="{48CC31B2-AC64-41E7-983B-F1D00EE178E8}" srcId="{7A8E4806-74B5-4F6B-9498-DF0FDDBEC7B6}" destId="{E291F634-4614-4EB3-9848-87580DA1B7A7}" srcOrd="0" destOrd="0" parTransId="{B995F5F6-851A-4FBC-9336-AB6B243332FD}" sibTransId="{227CEDEC-40EA-401B-8168-80E4856A65F8}"/>
    <dgm:cxn modelId="{851BB1C6-3DB3-421A-B9F7-7698C8A54DEA}" srcId="{7059B3C3-7F91-469D-ACE8-328897F2ED18}" destId="{5A0844B5-2007-4D45-8C30-0CA4DE17E980}" srcOrd="0" destOrd="0" parTransId="{9E942729-2649-40BA-BC14-FFEB91687135}" sibTransId="{FBFEA618-D8DB-4BBB-AB9F-21B79DF903CD}"/>
    <dgm:cxn modelId="{F2C0C0E5-2796-47A0-8069-F46B480284C7}" type="presOf" srcId="{E291F634-4614-4EB3-9848-87580DA1B7A7}" destId="{29BB6E64-783C-4BCF-B135-ABEE9B49F12E}" srcOrd="0" destOrd="0" presId="urn:microsoft.com/office/officeart/2005/8/layout/hProcess7"/>
    <dgm:cxn modelId="{B9CF91FD-43AD-485E-B165-AE124656303C}" srcId="{7059B3C3-7F91-469D-ACE8-328897F2ED18}" destId="{76EC53ED-2309-4806-9939-3C86F8DC79AA}" srcOrd="1" destOrd="0" parTransId="{591EBC7C-78E5-4C5A-913E-A817EDAE9930}" sibTransId="{8E027520-C287-4523-9A06-4709A5CD87B5}"/>
    <dgm:cxn modelId="{97AEFF0B-AA84-4B39-BC9B-4A0A24A64F38}" type="presParOf" srcId="{E48F4B6D-3714-41A2-8093-E43AFB0B7189}" destId="{347E07D3-9396-4CB7-BDD8-7A19FC4F1E27}" srcOrd="0" destOrd="0" presId="urn:microsoft.com/office/officeart/2005/8/layout/hProcess7"/>
    <dgm:cxn modelId="{3337FD03-0253-4776-BBA3-9E696CA5B999}" type="presParOf" srcId="{347E07D3-9396-4CB7-BDD8-7A19FC4F1E27}" destId="{E48DFCC3-1752-4E23-93B1-C000B8884A93}" srcOrd="0" destOrd="0" presId="urn:microsoft.com/office/officeart/2005/8/layout/hProcess7"/>
    <dgm:cxn modelId="{1061BB0E-0BF5-4168-91D9-8BC94D5F0AFA}" type="presParOf" srcId="{347E07D3-9396-4CB7-BDD8-7A19FC4F1E27}" destId="{AA15D11A-9CF0-405D-B2A1-C4EC1D6362BB}" srcOrd="1" destOrd="0" presId="urn:microsoft.com/office/officeart/2005/8/layout/hProcess7"/>
    <dgm:cxn modelId="{BD949526-70DD-49E6-A791-5B511CB77D8C}" type="presParOf" srcId="{347E07D3-9396-4CB7-BDD8-7A19FC4F1E27}" destId="{C14F990B-7AD1-464A-92E1-56524475ECE4}" srcOrd="2" destOrd="0" presId="urn:microsoft.com/office/officeart/2005/8/layout/hProcess7"/>
    <dgm:cxn modelId="{534A1DF6-F80D-4147-B974-393AED4CD320}" type="presParOf" srcId="{E48F4B6D-3714-41A2-8093-E43AFB0B7189}" destId="{353F3E94-B573-4B06-BFC3-3BF4D8F9CAF0}" srcOrd="1" destOrd="0" presId="urn:microsoft.com/office/officeart/2005/8/layout/hProcess7"/>
    <dgm:cxn modelId="{8650B829-52D0-4EF0-AC80-DDECDEA70278}" type="presParOf" srcId="{E48F4B6D-3714-41A2-8093-E43AFB0B7189}" destId="{50B6718D-2A39-49FE-AD3A-0BD9E8E0C354}" srcOrd="2" destOrd="0" presId="urn:microsoft.com/office/officeart/2005/8/layout/hProcess7"/>
    <dgm:cxn modelId="{46C48734-5F10-412C-8F7C-35D3F0F32515}" type="presParOf" srcId="{50B6718D-2A39-49FE-AD3A-0BD9E8E0C354}" destId="{2143EB5F-8AFA-46B9-BE91-0C03A5F40293}" srcOrd="0" destOrd="0" presId="urn:microsoft.com/office/officeart/2005/8/layout/hProcess7"/>
    <dgm:cxn modelId="{68C2E044-CFF8-4C23-967F-27325323F774}" type="presParOf" srcId="{50B6718D-2A39-49FE-AD3A-0BD9E8E0C354}" destId="{3125B594-73DC-4CD4-94EF-5B7BFEA3088A}" srcOrd="1" destOrd="0" presId="urn:microsoft.com/office/officeart/2005/8/layout/hProcess7"/>
    <dgm:cxn modelId="{426B7A45-18B5-442A-AC41-59F8B542BAAF}" type="presParOf" srcId="{50B6718D-2A39-49FE-AD3A-0BD9E8E0C354}" destId="{3F46634E-E813-472D-AE48-30A0085BB17C}" srcOrd="2" destOrd="0" presId="urn:microsoft.com/office/officeart/2005/8/layout/hProcess7"/>
    <dgm:cxn modelId="{4851BC99-C610-4DCC-81F5-5E0286C407DE}" type="presParOf" srcId="{E48F4B6D-3714-41A2-8093-E43AFB0B7189}" destId="{D9360950-EEF0-4723-A629-0900C8FF2B75}" srcOrd="3" destOrd="0" presId="urn:microsoft.com/office/officeart/2005/8/layout/hProcess7"/>
    <dgm:cxn modelId="{9F641EC5-093A-456F-9B93-C937A4877289}" type="presParOf" srcId="{E48F4B6D-3714-41A2-8093-E43AFB0B7189}" destId="{97AF0F79-369E-4A47-B045-BB464CF34092}" srcOrd="4" destOrd="0" presId="urn:microsoft.com/office/officeart/2005/8/layout/hProcess7"/>
    <dgm:cxn modelId="{140356AF-E161-43B5-A917-61BD3EFADA26}" type="presParOf" srcId="{97AF0F79-369E-4A47-B045-BB464CF34092}" destId="{0F95D3E1-E625-43F3-A4A0-B99C0E0EE4DA}" srcOrd="0" destOrd="0" presId="urn:microsoft.com/office/officeart/2005/8/layout/hProcess7"/>
    <dgm:cxn modelId="{3E471BB3-36A7-4351-8A25-3301D6352EF3}" type="presParOf" srcId="{97AF0F79-369E-4A47-B045-BB464CF34092}" destId="{E2F64534-0600-4DB6-90D5-A1E20CE35A95}" srcOrd="1" destOrd="0" presId="urn:microsoft.com/office/officeart/2005/8/layout/hProcess7"/>
    <dgm:cxn modelId="{ABF21B89-3A48-4004-A063-A2456E526D9E}" type="presParOf" srcId="{97AF0F79-369E-4A47-B045-BB464CF34092}" destId="{A72CCB1A-DE64-4BCB-943E-9CA2B6226759}" srcOrd="2" destOrd="0" presId="urn:microsoft.com/office/officeart/2005/8/layout/hProcess7"/>
    <dgm:cxn modelId="{9C9C1E64-72E2-4399-B6B8-37BC9E01BA06}" type="presParOf" srcId="{E48F4B6D-3714-41A2-8093-E43AFB0B7189}" destId="{F9B02897-DA6B-4582-AD70-531B4FA83E83}" srcOrd="5" destOrd="0" presId="urn:microsoft.com/office/officeart/2005/8/layout/hProcess7"/>
    <dgm:cxn modelId="{B1AB1AF0-A0EF-45B3-9E62-0D0883F7741C}" type="presParOf" srcId="{E48F4B6D-3714-41A2-8093-E43AFB0B7189}" destId="{8C936FCF-F65F-4E15-B3EA-EE0717EF410B}" srcOrd="6" destOrd="0" presId="urn:microsoft.com/office/officeart/2005/8/layout/hProcess7"/>
    <dgm:cxn modelId="{7078E2C6-2EC6-4207-907F-82BED0EB4B77}" type="presParOf" srcId="{8C936FCF-F65F-4E15-B3EA-EE0717EF410B}" destId="{74C3C9D9-7375-445E-904D-26DE4DEA8390}" srcOrd="0" destOrd="0" presId="urn:microsoft.com/office/officeart/2005/8/layout/hProcess7"/>
    <dgm:cxn modelId="{5EC20F85-8649-4CFE-8F85-EC7EA2E9A9AC}" type="presParOf" srcId="{8C936FCF-F65F-4E15-B3EA-EE0717EF410B}" destId="{F19B1E98-2892-4192-80EF-24FAE7689BB9}" srcOrd="1" destOrd="0" presId="urn:microsoft.com/office/officeart/2005/8/layout/hProcess7"/>
    <dgm:cxn modelId="{7582802F-D247-4CEE-AC67-9B362DA09CD8}" type="presParOf" srcId="{8C936FCF-F65F-4E15-B3EA-EE0717EF410B}" destId="{B6393A0E-D58B-4890-A310-59F6B6F61873}" srcOrd="2" destOrd="0" presId="urn:microsoft.com/office/officeart/2005/8/layout/hProcess7"/>
    <dgm:cxn modelId="{9538E22E-3E8B-495D-8DBB-8164BA90FE4C}" type="presParOf" srcId="{E48F4B6D-3714-41A2-8093-E43AFB0B7189}" destId="{F7A575BD-6003-4D2A-808F-C3E7892DEF64}" srcOrd="7" destOrd="0" presId="urn:microsoft.com/office/officeart/2005/8/layout/hProcess7"/>
    <dgm:cxn modelId="{F40DFFD5-ACF4-4E69-9CF3-EB9760D904B3}" type="presParOf" srcId="{E48F4B6D-3714-41A2-8093-E43AFB0B7189}" destId="{707FF2A2-C4CD-4C9F-B776-E5416E0AFCC1}" srcOrd="8" destOrd="0" presId="urn:microsoft.com/office/officeart/2005/8/layout/hProcess7"/>
    <dgm:cxn modelId="{1C2EF563-C94B-4369-BF43-F7A0280A73BE}" type="presParOf" srcId="{707FF2A2-C4CD-4C9F-B776-E5416E0AFCC1}" destId="{FEE4FE9F-6305-4D2D-89F2-84AA189312CB}" srcOrd="0" destOrd="0" presId="urn:microsoft.com/office/officeart/2005/8/layout/hProcess7"/>
    <dgm:cxn modelId="{CF20CBFB-08D7-453A-8192-1E06373626CF}" type="presParOf" srcId="{707FF2A2-C4CD-4C9F-B776-E5416E0AFCC1}" destId="{BC836AF0-BFCF-4873-9730-0A1F286C5BE1}" srcOrd="1" destOrd="0" presId="urn:microsoft.com/office/officeart/2005/8/layout/hProcess7"/>
    <dgm:cxn modelId="{3EB7CF61-4682-479B-A19F-B80E9E5F9B90}" type="presParOf" srcId="{707FF2A2-C4CD-4C9F-B776-E5416E0AFCC1}" destId="{29BB6E64-783C-4BCF-B135-ABEE9B49F12E}"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3AFF1-4A56-411F-BBC5-931612FD90CA}">
      <dsp:nvSpPr>
        <dsp:cNvPr id="0" name=""/>
        <dsp:cNvSpPr/>
      </dsp:nvSpPr>
      <dsp:spPr>
        <a:xfrm>
          <a:off x="1897216" y="5146799"/>
          <a:ext cx="90128" cy="90128"/>
        </a:xfrm>
        <a:prstGeom prst="ellipse">
          <a:avLst/>
        </a:prstGeom>
        <a:solidFill>
          <a:schemeClr val="bg2">
            <a:lumMod val="75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A3F3B-25A3-4952-AA9F-BE2B240C0AE3}">
      <dsp:nvSpPr>
        <dsp:cNvPr id="0" name=""/>
        <dsp:cNvSpPr/>
      </dsp:nvSpPr>
      <dsp:spPr>
        <a:xfrm>
          <a:off x="1472914" y="5548956"/>
          <a:ext cx="90128" cy="9012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1DEAEA-51F0-4373-8CF0-315448068BE3}">
      <dsp:nvSpPr>
        <dsp:cNvPr id="0" name=""/>
        <dsp:cNvSpPr/>
      </dsp:nvSpPr>
      <dsp:spPr>
        <a:xfrm>
          <a:off x="1339392" y="5185928"/>
          <a:ext cx="90128" cy="9012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AFC681-F003-4769-A4F9-0D6F06ACF02A}">
      <dsp:nvSpPr>
        <dsp:cNvPr id="0" name=""/>
        <dsp:cNvSpPr/>
      </dsp:nvSpPr>
      <dsp:spPr>
        <a:xfrm>
          <a:off x="1132033" y="5237895"/>
          <a:ext cx="90128" cy="9012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EC15DF-ABEB-4FC0-B3E9-0F880075D2B8}">
      <dsp:nvSpPr>
        <dsp:cNvPr id="0" name=""/>
        <dsp:cNvSpPr/>
      </dsp:nvSpPr>
      <dsp:spPr>
        <a:xfrm>
          <a:off x="2761093" y="4064979"/>
          <a:ext cx="90128" cy="90128"/>
        </a:xfrm>
        <a:prstGeom prst="ellipse">
          <a:avLst/>
        </a:prstGeom>
        <a:solidFill>
          <a:schemeClr val="bg2">
            <a:lumMod val="75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6FCFEC-3D9C-480E-BD26-8D9FA40D4B9C}">
      <dsp:nvSpPr>
        <dsp:cNvPr id="0" name=""/>
        <dsp:cNvSpPr/>
      </dsp:nvSpPr>
      <dsp:spPr>
        <a:xfrm>
          <a:off x="2311298" y="4844454"/>
          <a:ext cx="90128" cy="9012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4E011-5BB3-4215-94F9-2EA17E988C05}">
      <dsp:nvSpPr>
        <dsp:cNvPr id="0" name=""/>
        <dsp:cNvSpPr/>
      </dsp:nvSpPr>
      <dsp:spPr>
        <a:xfrm>
          <a:off x="3329186" y="2854029"/>
          <a:ext cx="90128" cy="90128"/>
        </a:xfrm>
        <a:prstGeom prst="ellipse">
          <a:avLst/>
        </a:prstGeom>
        <a:solidFill>
          <a:schemeClr val="bg2">
            <a:lumMod val="75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4B688A-8130-47BB-B458-D244B437AC76}">
      <dsp:nvSpPr>
        <dsp:cNvPr id="0" name=""/>
        <dsp:cNvSpPr/>
      </dsp:nvSpPr>
      <dsp:spPr>
        <a:xfrm>
          <a:off x="3458979" y="1512444"/>
          <a:ext cx="90128" cy="90128"/>
        </a:xfrm>
        <a:prstGeom prst="ellipse">
          <a:avLst/>
        </a:prstGeom>
        <a:solidFill>
          <a:schemeClr val="bg2">
            <a:lumMod val="75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EA4B2A-8483-48E0-8730-BB18046039D7}">
      <dsp:nvSpPr>
        <dsp:cNvPr id="0" name=""/>
        <dsp:cNvSpPr/>
      </dsp:nvSpPr>
      <dsp:spPr>
        <a:xfrm>
          <a:off x="3664454" y="685861"/>
          <a:ext cx="90128" cy="9012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7FFB24-B05F-41CA-9A2E-4EDF649A42A3}">
      <dsp:nvSpPr>
        <dsp:cNvPr id="0" name=""/>
        <dsp:cNvSpPr/>
      </dsp:nvSpPr>
      <dsp:spPr>
        <a:xfrm>
          <a:off x="3516312" y="623085"/>
          <a:ext cx="90128" cy="9012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F035F-0707-4E8E-9BC3-08CF09EAE3E9}">
      <dsp:nvSpPr>
        <dsp:cNvPr id="0" name=""/>
        <dsp:cNvSpPr/>
      </dsp:nvSpPr>
      <dsp:spPr>
        <a:xfrm>
          <a:off x="3450158" y="623308"/>
          <a:ext cx="90128" cy="9012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117ED1-B1D4-4CC9-BA56-246BAF9680DC}">
      <dsp:nvSpPr>
        <dsp:cNvPr id="0" name=""/>
        <dsp:cNvSpPr/>
      </dsp:nvSpPr>
      <dsp:spPr>
        <a:xfrm>
          <a:off x="3666818" y="655998"/>
          <a:ext cx="90128" cy="9012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50D6D8-F478-44D2-880F-00AE73C1D05B}">
      <dsp:nvSpPr>
        <dsp:cNvPr id="0" name=""/>
        <dsp:cNvSpPr/>
      </dsp:nvSpPr>
      <dsp:spPr>
        <a:xfrm>
          <a:off x="4189469" y="685861"/>
          <a:ext cx="90128" cy="9012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5DBDD-302C-446E-A8E6-010D8C6249E2}">
      <dsp:nvSpPr>
        <dsp:cNvPr id="0" name=""/>
        <dsp:cNvSpPr/>
      </dsp:nvSpPr>
      <dsp:spPr>
        <a:xfrm>
          <a:off x="3926646" y="697229"/>
          <a:ext cx="90128" cy="9012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EF1938-5D9A-481E-A27E-8781DA140139}">
      <dsp:nvSpPr>
        <dsp:cNvPr id="0" name=""/>
        <dsp:cNvSpPr/>
      </dsp:nvSpPr>
      <dsp:spPr>
        <a:xfrm>
          <a:off x="3926646" y="911595"/>
          <a:ext cx="90128" cy="9012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CA1928-6592-4651-9D8F-BDC1224BCD61}">
      <dsp:nvSpPr>
        <dsp:cNvPr id="0" name=""/>
        <dsp:cNvSpPr/>
      </dsp:nvSpPr>
      <dsp:spPr>
        <a:xfrm>
          <a:off x="3572599" y="517090"/>
          <a:ext cx="1941859" cy="52075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02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Aberrant methylation </a:t>
          </a:r>
        </a:p>
      </dsp:txBody>
      <dsp:txXfrm>
        <a:off x="3598020" y="542511"/>
        <a:ext cx="1891017" cy="469916"/>
      </dsp:txXfrm>
    </dsp:sp>
    <dsp:sp modelId="{E8FCB08D-17FB-4E3C-B181-F7971D7DAB38}">
      <dsp:nvSpPr>
        <dsp:cNvPr id="0" name=""/>
        <dsp:cNvSpPr/>
      </dsp:nvSpPr>
      <dsp:spPr>
        <a:xfrm>
          <a:off x="2839383" y="349984"/>
          <a:ext cx="900654" cy="90022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1000" r="-101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C7289-DDC2-44AF-84E2-30F209D95084}">
      <dsp:nvSpPr>
        <dsp:cNvPr id="0" name=""/>
        <dsp:cNvSpPr/>
      </dsp:nvSpPr>
      <dsp:spPr>
        <a:xfrm>
          <a:off x="2694550" y="4531687"/>
          <a:ext cx="1941859" cy="52075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02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Chromatin restructuring </a:t>
          </a:r>
        </a:p>
      </dsp:txBody>
      <dsp:txXfrm>
        <a:off x="2719971" y="4557108"/>
        <a:ext cx="1891017" cy="469916"/>
      </dsp:txXfrm>
    </dsp:sp>
    <dsp:sp modelId="{E76A08AC-BA21-4F67-9E9E-4B440C638FC8}">
      <dsp:nvSpPr>
        <dsp:cNvPr id="0" name=""/>
        <dsp:cNvSpPr/>
      </dsp:nvSpPr>
      <dsp:spPr>
        <a:xfrm>
          <a:off x="2005981" y="4300450"/>
          <a:ext cx="900654" cy="90022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44A8DE-D9CB-4FB7-AED5-AC5A36D9E8B5}">
      <dsp:nvSpPr>
        <dsp:cNvPr id="0" name=""/>
        <dsp:cNvSpPr/>
      </dsp:nvSpPr>
      <dsp:spPr>
        <a:xfrm>
          <a:off x="3490438" y="3283461"/>
          <a:ext cx="1941859" cy="52075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02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Altered metabolism </a:t>
          </a:r>
        </a:p>
      </dsp:txBody>
      <dsp:txXfrm>
        <a:off x="3515859" y="3308882"/>
        <a:ext cx="1891017" cy="469916"/>
      </dsp:txXfrm>
    </dsp:sp>
    <dsp:sp modelId="{4C16401F-28CE-480A-A905-D2681BEE2532}">
      <dsp:nvSpPr>
        <dsp:cNvPr id="0" name=""/>
        <dsp:cNvSpPr/>
      </dsp:nvSpPr>
      <dsp:spPr>
        <a:xfrm>
          <a:off x="2718464" y="3065313"/>
          <a:ext cx="900654" cy="90022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C647FC-E78C-41BC-9508-2D3FAD54F94E}">
      <dsp:nvSpPr>
        <dsp:cNvPr id="0" name=""/>
        <dsp:cNvSpPr/>
      </dsp:nvSpPr>
      <dsp:spPr>
        <a:xfrm>
          <a:off x="3514110" y="1880581"/>
          <a:ext cx="2307064" cy="52075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02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Differentiation blocks</a:t>
          </a:r>
        </a:p>
      </dsp:txBody>
      <dsp:txXfrm>
        <a:off x="3539531" y="1906002"/>
        <a:ext cx="2256222" cy="469916"/>
      </dsp:txXfrm>
    </dsp:sp>
    <dsp:sp modelId="{92598B38-4672-4CF5-BC44-8175F087FCD9}">
      <dsp:nvSpPr>
        <dsp:cNvPr id="0" name=""/>
        <dsp:cNvSpPr/>
      </dsp:nvSpPr>
      <dsp:spPr>
        <a:xfrm>
          <a:off x="2918543" y="1707484"/>
          <a:ext cx="900654" cy="900229"/>
        </a:xfrm>
        <a:prstGeom prst="ellipse">
          <a:avLst/>
        </a:prstGeom>
        <a:solidFill>
          <a:schemeClr val="bg1"/>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960112-F36D-4FE3-A386-D7607FE2A5A8}">
      <dsp:nvSpPr>
        <dsp:cNvPr id="0" name=""/>
        <dsp:cNvSpPr/>
      </dsp:nvSpPr>
      <dsp:spPr>
        <a:xfrm>
          <a:off x="1542533" y="5408619"/>
          <a:ext cx="2529931" cy="53273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02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     Tumorigenesis</a:t>
          </a:r>
        </a:p>
      </dsp:txBody>
      <dsp:txXfrm>
        <a:off x="1568539" y="5434625"/>
        <a:ext cx="2477919" cy="480718"/>
      </dsp:txXfrm>
    </dsp:sp>
    <dsp:sp modelId="{967A8EAF-7CB5-4ECB-8389-6062A56FF2BB}">
      <dsp:nvSpPr>
        <dsp:cNvPr id="0" name=""/>
        <dsp:cNvSpPr/>
      </dsp:nvSpPr>
      <dsp:spPr>
        <a:xfrm>
          <a:off x="888252" y="5171717"/>
          <a:ext cx="900654" cy="90022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5000" r="-35000"/>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28F53-765E-4B98-B8BD-0BE89D28EBCA}">
      <dsp:nvSpPr>
        <dsp:cNvPr id="0" name=""/>
        <dsp:cNvSpPr/>
      </dsp:nvSpPr>
      <dsp:spPr>
        <a:xfrm>
          <a:off x="-3616248" y="-555712"/>
          <a:ext cx="4310918" cy="4310918"/>
        </a:xfrm>
        <a:prstGeom prst="blockArc">
          <a:avLst>
            <a:gd name="adj1" fmla="val 18900000"/>
            <a:gd name="adj2" fmla="val 2700000"/>
            <a:gd name="adj3" fmla="val 501"/>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5C598D-8EEA-4991-983C-E7D42E32B170}">
      <dsp:nvSpPr>
        <dsp:cNvPr id="0" name=""/>
        <dsp:cNvSpPr/>
      </dsp:nvSpPr>
      <dsp:spPr>
        <a:xfrm>
          <a:off x="364163" y="245977"/>
          <a:ext cx="4609827" cy="492210"/>
        </a:xfrm>
        <a:prstGeom prst="rect">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069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ysClr val="window" lastClr="FFFFFF"/>
              </a:solidFill>
              <a:latin typeface="Arial" panose="020B0604020202020204" pitchFamily="34" charset="0"/>
              <a:ea typeface="+mn-ea"/>
              <a:cs typeface="Arial" panose="020B0604020202020204" pitchFamily="34" charset="0"/>
            </a:rPr>
            <a:t>Sample processing:  liquefaction, cell lysis, extraction </a:t>
          </a:r>
        </a:p>
      </dsp:txBody>
      <dsp:txXfrm>
        <a:off x="364163" y="245977"/>
        <a:ext cx="4609827" cy="492210"/>
      </dsp:txXfrm>
    </dsp:sp>
    <dsp:sp modelId="{44975C73-AAC4-428F-9E94-FD89BF6A9C3D}">
      <dsp:nvSpPr>
        <dsp:cNvPr id="0" name=""/>
        <dsp:cNvSpPr/>
      </dsp:nvSpPr>
      <dsp:spPr>
        <a:xfrm>
          <a:off x="56531" y="184450"/>
          <a:ext cx="615262" cy="615262"/>
        </a:xfrm>
        <a:prstGeom prst="ellipse">
          <a:avLst/>
        </a:prstGeom>
        <a:solidFill>
          <a:sysClr val="window" lastClr="FFFFFF">
            <a:hueOff val="0"/>
            <a:satOff val="0"/>
            <a:lumOff val="0"/>
            <a:alphaOff val="0"/>
          </a:sysClr>
        </a:solidFill>
        <a:ln w="6350" cap="flat" cmpd="sng" algn="ctr">
          <a:solidFill>
            <a:srgbClr val="F39C12">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DA8BCA58-DF0C-42A2-82BC-30411AF18824}">
      <dsp:nvSpPr>
        <dsp:cNvPr id="0" name=""/>
        <dsp:cNvSpPr/>
      </dsp:nvSpPr>
      <dsp:spPr>
        <a:xfrm>
          <a:off x="646358" y="984420"/>
          <a:ext cx="4327632" cy="492210"/>
        </a:xfrm>
        <a:prstGeom prst="rect">
          <a:avLst/>
        </a:prstGeom>
        <a:solidFill>
          <a:srgbClr val="FF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069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ysClr val="window" lastClr="FFFFFF"/>
              </a:solidFill>
              <a:latin typeface="Arial" panose="020B0604020202020204" pitchFamily="34" charset="0"/>
              <a:ea typeface="+mn-ea"/>
              <a:cs typeface="Arial" panose="020B0604020202020204" pitchFamily="34" charset="0"/>
            </a:rPr>
            <a:t>Amplification and detection </a:t>
          </a:r>
        </a:p>
      </dsp:txBody>
      <dsp:txXfrm>
        <a:off x="646358" y="984420"/>
        <a:ext cx="4327632" cy="492210"/>
      </dsp:txXfrm>
    </dsp:sp>
    <dsp:sp modelId="{D6298742-3333-4FFF-BC71-661311F97259}">
      <dsp:nvSpPr>
        <dsp:cNvPr id="0" name=""/>
        <dsp:cNvSpPr/>
      </dsp:nvSpPr>
      <dsp:spPr>
        <a:xfrm>
          <a:off x="338727" y="922893"/>
          <a:ext cx="615262" cy="615262"/>
        </a:xfrm>
        <a:prstGeom prst="ellipse">
          <a:avLst/>
        </a:prstGeom>
        <a:solidFill>
          <a:sysClr val="window" lastClr="FFFFFF">
            <a:hueOff val="0"/>
            <a:satOff val="0"/>
            <a:lumOff val="0"/>
            <a:alphaOff val="0"/>
          </a:sysClr>
        </a:solidFill>
        <a:ln w="6350" cap="flat" cmpd="sng" algn="ctr">
          <a:solidFill>
            <a:srgbClr val="C0392B">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84CEBDE0-0E04-474F-8672-5481A2AC21E2}">
      <dsp:nvSpPr>
        <dsp:cNvPr id="0" name=""/>
        <dsp:cNvSpPr/>
      </dsp:nvSpPr>
      <dsp:spPr>
        <a:xfrm>
          <a:off x="686042" y="1735212"/>
          <a:ext cx="4327632" cy="492210"/>
        </a:xfrm>
        <a:prstGeom prst="rect">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069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ysClr val="window" lastClr="FFFFFF"/>
              </a:solidFill>
              <a:latin typeface="Arial" panose="020B0604020202020204" pitchFamily="34" charset="0"/>
              <a:ea typeface="+mn-ea"/>
              <a:cs typeface="Arial" panose="020B0604020202020204" pitchFamily="34" charset="0"/>
            </a:rPr>
            <a:t>Data Analysis </a:t>
          </a:r>
        </a:p>
      </dsp:txBody>
      <dsp:txXfrm>
        <a:off x="686042" y="1735212"/>
        <a:ext cx="4327632" cy="492210"/>
      </dsp:txXfrm>
    </dsp:sp>
    <dsp:sp modelId="{B96E86D2-D36A-46FD-AB9C-088DC258E07E}">
      <dsp:nvSpPr>
        <dsp:cNvPr id="0" name=""/>
        <dsp:cNvSpPr/>
      </dsp:nvSpPr>
      <dsp:spPr>
        <a:xfrm>
          <a:off x="338727" y="1661336"/>
          <a:ext cx="615262" cy="615262"/>
        </a:xfrm>
        <a:prstGeom prst="ellipse">
          <a:avLst/>
        </a:prstGeom>
        <a:solidFill>
          <a:sysClr val="window" lastClr="FFFFFF">
            <a:hueOff val="0"/>
            <a:satOff val="0"/>
            <a:lumOff val="0"/>
            <a:alphaOff val="0"/>
          </a:sysClr>
        </a:solidFill>
        <a:ln w="6350" cap="flat" cmpd="sng" algn="ctr">
          <a:solidFill>
            <a:srgbClr val="2C3F50">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sp>
    <dsp:sp modelId="{6FDA6ACE-0F91-4E38-B6BF-30E7EE277316}">
      <dsp:nvSpPr>
        <dsp:cNvPr id="0" name=""/>
        <dsp:cNvSpPr/>
      </dsp:nvSpPr>
      <dsp:spPr>
        <a:xfrm>
          <a:off x="364163" y="2461305"/>
          <a:ext cx="4609827" cy="492210"/>
        </a:xfrm>
        <a:prstGeom prst="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069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ysClr val="window" lastClr="FFFFFF"/>
              </a:solidFill>
              <a:latin typeface="Arial" panose="020B0604020202020204" pitchFamily="34" charset="0"/>
              <a:ea typeface="+mn-ea"/>
              <a:cs typeface="Arial" panose="020B0604020202020204" pitchFamily="34" charset="0"/>
            </a:rPr>
            <a:t>Results within 2 </a:t>
          </a:r>
          <a:r>
            <a:rPr lang="en-US" sz="1800" b="1" kern="1200" dirty="0" err="1">
              <a:solidFill>
                <a:sysClr val="window" lastClr="FFFFFF"/>
              </a:solidFill>
              <a:latin typeface="Arial" panose="020B0604020202020204" pitchFamily="34" charset="0"/>
              <a:ea typeface="+mn-ea"/>
              <a:cs typeface="Arial" panose="020B0604020202020204" pitchFamily="34" charset="0"/>
            </a:rPr>
            <a:t>hrs</a:t>
          </a:r>
          <a:r>
            <a:rPr lang="en-US" sz="1800" b="1" kern="1200" dirty="0">
              <a:solidFill>
                <a:sysClr val="window" lastClr="FFFFFF"/>
              </a:solidFill>
              <a:latin typeface="Arial" panose="020B0604020202020204" pitchFamily="34" charset="0"/>
              <a:ea typeface="+mn-ea"/>
              <a:cs typeface="Arial" panose="020B0604020202020204" pitchFamily="34" charset="0"/>
            </a:rPr>
            <a:t> </a:t>
          </a:r>
        </a:p>
      </dsp:txBody>
      <dsp:txXfrm>
        <a:off x="364163" y="2461305"/>
        <a:ext cx="4609827" cy="492210"/>
      </dsp:txXfrm>
    </dsp:sp>
    <dsp:sp modelId="{BC6034CE-F7D2-4A75-83AC-E11B7E28E58F}">
      <dsp:nvSpPr>
        <dsp:cNvPr id="0" name=""/>
        <dsp:cNvSpPr/>
      </dsp:nvSpPr>
      <dsp:spPr>
        <a:xfrm>
          <a:off x="56531" y="2399779"/>
          <a:ext cx="615262" cy="615262"/>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DFCC3-1752-4E23-93B1-C000B8884A93}">
      <dsp:nvSpPr>
        <dsp:cNvPr id="0" name=""/>
        <dsp:cNvSpPr/>
      </dsp:nvSpPr>
      <dsp:spPr>
        <a:xfrm>
          <a:off x="875" y="0"/>
          <a:ext cx="3767874" cy="2625208"/>
        </a:xfrm>
        <a:prstGeom prst="roundRect">
          <a:avLst>
            <a:gd name="adj" fmla="val 5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endParaRPr lang="en-US" sz="2800" kern="1200"/>
        </a:p>
      </dsp:txBody>
      <dsp:txXfrm rot="16200000">
        <a:off x="-698672" y="699547"/>
        <a:ext cx="2152670" cy="753574"/>
      </dsp:txXfrm>
    </dsp:sp>
    <dsp:sp modelId="{C14F990B-7AD1-464A-92E1-56524475ECE4}">
      <dsp:nvSpPr>
        <dsp:cNvPr id="0" name=""/>
        <dsp:cNvSpPr/>
      </dsp:nvSpPr>
      <dsp:spPr>
        <a:xfrm>
          <a:off x="754450" y="0"/>
          <a:ext cx="2807066" cy="2625208"/>
        </a:xfrm>
        <a:prstGeom prst="rect">
          <a:avLst/>
        </a:prstGeom>
        <a:noFill/>
        <a:ln>
          <a:noFill/>
        </a:ln>
        <a:effectLst/>
        <a:scene3d>
          <a:camera prst="orthographicFront"/>
          <a:lightRig rig="threePt" dir="t">
            <a:rot lat="0" lon="0" rev="75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Targeted non NGS</a:t>
          </a:r>
        </a:p>
        <a:p>
          <a:pPr marL="0" lvl="0" indent="0" algn="l" defTabSz="1244600">
            <a:lnSpc>
              <a:spcPct val="90000"/>
            </a:lnSpc>
            <a:spcBef>
              <a:spcPct val="0"/>
            </a:spcBef>
            <a:spcAft>
              <a:spcPct val="35000"/>
            </a:spcAft>
            <a:buNone/>
          </a:pPr>
          <a:r>
            <a:rPr lang="en-US" sz="2000" kern="1200" dirty="0">
              <a:solidFill>
                <a:schemeClr val="accent6">
                  <a:lumMod val="75000"/>
                </a:schemeClr>
              </a:solidFill>
            </a:rPr>
            <a:t>qPCR </a:t>
          </a:r>
        </a:p>
        <a:p>
          <a:pPr marL="0" lvl="0" indent="0" algn="l" defTabSz="1244600">
            <a:lnSpc>
              <a:spcPct val="90000"/>
            </a:lnSpc>
            <a:spcBef>
              <a:spcPct val="0"/>
            </a:spcBef>
            <a:spcAft>
              <a:spcPct val="35000"/>
            </a:spcAft>
            <a:buNone/>
          </a:pPr>
          <a:r>
            <a:rPr lang="en-US" sz="2000" kern="1200" dirty="0">
              <a:solidFill>
                <a:schemeClr val="accent6">
                  <a:lumMod val="75000"/>
                </a:schemeClr>
              </a:solidFill>
            </a:rPr>
            <a:t>Digital PCR</a:t>
          </a:r>
        </a:p>
        <a:p>
          <a:pPr marL="0" lvl="0" indent="0" algn="l" defTabSz="1244600">
            <a:lnSpc>
              <a:spcPct val="90000"/>
            </a:lnSpc>
            <a:spcBef>
              <a:spcPct val="0"/>
            </a:spcBef>
            <a:spcAft>
              <a:spcPct val="35000"/>
            </a:spcAft>
            <a:buNone/>
          </a:pPr>
          <a:r>
            <a:rPr lang="en-US" sz="2000" kern="1200" dirty="0">
              <a:solidFill>
                <a:schemeClr val="tx1"/>
              </a:solidFill>
            </a:rPr>
            <a:t>For rapid screening and / or high sensitivity monitoring  </a:t>
          </a:r>
        </a:p>
      </dsp:txBody>
      <dsp:txXfrm>
        <a:off x="754450" y="0"/>
        <a:ext cx="2807066" cy="2625208"/>
      </dsp:txXfrm>
    </dsp:sp>
    <dsp:sp modelId="{0F95D3E1-E625-43F3-A4A0-B99C0E0EE4DA}">
      <dsp:nvSpPr>
        <dsp:cNvPr id="0" name=""/>
        <dsp:cNvSpPr/>
      </dsp:nvSpPr>
      <dsp:spPr>
        <a:xfrm>
          <a:off x="3900625" y="0"/>
          <a:ext cx="3767874" cy="2625208"/>
        </a:xfrm>
        <a:prstGeom prst="roundRect">
          <a:avLst>
            <a:gd name="adj" fmla="val 5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endParaRPr lang="en-US" sz="2800" kern="1200"/>
        </a:p>
      </dsp:txBody>
      <dsp:txXfrm rot="16200000">
        <a:off x="3201077" y="699547"/>
        <a:ext cx="2152670" cy="753574"/>
      </dsp:txXfrm>
    </dsp:sp>
    <dsp:sp modelId="{3125B594-73DC-4CD4-94EF-5B7BFEA3088A}">
      <dsp:nvSpPr>
        <dsp:cNvPr id="0" name=""/>
        <dsp:cNvSpPr/>
      </dsp:nvSpPr>
      <dsp:spPr>
        <a:xfrm rot="5400000">
          <a:off x="3726481" y="1968883"/>
          <a:ext cx="385967" cy="565181"/>
        </a:xfrm>
        <a:prstGeom prst="flowChartExtract">
          <a:avLst/>
        </a:prstGeom>
        <a:solidFill>
          <a:schemeClr val="lt1">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72CCB1A-DE64-4BCB-943E-9CA2B6226759}">
      <dsp:nvSpPr>
        <dsp:cNvPr id="0" name=""/>
        <dsp:cNvSpPr/>
      </dsp:nvSpPr>
      <dsp:spPr>
        <a:xfrm>
          <a:off x="4654200" y="0"/>
          <a:ext cx="2807066" cy="2625208"/>
        </a:xfrm>
        <a:prstGeom prst="rect">
          <a:avLst/>
        </a:prstGeom>
        <a:noFill/>
        <a:ln>
          <a:noFill/>
        </a:ln>
        <a:effectLst/>
        <a:scene3d>
          <a:camera prst="orthographicFront"/>
          <a:lightRig rig="threePt" dir="t">
            <a:rot lat="0" lon="0" rev="75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b="1" kern="1200" dirty="0"/>
            <a:t>Targeted </a:t>
          </a:r>
          <a:r>
            <a:rPr lang="en-US" sz="2400" b="1" kern="1200" dirty="0"/>
            <a:t>NGS</a:t>
          </a:r>
        </a:p>
        <a:p>
          <a:pPr marL="0" lvl="0" indent="0" algn="l" defTabSz="1244600">
            <a:lnSpc>
              <a:spcPct val="90000"/>
            </a:lnSpc>
            <a:spcBef>
              <a:spcPct val="0"/>
            </a:spcBef>
            <a:spcAft>
              <a:spcPct val="35000"/>
            </a:spcAft>
            <a:buFont typeface="Arial" panose="020B0604020202020204" pitchFamily="34" charset="0"/>
            <a:buNone/>
          </a:pPr>
          <a:r>
            <a:rPr lang="en-US" sz="2000" kern="1200" dirty="0"/>
            <a:t>- Amplicon based</a:t>
          </a:r>
        </a:p>
        <a:p>
          <a:pPr marL="0" lvl="0" indent="0" algn="l" defTabSz="1244600">
            <a:lnSpc>
              <a:spcPct val="90000"/>
            </a:lnSpc>
            <a:spcBef>
              <a:spcPct val="0"/>
            </a:spcBef>
            <a:spcAft>
              <a:spcPct val="35000"/>
            </a:spcAft>
            <a:buFont typeface="Arial" panose="020B0604020202020204" pitchFamily="34" charset="0"/>
            <a:buNone/>
          </a:pPr>
          <a:r>
            <a:rPr lang="en-US" sz="2000" b="1" kern="1200" dirty="0"/>
            <a:t>- </a:t>
          </a:r>
          <a:r>
            <a:rPr lang="en-US" sz="2000" b="1" kern="1200" dirty="0">
              <a:solidFill>
                <a:schemeClr val="accent6">
                  <a:lumMod val="75000"/>
                </a:schemeClr>
              </a:solidFill>
            </a:rPr>
            <a:t>Hybrid capture</a:t>
          </a:r>
        </a:p>
        <a:p>
          <a:pPr marL="0" lvl="0" indent="0" algn="l" defTabSz="1244600">
            <a:lnSpc>
              <a:spcPct val="90000"/>
            </a:lnSpc>
            <a:spcBef>
              <a:spcPct val="0"/>
            </a:spcBef>
            <a:spcAft>
              <a:spcPct val="35000"/>
            </a:spcAft>
            <a:buFont typeface="Arial" panose="020B0604020202020204" pitchFamily="34" charset="0"/>
            <a:buNone/>
          </a:pPr>
          <a:r>
            <a:rPr lang="en-US" sz="2000" b="0" kern="1200" dirty="0"/>
            <a:t>For broad genomic characterization and detection of several resistance mechanisms </a:t>
          </a:r>
        </a:p>
        <a:p>
          <a:pPr marL="0" lvl="0" indent="0" algn="l" defTabSz="1244600">
            <a:lnSpc>
              <a:spcPct val="90000"/>
            </a:lnSpc>
            <a:spcBef>
              <a:spcPct val="0"/>
            </a:spcBef>
            <a:spcAft>
              <a:spcPct val="35000"/>
            </a:spcAft>
            <a:buFont typeface="Arial" panose="020B0604020202020204" pitchFamily="34" charset="0"/>
            <a:buNone/>
          </a:pPr>
          <a:endParaRPr lang="en-US" sz="2000" kern="1200" dirty="0"/>
        </a:p>
      </dsp:txBody>
      <dsp:txXfrm>
        <a:off x="4654200" y="0"/>
        <a:ext cx="2807066" cy="2625208"/>
      </dsp:txXfrm>
    </dsp:sp>
    <dsp:sp modelId="{FEE4FE9F-6305-4D2D-89F2-84AA189312CB}">
      <dsp:nvSpPr>
        <dsp:cNvPr id="0" name=""/>
        <dsp:cNvSpPr/>
      </dsp:nvSpPr>
      <dsp:spPr>
        <a:xfrm>
          <a:off x="7800375" y="0"/>
          <a:ext cx="3767874" cy="2625208"/>
        </a:xfrm>
        <a:prstGeom prst="roundRect">
          <a:avLst>
            <a:gd name="adj" fmla="val 5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endParaRPr lang="en-US" sz="2800" kern="1200"/>
        </a:p>
      </dsp:txBody>
      <dsp:txXfrm rot="16200000">
        <a:off x="7100827" y="699547"/>
        <a:ext cx="2152670" cy="753574"/>
      </dsp:txXfrm>
    </dsp:sp>
    <dsp:sp modelId="{F19B1E98-2892-4192-80EF-24FAE7689BB9}">
      <dsp:nvSpPr>
        <dsp:cNvPr id="0" name=""/>
        <dsp:cNvSpPr/>
      </dsp:nvSpPr>
      <dsp:spPr>
        <a:xfrm rot="5400000">
          <a:off x="7626231" y="1968883"/>
          <a:ext cx="385967" cy="565181"/>
        </a:xfrm>
        <a:prstGeom prst="flowChartExtract">
          <a:avLst/>
        </a:prstGeom>
        <a:solidFill>
          <a:schemeClr val="lt1">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9BB6E64-783C-4BCF-B135-ABEE9B49F12E}">
      <dsp:nvSpPr>
        <dsp:cNvPr id="0" name=""/>
        <dsp:cNvSpPr/>
      </dsp:nvSpPr>
      <dsp:spPr>
        <a:xfrm>
          <a:off x="8553950" y="0"/>
          <a:ext cx="2807066" cy="2625208"/>
        </a:xfrm>
        <a:prstGeom prst="rect">
          <a:avLst/>
        </a:prstGeom>
        <a:noFill/>
        <a:ln>
          <a:noFill/>
        </a:ln>
        <a:effectLst/>
        <a:scene3d>
          <a:camera prst="orthographicFront"/>
          <a:lightRig rig="threePt" dir="t">
            <a:rot lat="0" lon="0" rev="75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Comprehensive</a:t>
          </a:r>
        </a:p>
        <a:p>
          <a:pPr marL="0" lvl="0" indent="0" algn="l" defTabSz="1066800">
            <a:lnSpc>
              <a:spcPct val="90000"/>
            </a:lnSpc>
            <a:spcBef>
              <a:spcPct val="0"/>
            </a:spcBef>
            <a:spcAft>
              <a:spcPct val="35000"/>
            </a:spcAft>
            <a:buNone/>
          </a:pPr>
          <a:endParaRPr lang="en-US" sz="1800" kern="1200" dirty="0"/>
        </a:p>
        <a:p>
          <a:pPr marL="0" lvl="0" indent="0" algn="l" defTabSz="1066800">
            <a:lnSpc>
              <a:spcPct val="90000"/>
            </a:lnSpc>
            <a:spcBef>
              <a:spcPct val="0"/>
            </a:spcBef>
            <a:spcAft>
              <a:spcPct val="35000"/>
            </a:spcAft>
            <a:buNone/>
          </a:pPr>
          <a:r>
            <a:rPr lang="en-US" sz="1800" kern="1200" dirty="0"/>
            <a:t>NGS </a:t>
          </a:r>
        </a:p>
        <a:p>
          <a:pPr marL="0" lvl="0" indent="0" algn="l" defTabSz="1066800">
            <a:lnSpc>
              <a:spcPct val="90000"/>
            </a:lnSpc>
            <a:spcBef>
              <a:spcPct val="0"/>
            </a:spcBef>
            <a:spcAft>
              <a:spcPct val="35000"/>
            </a:spcAft>
            <a:buNone/>
          </a:pPr>
          <a:r>
            <a:rPr lang="en-US" sz="1800" kern="1200" dirty="0"/>
            <a:t>- Whole exome </a:t>
          </a:r>
        </a:p>
        <a:p>
          <a:pPr marL="0" lvl="0" indent="0" algn="l" defTabSz="1066800">
            <a:lnSpc>
              <a:spcPct val="90000"/>
            </a:lnSpc>
            <a:spcBef>
              <a:spcPct val="0"/>
            </a:spcBef>
            <a:spcAft>
              <a:spcPct val="35000"/>
            </a:spcAft>
            <a:buNone/>
          </a:pPr>
          <a:r>
            <a:rPr lang="en-US" sz="1800" kern="1200" dirty="0"/>
            <a:t>- Whole genome</a:t>
          </a:r>
        </a:p>
        <a:p>
          <a:pPr marL="0" lvl="0" indent="0" algn="l" defTabSz="1066800">
            <a:lnSpc>
              <a:spcPct val="90000"/>
            </a:lnSpc>
            <a:spcBef>
              <a:spcPct val="0"/>
            </a:spcBef>
            <a:spcAft>
              <a:spcPct val="35000"/>
            </a:spcAft>
            <a:buNone/>
          </a:pPr>
          <a:r>
            <a:rPr lang="en-US" sz="1800" kern="1200" dirty="0"/>
            <a:t>For discovery – new markers, new resistance mechanisms   </a:t>
          </a:r>
        </a:p>
      </dsp:txBody>
      <dsp:txXfrm>
        <a:off x="8553950" y="0"/>
        <a:ext cx="2807066" cy="2625208"/>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12269-43B7-4817-B404-74D98BB18EE2}" type="datetimeFigureOut">
              <a:rPr lang="en-US" smtClean="0"/>
              <a:t>5/29/24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EE103-B060-44B9-AB5D-A2CAF243609E}" type="slidenum">
              <a:rPr lang="en-US" smtClean="0"/>
              <a:t>‹#›</a:t>
            </a:fld>
            <a:endParaRPr lang="en-US"/>
          </a:p>
        </p:txBody>
      </p:sp>
    </p:spTree>
    <p:extLst>
      <p:ext uri="{BB962C8B-B14F-4D97-AF65-F5344CB8AC3E}">
        <p14:creationId xmlns:p14="http://schemas.microsoft.com/office/powerpoint/2010/main" val="4215469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cbi.nlm.nih.gov/pmc/articles/PMC10586776/" TargetMode="External"/><Relationship Id="rId7" Type="http://schemas.openxmlformats.org/officeDocument/2006/relationships/hyperlink" Target="https://pubmed.ncbi.nlm.nih.gov/?term=Kats%20LM%5BAuthor%5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pubmed.ncbi.nlm.nih.gov/?term=Gruber%20E%5BAuthor%5D" TargetMode="External"/><Relationship Id="rId5" Type="http://schemas.openxmlformats.org/officeDocument/2006/relationships/hyperlink" Target="https://pubmed.ncbi.nlm.nih.gov/37526143" TargetMode="External"/><Relationship Id="rId4" Type="http://schemas.openxmlformats.org/officeDocument/2006/relationships/hyperlink" Target="https://doi.org/10.1042%2FBST20230017"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pmc/articles/PMC4105845/#R13"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ncbi.nlm.nih.gov/pmc/articles/PMC4105845/#R26"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mdpi.com/2072-6694/15/5/1617#B70-cancers-15-01617" TargetMode="External"/><Relationship Id="rId3" Type="http://schemas.openxmlformats.org/officeDocument/2006/relationships/hyperlink" Target="https://www.mdpi.com/2072-6694/15/5/1617#fig_body_display_cancers-15-01617-f002" TargetMode="External"/><Relationship Id="rId7" Type="http://schemas.openxmlformats.org/officeDocument/2006/relationships/hyperlink" Target="https://www.mdpi.com/2072-6694/15/5/1617#B69-cancers-15-01617"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mdpi.com/2072-6694/15/5/1617#B68-cancers-15-01617" TargetMode="External"/><Relationship Id="rId5" Type="http://schemas.openxmlformats.org/officeDocument/2006/relationships/hyperlink" Target="https://www.mdpi.com/2072-6694/15/5/1617#B67-cancers-15-01617" TargetMode="External"/><Relationship Id="rId10" Type="http://schemas.openxmlformats.org/officeDocument/2006/relationships/hyperlink" Target="https://www.mdpi.com/2072-6694/15/5/1617#B71-cancers-15-01617" TargetMode="External"/><Relationship Id="rId4" Type="http://schemas.openxmlformats.org/officeDocument/2006/relationships/hyperlink" Target="https://www.mdpi.com/2072-6694/15/5/1617#B66-cancers-15-01617" TargetMode="External"/><Relationship Id="rId9" Type="http://schemas.openxmlformats.org/officeDocument/2006/relationships/hyperlink" Target="https://www.mdpi.com/2072-6694/15/5/1617#B59-cancers-15-01617"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radiopaedia.org/articles/who-grading-of-cns-tumours?lang=u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adiopaedia.org/articles/who-classification-of-cns-tumours-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cbi.nlm.nih.gov/pmc/articles/PMC10377514/#B7-cancers-15-03603"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ncbi.nlm.nih.gov/pmc/articles/PMC10377514/#B10-cancers-15-03603" TargetMode="External"/><Relationship Id="rId5" Type="http://schemas.openxmlformats.org/officeDocument/2006/relationships/hyperlink" Target="https://www.ncbi.nlm.nih.gov/pmc/articles/PMC10377514/#B9-cancers-15-03603" TargetMode="External"/><Relationship Id="rId4" Type="http://schemas.openxmlformats.org/officeDocument/2006/relationships/hyperlink" Target="https://www.ncbi.nlm.nih.gov/pmc/articles/PMC10377514/#B8-cancers-15-03603"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ncbi.nlm.nih.gov/pmc/articles/PMC10377514/#B66-cancers-15-03603" TargetMode="External"/><Relationship Id="rId3" Type="http://schemas.openxmlformats.org/officeDocument/2006/relationships/hyperlink" Target="https://www.ncbi.nlm.nih.gov/pmc/articles/PMC10377514/#B61-cancers-15-03603" TargetMode="External"/><Relationship Id="rId7" Type="http://schemas.openxmlformats.org/officeDocument/2006/relationships/hyperlink" Target="https://www.ncbi.nlm.nih.gov/pmc/articles/PMC10377514/#B65-cancers-15-03603"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ncbi.nlm.nih.gov/pmc/articles/PMC10377514/#B64-cancers-15-03603" TargetMode="External"/><Relationship Id="rId5" Type="http://schemas.openxmlformats.org/officeDocument/2006/relationships/hyperlink" Target="https://www.ncbi.nlm.nih.gov/pmc/articles/PMC10377514/#B63-cancers-15-03603" TargetMode="External"/><Relationship Id="rId4" Type="http://schemas.openxmlformats.org/officeDocument/2006/relationships/hyperlink" Target="https://www.ncbi.nlm.nih.gov/pmc/articles/PMC10377514/#B62-cancers-15-03603" TargetMode="External"/><Relationship Id="rId9" Type="http://schemas.openxmlformats.org/officeDocument/2006/relationships/hyperlink" Target="https://www.ncbi.nlm.nih.gov/pmc/articles/PMC10377514/#B67-cancers-15-03603"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bi.nlm.nih.gov/pmc/articles/PMC10377514/table/cancers-15-03603-t001/"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ncbi.nlm.nih.gov/pmc/articles/PMC10377514/table/cancers-15-03603-t002/"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www.ncbi.nlm.nih.gov/pmc/articles/PMC10377514/#B68-cancers-15-03603" TargetMode="External"/><Relationship Id="rId3" Type="http://schemas.openxmlformats.org/officeDocument/2006/relationships/hyperlink" Target="https://www.ncbi.nlm.nih.gov/pmc/articles/PMC10377514/table/cancers-15-03603-t001/" TargetMode="External"/><Relationship Id="rId7" Type="http://schemas.openxmlformats.org/officeDocument/2006/relationships/hyperlink" Target="https://www.ncbi.nlm.nih.gov/pmc/articles/PMC10377514/#B16-cancers-15-03603"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ncbi.nlm.nih.gov/pmc/articles/PMC10377514/#B19-cancers-15-03603" TargetMode="External"/><Relationship Id="rId5" Type="http://schemas.openxmlformats.org/officeDocument/2006/relationships/hyperlink" Target="https://www.ncbi.nlm.nih.gov/pmc/articles/PMC10377514/#B18-cancers-15-03603" TargetMode="External"/><Relationship Id="rId10" Type="http://schemas.openxmlformats.org/officeDocument/2006/relationships/hyperlink" Target="https://www.ncbi.nlm.nih.gov/pmc/articles/PMC10377514/#B69-cancers-15-03603" TargetMode="External"/><Relationship Id="rId4" Type="http://schemas.openxmlformats.org/officeDocument/2006/relationships/hyperlink" Target="https://www.ncbi.nlm.nih.gov/pmc/articles/PMC10377514/#B17-cancers-15-03603" TargetMode="External"/><Relationship Id="rId9" Type="http://schemas.openxmlformats.org/officeDocument/2006/relationships/hyperlink" Target="https://www.ncbi.nlm.nih.gov/pmc/articles/PMC10377514/table/cancers-15-03603-t002/"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nature.com/articles/s41408-021-00497-1#ref-CR6" TargetMode="External"/><Relationship Id="rId13" Type="http://schemas.openxmlformats.org/officeDocument/2006/relationships/hyperlink" Target="https://www.nature.com/articles/s41408-021-00497-1#ref-CR11" TargetMode="External"/><Relationship Id="rId18" Type="http://schemas.openxmlformats.org/officeDocument/2006/relationships/hyperlink" Target="https://www.nature.com/articles/s41408-021-00497-1#ref-CR16" TargetMode="External"/><Relationship Id="rId3" Type="http://schemas.openxmlformats.org/officeDocument/2006/relationships/hyperlink" Target="https://www.nature.com/articles/s41408-021-00497-1#ref-CR1" TargetMode="External"/><Relationship Id="rId21" Type="http://schemas.openxmlformats.org/officeDocument/2006/relationships/hyperlink" Target="https://www.nature.com/articles/s41408-021-00497-1#Fig1" TargetMode="External"/><Relationship Id="rId7" Type="http://schemas.openxmlformats.org/officeDocument/2006/relationships/hyperlink" Target="https://www.nature.com/articles/s41408-021-00497-1#ref-CR5" TargetMode="External"/><Relationship Id="rId12" Type="http://schemas.openxmlformats.org/officeDocument/2006/relationships/hyperlink" Target="https://www.nature.com/articles/s41408-021-00497-1#ref-CR10" TargetMode="External"/><Relationship Id="rId17" Type="http://schemas.openxmlformats.org/officeDocument/2006/relationships/hyperlink" Target="https://www.nature.com/articles/s41408-021-00497-1#ref-CR15" TargetMode="External"/><Relationship Id="rId2" Type="http://schemas.openxmlformats.org/officeDocument/2006/relationships/slide" Target="../slides/slide9.xml"/><Relationship Id="rId16" Type="http://schemas.openxmlformats.org/officeDocument/2006/relationships/hyperlink" Target="https://www.nature.com/articles/s41408-021-00497-1#ref-CR14" TargetMode="External"/><Relationship Id="rId20" Type="http://schemas.openxmlformats.org/officeDocument/2006/relationships/hyperlink" Target="https://www.nature.com/articles/s41408-021-00497-1#ref-CR18" TargetMode="External"/><Relationship Id="rId1" Type="http://schemas.openxmlformats.org/officeDocument/2006/relationships/notesMaster" Target="../notesMasters/notesMaster1.xml"/><Relationship Id="rId6" Type="http://schemas.openxmlformats.org/officeDocument/2006/relationships/hyperlink" Target="https://www.nature.com/articles/s41408-021-00497-1#ref-CR4" TargetMode="External"/><Relationship Id="rId11" Type="http://schemas.openxmlformats.org/officeDocument/2006/relationships/hyperlink" Target="https://www.nature.com/articles/s41408-021-00497-1#ref-CR9" TargetMode="External"/><Relationship Id="rId5" Type="http://schemas.openxmlformats.org/officeDocument/2006/relationships/hyperlink" Target="https://www.nature.com/articles/s41408-021-00497-1#ref-CR3" TargetMode="External"/><Relationship Id="rId15" Type="http://schemas.openxmlformats.org/officeDocument/2006/relationships/hyperlink" Target="https://www.nature.com/articles/s41408-021-00497-1#ref-CR13" TargetMode="External"/><Relationship Id="rId10" Type="http://schemas.openxmlformats.org/officeDocument/2006/relationships/hyperlink" Target="https://www.nature.com/articles/s41408-021-00497-1#ref-CR8" TargetMode="External"/><Relationship Id="rId19" Type="http://schemas.openxmlformats.org/officeDocument/2006/relationships/hyperlink" Target="https://www.nature.com/articles/s41408-021-00497-1#ref-CR17" TargetMode="External"/><Relationship Id="rId4" Type="http://schemas.openxmlformats.org/officeDocument/2006/relationships/hyperlink" Target="https://www.nature.com/articles/s41408-021-00497-1#ref-CR2" TargetMode="External"/><Relationship Id="rId9" Type="http://schemas.openxmlformats.org/officeDocument/2006/relationships/hyperlink" Target="https://www.nature.com/articles/s41408-021-00497-1#ref-CR7" TargetMode="External"/><Relationship Id="rId14" Type="http://schemas.openxmlformats.org/officeDocument/2006/relationships/hyperlink" Target="https://www.nature.com/articles/s41408-021-00497-1#ref-CR12"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mdpi.com/2072-6694/15/5/1617#B50-cancers-15-01617" TargetMode="External"/><Relationship Id="rId13" Type="http://schemas.openxmlformats.org/officeDocument/2006/relationships/hyperlink" Target="https://www.mdpi.com/2072-6694/15/5/1617#B55-cancers-15-01617" TargetMode="External"/><Relationship Id="rId3" Type="http://schemas.openxmlformats.org/officeDocument/2006/relationships/hyperlink" Target="https://www.mdpi.com/2072-6694/15/5/1617#B45-cancers-15-01617" TargetMode="External"/><Relationship Id="rId7" Type="http://schemas.openxmlformats.org/officeDocument/2006/relationships/hyperlink" Target="https://www.mdpi.com/2072-6694/15/5/1617#B49-cancers-15-01617" TargetMode="External"/><Relationship Id="rId12" Type="http://schemas.openxmlformats.org/officeDocument/2006/relationships/hyperlink" Target="https://www.mdpi.com/2072-6694/15/5/1617#B54-cancers-15-01617" TargetMode="External"/><Relationship Id="rId2" Type="http://schemas.openxmlformats.org/officeDocument/2006/relationships/slide" Target="../slides/slide12.xml"/><Relationship Id="rId16" Type="http://schemas.openxmlformats.org/officeDocument/2006/relationships/hyperlink" Target="https://www.mdpi.com/2072-6694/15/5/1617#table_body_display_cancers-15-01617-t002" TargetMode="External"/><Relationship Id="rId1" Type="http://schemas.openxmlformats.org/officeDocument/2006/relationships/notesMaster" Target="../notesMasters/notesMaster1.xml"/><Relationship Id="rId6" Type="http://schemas.openxmlformats.org/officeDocument/2006/relationships/hyperlink" Target="https://www.mdpi.com/2072-6694/15/5/1617#B48-cancers-15-01617" TargetMode="External"/><Relationship Id="rId11" Type="http://schemas.openxmlformats.org/officeDocument/2006/relationships/hyperlink" Target="https://www.mdpi.com/2072-6694/15/5/1617#B53-cancers-15-01617" TargetMode="External"/><Relationship Id="rId5" Type="http://schemas.openxmlformats.org/officeDocument/2006/relationships/hyperlink" Target="https://www.mdpi.com/2072-6694/15/5/1617#B47-cancers-15-01617" TargetMode="External"/><Relationship Id="rId15" Type="http://schemas.openxmlformats.org/officeDocument/2006/relationships/hyperlink" Target="https://www.mdpi.com/2072-6694/15/5/1617#B57-cancers-15-01617" TargetMode="External"/><Relationship Id="rId10" Type="http://schemas.openxmlformats.org/officeDocument/2006/relationships/hyperlink" Target="https://www.mdpi.com/2072-6694/15/5/1617#B52-cancers-15-01617" TargetMode="External"/><Relationship Id="rId4" Type="http://schemas.openxmlformats.org/officeDocument/2006/relationships/hyperlink" Target="https://www.mdpi.com/2072-6694/15/5/1617#B46-cancers-15-01617" TargetMode="External"/><Relationship Id="rId9" Type="http://schemas.openxmlformats.org/officeDocument/2006/relationships/hyperlink" Target="https://www.mdpi.com/2072-6694/15/5/1617#B51-cancers-15-01617" TargetMode="External"/><Relationship Id="rId14" Type="http://schemas.openxmlformats.org/officeDocument/2006/relationships/hyperlink" Target="https://www.mdpi.com/2072-6694/15/5/1617#B56-cancers-15-01617"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mdpi.com/2072-6694/15/5/1617#B50-cancers-15-01617" TargetMode="External"/><Relationship Id="rId13" Type="http://schemas.openxmlformats.org/officeDocument/2006/relationships/hyperlink" Target="https://www.mdpi.com/2072-6694/15/5/1617#B55-cancers-15-01617" TargetMode="External"/><Relationship Id="rId3" Type="http://schemas.openxmlformats.org/officeDocument/2006/relationships/hyperlink" Target="https://www.mdpi.com/2072-6694/15/5/1617#B45-cancers-15-01617" TargetMode="External"/><Relationship Id="rId7" Type="http://schemas.openxmlformats.org/officeDocument/2006/relationships/hyperlink" Target="https://www.mdpi.com/2072-6694/15/5/1617#B49-cancers-15-01617" TargetMode="External"/><Relationship Id="rId12" Type="http://schemas.openxmlformats.org/officeDocument/2006/relationships/hyperlink" Target="https://www.mdpi.com/2072-6694/15/5/1617#B54-cancers-15-01617" TargetMode="External"/><Relationship Id="rId2" Type="http://schemas.openxmlformats.org/officeDocument/2006/relationships/slide" Target="../slides/slide15.xml"/><Relationship Id="rId16" Type="http://schemas.openxmlformats.org/officeDocument/2006/relationships/hyperlink" Target="https://www.mdpi.com/2072-6694/15/5/1617#table_body_display_cancers-15-01617-t002" TargetMode="External"/><Relationship Id="rId1" Type="http://schemas.openxmlformats.org/officeDocument/2006/relationships/notesMaster" Target="../notesMasters/notesMaster1.xml"/><Relationship Id="rId6" Type="http://schemas.openxmlformats.org/officeDocument/2006/relationships/hyperlink" Target="https://www.mdpi.com/2072-6694/15/5/1617#B48-cancers-15-01617" TargetMode="External"/><Relationship Id="rId11" Type="http://schemas.openxmlformats.org/officeDocument/2006/relationships/hyperlink" Target="https://www.mdpi.com/2072-6694/15/5/1617#B53-cancers-15-01617" TargetMode="External"/><Relationship Id="rId5" Type="http://schemas.openxmlformats.org/officeDocument/2006/relationships/hyperlink" Target="https://www.mdpi.com/2072-6694/15/5/1617#B47-cancers-15-01617" TargetMode="External"/><Relationship Id="rId15" Type="http://schemas.openxmlformats.org/officeDocument/2006/relationships/hyperlink" Target="https://www.mdpi.com/2072-6694/15/5/1617#B57-cancers-15-01617" TargetMode="External"/><Relationship Id="rId10" Type="http://schemas.openxmlformats.org/officeDocument/2006/relationships/hyperlink" Target="https://www.mdpi.com/2072-6694/15/5/1617#B52-cancers-15-01617" TargetMode="External"/><Relationship Id="rId4" Type="http://schemas.openxmlformats.org/officeDocument/2006/relationships/hyperlink" Target="https://www.mdpi.com/2072-6694/15/5/1617#B46-cancers-15-01617" TargetMode="External"/><Relationship Id="rId9" Type="http://schemas.openxmlformats.org/officeDocument/2006/relationships/hyperlink" Target="https://www.mdpi.com/2072-6694/15/5/1617#B51-cancers-15-01617" TargetMode="External"/><Relationship Id="rId14" Type="http://schemas.openxmlformats.org/officeDocument/2006/relationships/hyperlink" Target="https://www.mdpi.com/2072-6694/15/5/1617#B56-cancers-15-01617"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4105845/figure/F2/"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ncbi.nlm.nih.gov/pmc/articles/PMC4105845/#SD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Isocitrate dehydrogenases are metabolic enzymes in the Krebs cycle responsible for the conversion of isocitrate to alpha ketoglutarate.   IDH2 acts primarily in the mitochondrion while IDH1 lives in the cytoplasm.  Alpha ketoglutarate, in turn plays a key role in regulated demethylation of DNA and histones for proper gene expression.</a:t>
            </a:r>
          </a:p>
          <a:p>
            <a:endParaRPr lang="en-US" dirty="0"/>
          </a:p>
          <a:p>
            <a:r>
              <a:rPr lang="en-US" b="0" i="0" dirty="0">
                <a:solidFill>
                  <a:srgbClr val="212121"/>
                </a:solidFill>
                <a:effectLst/>
                <a:latin typeface="Cambria" panose="02040503050406030204" pitchFamily="18" charset="0"/>
              </a:rPr>
              <a:t>Mutations in isocitrate dehydrogenase (IDH) 1 and -2 increase the capacity of cancer cells to produce a normally scarce metabolite, D-2-hydroxyglutarate (2-HG), by several orders of magnitude. The discovery of the unusual biochemistry of IDH mutations spurred a flurry of activity that revealed 2-HG as an ‘oncometabolite’ with pleiotropic effects in malignant cells and consequences for anti-</a:t>
            </a:r>
            <a:r>
              <a:rPr lang="en-US" b="0" i="0" dirty="0" err="1">
                <a:solidFill>
                  <a:srgbClr val="212121"/>
                </a:solidFill>
                <a:effectLst/>
                <a:latin typeface="Cambria" panose="02040503050406030204" pitchFamily="18" charset="0"/>
              </a:rPr>
              <a:t>tumour</a:t>
            </a:r>
            <a:r>
              <a:rPr lang="en-US" b="0" i="0" dirty="0">
                <a:solidFill>
                  <a:srgbClr val="212121"/>
                </a:solidFill>
                <a:effectLst/>
                <a:latin typeface="Cambria" panose="02040503050406030204" pitchFamily="18" charset="0"/>
              </a:rPr>
              <a:t> immunity.  2-HG dysregulates a wide array of molecular pathways, among them a large family of dioxygenases that utilize the closely related metabolite α-ketoglutarate (α-KG) as an </a:t>
            </a:r>
          </a:p>
          <a:p>
            <a:endParaRPr lang="en-US" b="0" i="0" dirty="0">
              <a:solidFill>
                <a:srgbClr val="212121"/>
              </a:solidFill>
              <a:effectLst/>
              <a:latin typeface="Cambria" panose="02040503050406030204" pitchFamily="18" charset="0"/>
            </a:endParaRPr>
          </a:p>
          <a:p>
            <a:pPr algn="l"/>
            <a:r>
              <a:rPr lang="en-US" b="0" i="0" u="sng" dirty="0" err="1">
                <a:solidFill>
                  <a:srgbClr val="376FAA"/>
                </a:solidFill>
                <a:effectLst/>
                <a:latin typeface="Helvetica Neue"/>
                <a:hlinkClick r:id="rId3"/>
              </a:rPr>
              <a:t>Biochem</a:t>
            </a:r>
            <a:r>
              <a:rPr lang="en-US" b="0" i="0" u="sng" dirty="0">
                <a:solidFill>
                  <a:srgbClr val="376FAA"/>
                </a:solidFill>
                <a:effectLst/>
                <a:latin typeface="Helvetica Neue"/>
                <a:hlinkClick r:id="rId3"/>
              </a:rPr>
              <a:t> Soc Trans.</a:t>
            </a:r>
            <a:r>
              <a:rPr lang="en-US" b="0" i="0" dirty="0">
                <a:solidFill>
                  <a:srgbClr val="212121"/>
                </a:solidFill>
                <a:effectLst/>
                <a:latin typeface="Helvetica Neue"/>
              </a:rPr>
              <a:t> 2023 Aug 31; 51(4): 1675–1686.</a:t>
            </a:r>
          </a:p>
          <a:p>
            <a:pPr algn="l"/>
            <a:r>
              <a:rPr lang="en-US" b="0" i="0" dirty="0">
                <a:solidFill>
                  <a:srgbClr val="212121"/>
                </a:solidFill>
                <a:effectLst/>
                <a:latin typeface="Helvetica Neue"/>
              </a:rPr>
              <a:t>Published online 2023 Aug 1. </a:t>
            </a:r>
            <a:r>
              <a:rPr lang="en-US" b="0" i="0" dirty="0" err="1">
                <a:solidFill>
                  <a:srgbClr val="212121"/>
                </a:solidFill>
                <a:effectLst/>
                <a:latin typeface="Helvetica Neue"/>
              </a:rPr>
              <a:t>doi</a:t>
            </a:r>
            <a:r>
              <a:rPr lang="en-US" b="0" i="0" dirty="0">
                <a:solidFill>
                  <a:srgbClr val="212121"/>
                </a:solidFill>
                <a:effectLst/>
                <a:latin typeface="Helvetica Neue"/>
              </a:rPr>
              <a:t>: </a:t>
            </a:r>
            <a:r>
              <a:rPr lang="en-US" b="0" i="0" u="sng" dirty="0">
                <a:solidFill>
                  <a:srgbClr val="376FAA"/>
                </a:solidFill>
                <a:effectLst/>
                <a:latin typeface="Helvetica Neue"/>
                <a:hlinkClick r:id="rId4"/>
              </a:rPr>
              <a:t>10.1042/BST20230017</a:t>
            </a:r>
            <a:endParaRPr lang="en-US" b="0" i="0" dirty="0">
              <a:solidFill>
                <a:srgbClr val="212121"/>
              </a:solidFill>
              <a:effectLst/>
              <a:latin typeface="Helvetica Neue"/>
            </a:endParaRPr>
          </a:p>
          <a:p>
            <a:pPr algn="r"/>
            <a:r>
              <a:rPr lang="en-US" b="0" i="0" dirty="0">
                <a:solidFill>
                  <a:srgbClr val="212121"/>
                </a:solidFill>
                <a:effectLst/>
                <a:latin typeface="Helvetica Neue"/>
              </a:rPr>
              <a:t>PMCID: PMC10586776</a:t>
            </a:r>
          </a:p>
          <a:p>
            <a:pPr algn="r"/>
            <a:r>
              <a:rPr lang="en-US" b="0" i="0" dirty="0">
                <a:solidFill>
                  <a:srgbClr val="212121"/>
                </a:solidFill>
                <a:effectLst/>
                <a:latin typeface="Helvetica Neue"/>
              </a:rPr>
              <a:t>PMID: </a:t>
            </a:r>
            <a:r>
              <a:rPr lang="en-US" b="0" i="0" u="sng" dirty="0">
                <a:solidFill>
                  <a:srgbClr val="376FAA"/>
                </a:solidFill>
                <a:effectLst/>
                <a:latin typeface="Helvetica Neue"/>
                <a:hlinkClick r:id="rId5"/>
              </a:rPr>
              <a:t>37526143</a:t>
            </a:r>
            <a:endParaRPr lang="en-US" b="0" i="0" dirty="0">
              <a:solidFill>
                <a:srgbClr val="212121"/>
              </a:solidFill>
              <a:effectLst/>
              <a:latin typeface="Helvetica Neue"/>
            </a:endParaRPr>
          </a:p>
          <a:p>
            <a:pPr algn="l">
              <a:lnSpc>
                <a:spcPts val="2250"/>
              </a:lnSpc>
              <a:spcBef>
                <a:spcPts val="2000"/>
              </a:spcBef>
              <a:spcAft>
                <a:spcPts val="1000"/>
              </a:spcAft>
            </a:pPr>
            <a:r>
              <a:rPr lang="en-US" sz="1800" b="0" i="0" dirty="0">
                <a:solidFill>
                  <a:srgbClr val="000000"/>
                </a:solidFill>
                <a:effectLst/>
                <a:latin typeface="Cambria" panose="02040503050406030204" pitchFamily="18" charset="0"/>
              </a:rPr>
              <a:t>The curious case of IDH mutant acute myeloid </a:t>
            </a:r>
            <a:r>
              <a:rPr lang="en-US" sz="1800" b="0" i="0" dirty="0" err="1">
                <a:solidFill>
                  <a:srgbClr val="000000"/>
                </a:solidFill>
                <a:effectLst/>
                <a:latin typeface="Cambria" panose="02040503050406030204" pitchFamily="18" charset="0"/>
              </a:rPr>
              <a:t>leukaemia</a:t>
            </a:r>
            <a:r>
              <a:rPr lang="en-US" sz="1800" b="0" i="0" dirty="0">
                <a:solidFill>
                  <a:srgbClr val="000000"/>
                </a:solidFill>
                <a:effectLst/>
                <a:latin typeface="Cambria" panose="02040503050406030204" pitchFamily="18" charset="0"/>
              </a:rPr>
              <a:t>: biochemistry and therapeutic approaches</a:t>
            </a:r>
          </a:p>
          <a:p>
            <a:pPr algn="l">
              <a:spcBef>
                <a:spcPts val="1000"/>
              </a:spcBef>
              <a:spcAft>
                <a:spcPts val="1000"/>
              </a:spcAft>
            </a:pPr>
            <a:r>
              <a:rPr lang="en-US" b="0" i="0" u="sng" dirty="0">
                <a:solidFill>
                  <a:srgbClr val="376FAA"/>
                </a:solidFill>
                <a:effectLst/>
                <a:latin typeface="Helvetica Neue"/>
                <a:hlinkClick r:id="rId6"/>
              </a:rPr>
              <a:t>Emily Gruber</a:t>
            </a:r>
            <a:r>
              <a:rPr lang="en-US" b="0" i="0" dirty="0">
                <a:solidFill>
                  <a:srgbClr val="212121"/>
                </a:solidFill>
                <a:effectLst/>
                <a:latin typeface="Helvetica Neue"/>
              </a:rPr>
              <a:t> and </a:t>
            </a:r>
            <a:r>
              <a:rPr lang="en-US" b="0" i="0" u="sng" dirty="0">
                <a:solidFill>
                  <a:srgbClr val="376FAA"/>
                </a:solidFill>
                <a:effectLst/>
                <a:latin typeface="Helvetica Neue"/>
                <a:hlinkClick r:id="rId7"/>
              </a:rPr>
              <a:t>Lev M. Kats</a:t>
            </a:r>
            <a:endParaRPr lang="en-US" b="0" i="0" dirty="0">
              <a:solidFill>
                <a:srgbClr val="212121"/>
              </a:solidFill>
              <a:effectLst/>
              <a:latin typeface="Helvetica Neue"/>
            </a:endParaRPr>
          </a:p>
          <a:p>
            <a:r>
              <a:rPr lang="en-US" b="0" i="0" dirty="0">
                <a:solidFill>
                  <a:srgbClr val="212121"/>
                </a:solidFill>
                <a:effectLst/>
                <a:latin typeface="Cambria" panose="02040503050406030204" pitchFamily="18" charset="0"/>
              </a:rPr>
              <a:t>essential co-substrate. 2-HG not only contributes to malignant transformation, but some cancer cells become addicted to it and sensitive to inhibitors that block its synthesis. Moreover, high 2-HG levels and loss of wild-type IDH1 or IDH2 activity gives rise to synthetic lethal vulnerabilities. </a:t>
            </a:r>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5</a:t>
            </a:fld>
            <a:endParaRPr lang="en-US"/>
          </a:p>
        </p:txBody>
      </p:sp>
    </p:spTree>
    <p:extLst>
      <p:ext uri="{BB962C8B-B14F-4D97-AF65-F5344CB8AC3E}">
        <p14:creationId xmlns:p14="http://schemas.microsoft.com/office/powerpoint/2010/main" val="2220533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20</a:t>
            </a:fld>
            <a:endParaRPr lang="en-US"/>
          </a:p>
        </p:txBody>
      </p:sp>
    </p:spTree>
    <p:extLst>
      <p:ext uri="{BB962C8B-B14F-4D97-AF65-F5344CB8AC3E}">
        <p14:creationId xmlns:p14="http://schemas.microsoft.com/office/powerpoint/2010/main" val="3535332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We observed that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and </a:t>
            </a:r>
            <a:r>
              <a:rPr lang="en-US" b="0" i="1" dirty="0">
                <a:solidFill>
                  <a:srgbClr val="212121"/>
                </a:solidFill>
                <a:effectLst/>
                <a:latin typeface="Cambria" panose="02040503050406030204" pitchFamily="18" charset="0"/>
              </a:rPr>
              <a:t>TET2</a:t>
            </a:r>
            <a:r>
              <a:rPr lang="en-US" b="0" i="0" dirty="0">
                <a:solidFill>
                  <a:srgbClr val="212121"/>
                </a:solidFill>
                <a:effectLst/>
                <a:latin typeface="Cambria" panose="02040503050406030204" pitchFamily="18" charset="0"/>
              </a:rPr>
              <a:t> mutations were mutually exclusive in a large, genetically annotated </a:t>
            </a:r>
            <a:r>
              <a:rPr lang="en-US" b="0" i="1" dirty="0">
                <a:solidFill>
                  <a:srgbClr val="212121"/>
                </a:solidFill>
                <a:effectLst/>
                <a:latin typeface="Cambria" panose="02040503050406030204" pitchFamily="18" charset="0"/>
              </a:rPr>
              <a:t>de novo</a:t>
            </a:r>
            <a:r>
              <a:rPr lang="en-US" b="0" i="0" dirty="0">
                <a:solidFill>
                  <a:srgbClr val="212121"/>
                </a:solidFill>
                <a:effectLst/>
                <a:latin typeface="Cambria" panose="02040503050406030204" pitchFamily="18" charset="0"/>
              </a:rPr>
              <a:t> AML cohort, suggesting that these lesions may be biologically redundant. TET2 is a member of a family of α KG-dependent enzymes that catalyze cytosine 5-hydroxymethylation and induce subsequent demethylation of DNA (</a:t>
            </a:r>
            <a:r>
              <a:rPr lang="en-US" b="0" i="0" u="sng" dirty="0">
                <a:solidFill>
                  <a:srgbClr val="376FAA"/>
                </a:solidFill>
                <a:effectLst/>
                <a:latin typeface="Cambria" panose="02040503050406030204" pitchFamily="18" charset="0"/>
                <a:hlinkClick r:id="rId3"/>
              </a:rPr>
              <a:t>Ito et al., 2010</a:t>
            </a:r>
            <a:r>
              <a:rPr lang="en-US" b="0" i="0" dirty="0">
                <a:solidFill>
                  <a:srgbClr val="212121"/>
                </a:solidFill>
                <a:effectLst/>
                <a:latin typeface="Cambria" panose="02040503050406030204" pitchFamily="18" charset="0"/>
              </a:rPr>
              <a:t>; </a:t>
            </a:r>
            <a:r>
              <a:rPr lang="en-US" b="0" i="0" u="sng" dirty="0" err="1">
                <a:solidFill>
                  <a:srgbClr val="376FAA"/>
                </a:solidFill>
                <a:effectLst/>
                <a:latin typeface="Cambria" panose="02040503050406030204" pitchFamily="18" charset="0"/>
                <a:hlinkClick r:id="rId4"/>
              </a:rPr>
              <a:t>Tahiliani</a:t>
            </a:r>
            <a:r>
              <a:rPr lang="en-US" b="0" i="0" u="sng" dirty="0">
                <a:solidFill>
                  <a:srgbClr val="376FAA"/>
                </a:solidFill>
                <a:effectLst/>
                <a:latin typeface="Cambria" panose="02040503050406030204" pitchFamily="18" charset="0"/>
                <a:hlinkClick r:id="rId4"/>
              </a:rPr>
              <a:t> et al., 2009</a:t>
            </a:r>
            <a:r>
              <a:rPr lang="en-US" b="0" i="0" dirty="0">
                <a:solidFill>
                  <a:srgbClr val="212121"/>
                </a:solidFill>
                <a:effectLst/>
                <a:latin typeface="Cambria" panose="02040503050406030204" pitchFamily="18" charset="0"/>
              </a:rPr>
              <a:t>). TET2 loss of function would be anticipated to result in hypermethylation, and the data reported here support that. Furthermore,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mutations, which lead to elevated levels of 2HG, an αKG analogue, might be anticipated to inhibit the function of TET2. In support of this possibility we observed that </a:t>
            </a:r>
            <a:r>
              <a:rPr lang="en-US" b="0" i="1" dirty="0">
                <a:solidFill>
                  <a:srgbClr val="212121"/>
                </a:solidFill>
                <a:effectLst/>
                <a:latin typeface="Cambria" panose="02040503050406030204" pitchFamily="18" charset="0"/>
              </a:rPr>
              <a:t>TET2</a:t>
            </a:r>
            <a:r>
              <a:rPr lang="en-US" b="0" i="0" dirty="0">
                <a:solidFill>
                  <a:srgbClr val="212121"/>
                </a:solidFill>
                <a:effectLst/>
                <a:latin typeface="Cambria" panose="02040503050406030204" pitchFamily="18" charset="0"/>
              </a:rPr>
              <a:t> and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mutant AMLs presented with more pronounced hypermethylation profiles than other AMLs and shared an overlapping epigenetic signature. Most importantly, expression of IDH 1/2 mutants induced an increase in global DNA hypermethylation, and inhibited TET2 induced cytosine 5-hydroxymethylation. These data suggest that </a:t>
            </a:r>
            <a:r>
              <a:rPr lang="en-US" b="0" i="1" dirty="0">
                <a:solidFill>
                  <a:srgbClr val="212121"/>
                </a:solidFill>
                <a:effectLst/>
                <a:latin typeface="Cambria" panose="02040503050406030204" pitchFamily="18" charset="0"/>
              </a:rPr>
              <a:t>TET2</a:t>
            </a:r>
            <a:r>
              <a:rPr lang="en-US" b="0" i="0" dirty="0">
                <a:solidFill>
                  <a:srgbClr val="212121"/>
                </a:solidFill>
                <a:effectLst/>
                <a:latin typeface="Cambria" panose="02040503050406030204" pitchFamily="18" charset="0"/>
              </a:rPr>
              <a:t> and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mutations constitute a distinct mutational class in AML, which affects the epigenetic state; we would predict that additional mutations will be identified which will be classified into this “epigenetic regulator” mutational class in AML and in other malignancies.</a:t>
            </a:r>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21</a:t>
            </a:fld>
            <a:endParaRPr lang="en-US"/>
          </a:p>
        </p:txBody>
      </p:sp>
    </p:spTree>
    <p:extLst>
      <p:ext uri="{BB962C8B-B14F-4D97-AF65-F5344CB8AC3E}">
        <p14:creationId xmlns:p14="http://schemas.microsoft.com/office/powerpoint/2010/main" val="2512340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222222"/>
                </a:solidFill>
                <a:effectLst/>
                <a:latin typeface="Arial" panose="020B0604020202020204" pitchFamily="34" charset="0"/>
              </a:rPr>
              <a:t>Several mechanisms of resistance to single-agent </a:t>
            </a:r>
            <a:r>
              <a:rPr lang="en-US" b="0" i="0" dirty="0" err="1">
                <a:solidFill>
                  <a:srgbClr val="222222"/>
                </a:solidFill>
                <a:effectLst/>
                <a:latin typeface="Arial" panose="020B0604020202020204" pitchFamily="34" charset="0"/>
              </a:rPr>
              <a:t>IDHi</a:t>
            </a:r>
            <a:r>
              <a:rPr lang="en-US" b="0" i="0" dirty="0">
                <a:solidFill>
                  <a:srgbClr val="222222"/>
                </a:solidFill>
                <a:effectLst/>
                <a:latin typeface="Arial" panose="020B0604020202020204" pitchFamily="34" charset="0"/>
              </a:rPr>
              <a:t> have been described </a:t>
            </a:r>
            <a:r>
              <a:rPr lang="en-US" b="1" i="0" u="none" strike="noStrike" dirty="0">
                <a:solidFill>
                  <a:srgbClr val="4F5671"/>
                </a:solidFill>
                <a:effectLst/>
                <a:latin typeface="Arial" panose="020B0604020202020204" pitchFamily="34" charset="0"/>
                <a:hlinkClick r:id="rId3"/>
              </a:rPr>
              <a:t>Figure 2</a:t>
            </a:r>
            <a:r>
              <a:rPr lang="en-US" b="0" i="0" dirty="0">
                <a:solidFill>
                  <a:srgbClr val="222222"/>
                </a:solidFill>
                <a:effectLst/>
                <a:latin typeface="Arial" panose="020B0604020202020204" pitchFamily="34" charset="0"/>
              </a:rPr>
              <a:t> [</a:t>
            </a:r>
            <a:r>
              <a:rPr lang="en-US" b="1" i="0" u="none" strike="noStrike" dirty="0">
                <a:solidFill>
                  <a:srgbClr val="4F5671"/>
                </a:solidFill>
                <a:effectLst/>
                <a:latin typeface="Arial" panose="020B0604020202020204" pitchFamily="34" charset="0"/>
                <a:hlinkClick r:id="rId4"/>
              </a:rPr>
              <a:t>66</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5"/>
              </a:rPr>
              <a:t>67</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6"/>
              </a:rPr>
              <a:t>68</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7"/>
              </a:rPr>
              <a:t>69</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IDH</a:t>
            </a:r>
            <a:r>
              <a:rPr lang="en-US" b="0" i="0" dirty="0">
                <a:solidFill>
                  <a:srgbClr val="222222"/>
                </a:solidFill>
                <a:effectLst/>
                <a:latin typeface="Arial" panose="020B0604020202020204" pitchFamily="34" charset="0"/>
              </a:rPr>
              <a:t> intrinsic mechanisms of resistance include second-site mutations in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or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 [</a:t>
            </a:r>
            <a:r>
              <a:rPr lang="en-US" b="1" i="0" u="none" strike="noStrike" dirty="0">
                <a:solidFill>
                  <a:srgbClr val="4F5671"/>
                </a:solidFill>
                <a:effectLst/>
                <a:latin typeface="Arial" panose="020B0604020202020204" pitchFamily="34" charset="0"/>
                <a:hlinkClick r:id="rId7"/>
              </a:rPr>
              <a:t>69</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 mutations Q316E and I319M within exon 7 have been identified in patients with progressive AML following treatment with ENA [</a:t>
            </a:r>
            <a:r>
              <a:rPr lang="en-US" b="1" i="0" u="none" strike="noStrike" dirty="0">
                <a:solidFill>
                  <a:srgbClr val="4F5671"/>
                </a:solidFill>
                <a:effectLst/>
                <a:latin typeface="Arial" panose="020B0604020202020204" pitchFamily="34" charset="0"/>
                <a:hlinkClick r:id="rId7"/>
              </a:rPr>
              <a:t>69</a:t>
            </a:r>
            <a:r>
              <a:rPr lang="en-US" b="0" i="0" dirty="0">
                <a:solidFill>
                  <a:srgbClr val="222222"/>
                </a:solidFill>
                <a:effectLst/>
                <a:latin typeface="Arial" panose="020B0604020202020204" pitchFamily="34" charset="0"/>
              </a:rPr>
              <a:t>]. Notably, these mutations occurred in trans (i.e., on the opposite allele) to the originally identified R140Q mutations and at the region of interface with ENA [</a:t>
            </a:r>
            <a:r>
              <a:rPr lang="en-US" b="1" i="0" u="none" strike="noStrike" dirty="0">
                <a:solidFill>
                  <a:srgbClr val="4F5671"/>
                </a:solidFill>
                <a:effectLst/>
                <a:latin typeface="Arial" panose="020B0604020202020204" pitchFamily="34" charset="0"/>
                <a:hlinkClick r:id="rId7"/>
              </a:rPr>
              <a:t>69</a:t>
            </a:r>
            <a:r>
              <a:rPr lang="en-US" b="0" i="0" dirty="0">
                <a:solidFill>
                  <a:srgbClr val="222222"/>
                </a:solidFill>
                <a:effectLst/>
                <a:latin typeface="Arial" panose="020B0604020202020204" pitchFamily="34" charset="0"/>
              </a:rPr>
              <a:t>]. A similar phenomenon was reported in a patient with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-mutated AML treated with IVO, where a second-site mutation in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(S280F) was identified in cis, conferring IVO resistance [</a:t>
            </a:r>
            <a:r>
              <a:rPr lang="en-US" b="1" i="0" u="none" strike="noStrike" dirty="0">
                <a:solidFill>
                  <a:srgbClr val="4F5671"/>
                </a:solidFill>
                <a:effectLst/>
                <a:latin typeface="Arial" panose="020B0604020202020204" pitchFamily="34" charset="0"/>
                <a:hlinkClick r:id="rId7"/>
              </a:rPr>
              <a:t>69</a:t>
            </a:r>
            <a:r>
              <a:rPr lang="en-US" b="0" i="0" dirty="0">
                <a:solidFill>
                  <a:srgbClr val="222222"/>
                </a:solidFill>
                <a:effectLst/>
                <a:latin typeface="Arial" panose="020B0604020202020204" pitchFamily="34" charset="0"/>
              </a:rPr>
              <a:t>]. Other described second-site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mutations include R119P, D279N, G131A, and G289D with indirect effects outside the IVO or NADPH binding pockets, and H315D with direct effects on the IVO or NADPH binding pockets [</a:t>
            </a:r>
            <a:r>
              <a:rPr lang="en-US" b="1" i="0" u="none" strike="noStrike" dirty="0">
                <a:solidFill>
                  <a:srgbClr val="4F5671"/>
                </a:solidFill>
                <a:effectLst/>
                <a:latin typeface="Arial" panose="020B0604020202020204" pitchFamily="34" charset="0"/>
                <a:hlinkClick r:id="rId4"/>
              </a:rPr>
              <a:t>66</a:t>
            </a:r>
            <a:r>
              <a:rPr lang="en-US" b="0" i="0" dirty="0">
                <a:solidFill>
                  <a:srgbClr val="222222"/>
                </a:solidFill>
                <a:effectLst/>
                <a:latin typeface="Arial" panose="020B0604020202020204" pitchFamily="34" charset="0"/>
              </a:rPr>
              <a:t>].</a:t>
            </a:r>
          </a:p>
          <a:p>
            <a:pPr algn="just"/>
            <a:r>
              <a:rPr lang="en-US" b="0" i="0" dirty="0">
                <a:solidFill>
                  <a:srgbClr val="222222"/>
                </a:solidFill>
                <a:effectLst/>
                <a:latin typeface="Arial" panose="020B0604020202020204" pitchFamily="34" charset="0"/>
              </a:rPr>
              <a:t>Outgrowth of leukemic clones containing alternative mutant </a:t>
            </a:r>
            <a:r>
              <a:rPr lang="en-US" b="0" i="1" dirty="0">
                <a:solidFill>
                  <a:srgbClr val="222222"/>
                </a:solidFill>
                <a:effectLst/>
                <a:latin typeface="Arial" panose="020B0604020202020204" pitchFamily="34" charset="0"/>
              </a:rPr>
              <a:t>IDH</a:t>
            </a:r>
            <a:r>
              <a:rPr lang="en-US" b="0" i="0" dirty="0">
                <a:solidFill>
                  <a:srgbClr val="222222"/>
                </a:solidFill>
                <a:effectLst/>
                <a:latin typeface="Arial" panose="020B0604020202020204" pitchFamily="34" charset="0"/>
              </a:rPr>
              <a:t> isoforms (i.e., emergence or expansion of an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-mutated leukemic clone in the setting of IDH1 inhibitor treatment) also drive resistance to monotherapy [</a:t>
            </a:r>
            <a:r>
              <a:rPr lang="en-US" b="1" i="0" u="none" strike="noStrike" dirty="0">
                <a:solidFill>
                  <a:srgbClr val="4F5671"/>
                </a:solidFill>
                <a:effectLst/>
                <a:latin typeface="Arial" panose="020B0604020202020204" pitchFamily="34" charset="0"/>
                <a:hlinkClick r:id="rId4"/>
              </a:rPr>
              <a:t>66</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5"/>
              </a:rPr>
              <a:t>67</a:t>
            </a:r>
            <a:r>
              <a:rPr lang="en-US" b="0" i="0" dirty="0">
                <a:solidFill>
                  <a:srgbClr val="222222"/>
                </a:solidFill>
                <a:effectLst/>
                <a:latin typeface="Arial" panose="020B0604020202020204" pitchFamily="34" charset="0"/>
              </a:rPr>
              <a:t>]. In patients treated with IVO, selective outgrowth of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 R140Q and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 R172W clones correlated with relapse and subsequent increases in 2-HG [</a:t>
            </a:r>
            <a:r>
              <a:rPr lang="en-US" b="1" i="0" u="none" strike="noStrike" dirty="0">
                <a:solidFill>
                  <a:srgbClr val="4F5671"/>
                </a:solidFill>
                <a:effectLst/>
                <a:latin typeface="Arial" panose="020B0604020202020204" pitchFamily="34" charset="0"/>
                <a:hlinkClick r:id="rId5"/>
              </a:rPr>
              <a:t>67</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6"/>
              </a:rPr>
              <a:t>68</a:t>
            </a:r>
            <a:r>
              <a:rPr lang="en-US" b="0" i="0" dirty="0">
                <a:solidFill>
                  <a:srgbClr val="222222"/>
                </a:solidFill>
                <a:effectLst/>
                <a:latin typeface="Arial" panose="020B0604020202020204" pitchFamily="34" charset="0"/>
              </a:rPr>
              <a:t>]. Outgrowth of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R132C containing clones conferring resistance to ENA therapy was observed in a patient with relapsed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-mutated AML [</a:t>
            </a:r>
            <a:r>
              <a:rPr lang="en-US" b="1" i="0" u="none" strike="noStrike" dirty="0">
                <a:solidFill>
                  <a:srgbClr val="4F5671"/>
                </a:solidFill>
                <a:effectLst/>
                <a:latin typeface="Arial" panose="020B0604020202020204" pitchFamily="34" charset="0"/>
                <a:hlinkClick r:id="rId5"/>
              </a:rPr>
              <a:t>67</a:t>
            </a:r>
            <a:r>
              <a:rPr lang="en-US" b="0" i="0" dirty="0">
                <a:solidFill>
                  <a:srgbClr val="222222"/>
                </a:solidFill>
                <a:effectLst/>
                <a:latin typeface="Arial" panose="020B0604020202020204" pitchFamily="34" charset="0"/>
              </a:rPr>
              <a:t>]. Single-cell DNA sequencing in patients treated with IVO confirmed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-mutated clones can emerge independent of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mutation or as resistant subclones following </a:t>
            </a:r>
            <a:r>
              <a:rPr lang="en-US" b="0" i="0" dirty="0" err="1">
                <a:solidFill>
                  <a:srgbClr val="222222"/>
                </a:solidFill>
                <a:effectLst/>
                <a:latin typeface="Arial" panose="020B0604020202020204" pitchFamily="34" charset="0"/>
              </a:rPr>
              <a:t>IDHi</a:t>
            </a:r>
            <a:r>
              <a:rPr lang="en-US" b="0" i="0" dirty="0">
                <a:solidFill>
                  <a:srgbClr val="222222"/>
                </a:solidFill>
                <a:effectLst/>
                <a:latin typeface="Arial" panose="020B0604020202020204" pitchFamily="34" charset="0"/>
              </a:rPr>
              <a:t> therapy [</a:t>
            </a:r>
            <a:r>
              <a:rPr lang="en-US" b="1" i="0" u="none" strike="noStrike" dirty="0">
                <a:solidFill>
                  <a:srgbClr val="4F5671"/>
                </a:solidFill>
                <a:effectLst/>
                <a:latin typeface="Arial" panose="020B0604020202020204" pitchFamily="34" charset="0"/>
                <a:hlinkClick r:id="rId4"/>
              </a:rPr>
              <a:t>66</a:t>
            </a:r>
            <a:r>
              <a:rPr lang="en-US" b="0" i="0" dirty="0">
                <a:solidFill>
                  <a:srgbClr val="222222"/>
                </a:solidFill>
                <a:effectLst/>
                <a:latin typeface="Arial" panose="020B0604020202020204" pitchFamily="34" charset="0"/>
              </a:rPr>
              <a:t>].</a:t>
            </a:r>
          </a:p>
          <a:p>
            <a:pPr algn="just"/>
            <a:r>
              <a:rPr lang="en-US" b="0" i="0" dirty="0">
                <a:solidFill>
                  <a:srgbClr val="222222"/>
                </a:solidFill>
                <a:effectLst/>
                <a:latin typeface="Arial" panose="020B0604020202020204" pitchFamily="34" charset="0"/>
              </a:rPr>
              <a:t>IDH extrinsic molecular mechanisms of relapse to </a:t>
            </a:r>
            <a:r>
              <a:rPr lang="en-US" b="0" i="0" dirty="0" err="1">
                <a:solidFill>
                  <a:srgbClr val="222222"/>
                </a:solidFill>
                <a:effectLst/>
                <a:latin typeface="Arial" panose="020B0604020202020204" pitchFamily="34" charset="0"/>
              </a:rPr>
              <a:t>IDHi</a:t>
            </a:r>
            <a:r>
              <a:rPr lang="en-US" b="0" i="0" dirty="0">
                <a:solidFill>
                  <a:srgbClr val="222222"/>
                </a:solidFill>
                <a:effectLst/>
                <a:latin typeface="Arial" panose="020B0604020202020204" pitchFamily="34" charset="0"/>
              </a:rPr>
              <a:t> therapy include mutations within active signaling and transcription factor mutations [</a:t>
            </a:r>
            <a:r>
              <a:rPr lang="en-US" b="1" i="0" u="none" strike="noStrike" dirty="0">
                <a:solidFill>
                  <a:srgbClr val="4F5671"/>
                </a:solidFill>
                <a:effectLst/>
                <a:latin typeface="Arial" panose="020B0604020202020204" pitchFamily="34" charset="0"/>
                <a:hlinkClick r:id="rId4"/>
              </a:rPr>
              <a:t>66</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6"/>
              </a:rPr>
              <a:t>68</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8"/>
              </a:rPr>
              <a:t>70</a:t>
            </a:r>
            <a:r>
              <a:rPr lang="en-US" b="0" i="0" dirty="0">
                <a:solidFill>
                  <a:srgbClr val="222222"/>
                </a:solidFill>
                <a:effectLst/>
                <a:latin typeface="Arial" panose="020B0604020202020204" pitchFamily="34" charset="0"/>
              </a:rPr>
              <a:t>]. The presence of mutations in active signaling pathway genes (i.e., </a:t>
            </a:r>
            <a:r>
              <a:rPr lang="en-US" b="0" i="1" dirty="0">
                <a:solidFill>
                  <a:srgbClr val="222222"/>
                </a:solidFill>
                <a:effectLst/>
                <a:latin typeface="Arial" panose="020B0604020202020204" pitchFamily="34" charset="0"/>
              </a:rPr>
              <a:t>N/KRAS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PTPN11</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FLT3</a:t>
            </a:r>
            <a:r>
              <a:rPr lang="en-US" b="0" i="0" dirty="0">
                <a:solidFill>
                  <a:srgbClr val="222222"/>
                </a:solidFill>
                <a:effectLst/>
                <a:latin typeface="Arial" panose="020B0604020202020204" pitchFamily="34" charset="0"/>
              </a:rPr>
              <a:t>-ITD/TKD, or </a:t>
            </a:r>
            <a:r>
              <a:rPr lang="en-US" b="0" i="1" dirty="0">
                <a:solidFill>
                  <a:srgbClr val="222222"/>
                </a:solidFill>
                <a:effectLst/>
                <a:latin typeface="Arial" panose="020B0604020202020204" pitchFamily="34" charset="0"/>
              </a:rPr>
              <a:t>KIT</a:t>
            </a:r>
            <a:r>
              <a:rPr lang="en-US" b="0" i="0" dirty="0">
                <a:solidFill>
                  <a:srgbClr val="222222"/>
                </a:solidFill>
                <a:effectLst/>
                <a:latin typeface="Arial" panose="020B0604020202020204" pitchFamily="34" charset="0"/>
              </a:rPr>
              <a:t>) corresponded to a lower CR/</a:t>
            </a:r>
            <a:r>
              <a:rPr lang="en-US" b="0" i="0" dirty="0" err="1">
                <a:solidFill>
                  <a:srgbClr val="222222"/>
                </a:solidFill>
                <a:effectLst/>
                <a:latin typeface="Arial" panose="020B0604020202020204" pitchFamily="34" charset="0"/>
              </a:rPr>
              <a:t>CRi</a:t>
            </a:r>
            <a:r>
              <a:rPr lang="en-US" b="0" i="0" dirty="0">
                <a:solidFill>
                  <a:srgbClr val="222222"/>
                </a:solidFill>
                <a:effectLst/>
                <a:latin typeface="Arial" panose="020B0604020202020204" pitchFamily="34" charset="0"/>
              </a:rPr>
              <a:t> (7% vs. 43%) following IVO monotherapy [</a:t>
            </a:r>
            <a:r>
              <a:rPr lang="en-US" b="1" i="0" u="none" strike="noStrike" dirty="0">
                <a:solidFill>
                  <a:srgbClr val="4F5671"/>
                </a:solidFill>
                <a:effectLst/>
                <a:latin typeface="Arial" panose="020B0604020202020204" pitchFamily="34" charset="0"/>
                <a:hlinkClick r:id="rId4"/>
              </a:rPr>
              <a:t>66</a:t>
            </a:r>
            <a:r>
              <a:rPr lang="en-US" b="0" i="0" dirty="0">
                <a:solidFill>
                  <a:srgbClr val="222222"/>
                </a:solidFill>
                <a:effectLst/>
                <a:latin typeface="Arial" panose="020B0604020202020204" pitchFamily="34" charset="0"/>
              </a:rPr>
              <a:t>]. Similar resistance mechanisms were observed with ENA, where mutations in </a:t>
            </a:r>
            <a:r>
              <a:rPr lang="en-US" b="0" i="1" dirty="0">
                <a:solidFill>
                  <a:srgbClr val="222222"/>
                </a:solidFill>
                <a:effectLst/>
                <a:latin typeface="Arial" panose="020B0604020202020204" pitchFamily="34" charset="0"/>
              </a:rPr>
              <a:t>NRAS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PTPN11</a:t>
            </a:r>
            <a:r>
              <a:rPr lang="en-US" b="0" i="0" dirty="0">
                <a:solidFill>
                  <a:srgbClr val="222222"/>
                </a:solidFill>
                <a:effectLst/>
                <a:latin typeface="Arial" panose="020B0604020202020204" pitchFamily="34" charset="0"/>
              </a:rPr>
              <a:t>, and </a:t>
            </a:r>
            <a:r>
              <a:rPr lang="en-US" b="0" i="1" dirty="0">
                <a:solidFill>
                  <a:srgbClr val="222222"/>
                </a:solidFill>
                <a:effectLst/>
                <a:latin typeface="Arial" panose="020B0604020202020204" pitchFamily="34" charset="0"/>
              </a:rPr>
              <a:t>FLT3</a:t>
            </a:r>
            <a:r>
              <a:rPr lang="en-US" b="0" i="0" dirty="0">
                <a:solidFill>
                  <a:srgbClr val="222222"/>
                </a:solidFill>
                <a:effectLst/>
                <a:latin typeface="Arial" panose="020B0604020202020204" pitchFamily="34" charset="0"/>
              </a:rPr>
              <a:t> were enriched in non-responding patients [</a:t>
            </a:r>
            <a:r>
              <a:rPr lang="en-US" b="1" i="0" u="none" strike="noStrike" dirty="0">
                <a:solidFill>
                  <a:srgbClr val="4F5671"/>
                </a:solidFill>
                <a:effectLst/>
                <a:latin typeface="Arial" panose="020B0604020202020204" pitchFamily="34" charset="0"/>
                <a:hlinkClick r:id="rId6"/>
              </a:rPr>
              <a:t>68</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8"/>
              </a:rPr>
              <a:t>70</a:t>
            </a:r>
            <a:r>
              <a:rPr lang="en-US" b="0" i="0" dirty="0">
                <a:solidFill>
                  <a:srgbClr val="222222"/>
                </a:solidFill>
                <a:effectLst/>
                <a:latin typeface="Arial" panose="020B0604020202020204" pitchFamily="34" charset="0"/>
              </a:rPr>
              <a:t>]. Mutations in myeloid transcription factors (</a:t>
            </a:r>
            <a:r>
              <a:rPr lang="en-US" b="0" i="1" dirty="0">
                <a:solidFill>
                  <a:srgbClr val="222222"/>
                </a:solidFill>
                <a:effectLst/>
                <a:latin typeface="Arial" panose="020B0604020202020204" pitchFamily="34" charset="0"/>
              </a:rPr>
              <a:t>CEBPA</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RUNX1</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GATA2</a:t>
            </a:r>
            <a:r>
              <a:rPr lang="en-US" b="0" i="0" dirty="0">
                <a:solidFill>
                  <a:srgbClr val="222222"/>
                </a:solidFill>
                <a:effectLst/>
                <a:latin typeface="Arial" panose="020B0604020202020204" pitchFamily="34" charset="0"/>
              </a:rPr>
              <a:t>) also correlated with lack of response to </a:t>
            </a:r>
            <a:r>
              <a:rPr lang="en-US" b="0" i="0" dirty="0" err="1">
                <a:solidFill>
                  <a:srgbClr val="222222"/>
                </a:solidFill>
                <a:effectLst/>
                <a:latin typeface="Arial" panose="020B0604020202020204" pitchFamily="34" charset="0"/>
              </a:rPr>
              <a:t>IDHi</a:t>
            </a:r>
            <a:r>
              <a:rPr lang="en-US" b="0" i="0" dirty="0">
                <a:solidFill>
                  <a:srgbClr val="222222"/>
                </a:solidFill>
                <a:effectLst/>
                <a:latin typeface="Arial" panose="020B0604020202020204" pitchFamily="34" charset="0"/>
              </a:rPr>
              <a:t> monotherapy [</a:t>
            </a:r>
            <a:r>
              <a:rPr lang="en-US" b="1" i="0" u="none" strike="noStrike" dirty="0">
                <a:solidFill>
                  <a:srgbClr val="4F5671"/>
                </a:solidFill>
                <a:effectLst/>
                <a:latin typeface="Arial" panose="020B0604020202020204" pitchFamily="34" charset="0"/>
                <a:hlinkClick r:id="rId6"/>
              </a:rPr>
              <a:t>68</a:t>
            </a:r>
            <a:r>
              <a:rPr lang="en-US" b="0" i="0" dirty="0">
                <a:solidFill>
                  <a:srgbClr val="222222"/>
                </a:solidFill>
                <a:effectLst/>
                <a:latin typeface="Arial" panose="020B0604020202020204" pitchFamily="34" charset="0"/>
              </a:rPr>
              <a:t>]. Acquired mutations in either active signaling or myeloid transcription factor genes were frequently identified at the time of relapse to IVO or ENA [</a:t>
            </a:r>
            <a:r>
              <a:rPr lang="en-US" b="1" i="0" u="none" strike="noStrike" dirty="0">
                <a:solidFill>
                  <a:srgbClr val="4F5671"/>
                </a:solidFill>
                <a:effectLst/>
                <a:latin typeface="Arial" panose="020B0604020202020204" pitchFamily="34" charset="0"/>
                <a:hlinkClick r:id="rId4"/>
              </a:rPr>
              <a:t>66</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6"/>
              </a:rPr>
              <a:t>68</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8"/>
              </a:rPr>
              <a:t>70</a:t>
            </a:r>
            <a:r>
              <a:rPr lang="en-US" b="0" i="0" dirty="0">
                <a:solidFill>
                  <a:srgbClr val="222222"/>
                </a:solidFill>
                <a:effectLst/>
                <a:latin typeface="Arial" panose="020B0604020202020204" pitchFamily="34" charset="0"/>
              </a:rPr>
              <a:t>] with resultant recapitulation of arrested differentiation of myeloid progenitors [</a:t>
            </a:r>
            <a:r>
              <a:rPr lang="en-US" b="1" i="0" u="none" strike="noStrike" dirty="0">
                <a:solidFill>
                  <a:srgbClr val="4F5671"/>
                </a:solidFill>
                <a:effectLst/>
                <a:latin typeface="Arial" panose="020B0604020202020204" pitchFamily="34" charset="0"/>
                <a:hlinkClick r:id="rId8"/>
              </a:rPr>
              <a:t>70</a:t>
            </a:r>
            <a:r>
              <a:rPr lang="en-US" b="0" i="0" dirty="0">
                <a:solidFill>
                  <a:srgbClr val="222222"/>
                </a:solidFill>
                <a:effectLst/>
                <a:latin typeface="Arial" panose="020B0604020202020204" pitchFamily="34" charset="0"/>
              </a:rPr>
              <a:t>]. Indeed, leukemic stemness and a hypermethylated phenotype (devoid of mutations in </a:t>
            </a:r>
            <a:r>
              <a:rPr lang="en-US" b="0" i="1" dirty="0">
                <a:solidFill>
                  <a:srgbClr val="222222"/>
                </a:solidFill>
                <a:effectLst/>
                <a:latin typeface="Arial" panose="020B0604020202020204" pitchFamily="34" charset="0"/>
              </a:rPr>
              <a:t>DNMT3A</a:t>
            </a:r>
            <a:r>
              <a:rPr lang="en-US" b="0" i="0" dirty="0">
                <a:solidFill>
                  <a:srgbClr val="222222"/>
                </a:solidFill>
                <a:effectLst/>
                <a:latin typeface="Arial" panose="020B0604020202020204" pitchFamily="34" charset="0"/>
              </a:rPr>
              <a:t>) correlated with </a:t>
            </a:r>
            <a:r>
              <a:rPr lang="en-US" b="0" i="0" dirty="0" err="1">
                <a:solidFill>
                  <a:srgbClr val="222222"/>
                </a:solidFill>
                <a:effectLst/>
                <a:latin typeface="Arial" panose="020B0604020202020204" pitchFamily="34" charset="0"/>
              </a:rPr>
              <a:t>IDHi</a:t>
            </a:r>
            <a:r>
              <a:rPr lang="en-US" b="0" i="0" dirty="0">
                <a:solidFill>
                  <a:srgbClr val="222222"/>
                </a:solidFill>
                <a:effectLst/>
                <a:latin typeface="Arial" panose="020B0604020202020204" pitchFamily="34" charset="0"/>
              </a:rPr>
              <a:t> resistance [</a:t>
            </a:r>
            <a:r>
              <a:rPr lang="en-US" b="1" i="0" u="none" strike="noStrike" dirty="0">
                <a:solidFill>
                  <a:srgbClr val="4F5671"/>
                </a:solidFill>
                <a:effectLst/>
                <a:latin typeface="Arial" panose="020B0604020202020204" pitchFamily="34" charset="0"/>
                <a:hlinkClick r:id="rId6"/>
              </a:rPr>
              <a:t>68</a:t>
            </a:r>
            <a:r>
              <a:rPr lang="en-US" b="0" i="0" dirty="0">
                <a:solidFill>
                  <a:srgbClr val="222222"/>
                </a:solidFill>
                <a:effectLst/>
                <a:latin typeface="Arial" panose="020B0604020202020204" pitchFamily="34" charset="0"/>
              </a:rPr>
              <a:t>]. Whether combining </a:t>
            </a:r>
            <a:r>
              <a:rPr lang="en-US" b="0" i="0" dirty="0" err="1">
                <a:solidFill>
                  <a:srgbClr val="222222"/>
                </a:solidFill>
                <a:effectLst/>
                <a:latin typeface="Arial" panose="020B0604020202020204" pitchFamily="34" charset="0"/>
              </a:rPr>
              <a:t>IDHi</a:t>
            </a:r>
            <a:r>
              <a:rPr lang="en-US" b="0" i="0" dirty="0">
                <a:solidFill>
                  <a:srgbClr val="222222"/>
                </a:solidFill>
                <a:effectLst/>
                <a:latin typeface="Arial" panose="020B0604020202020204" pitchFamily="34" charset="0"/>
              </a:rPr>
              <a:t> with other targeted or cytotoxic therapies can overcome these described resistance mechanisms observed with </a:t>
            </a:r>
            <a:r>
              <a:rPr lang="en-US" b="0" i="0" dirty="0" err="1">
                <a:solidFill>
                  <a:srgbClr val="222222"/>
                </a:solidFill>
                <a:effectLst/>
                <a:latin typeface="Arial" panose="020B0604020202020204" pitchFamily="34" charset="0"/>
              </a:rPr>
              <a:t>IDHi</a:t>
            </a:r>
            <a:r>
              <a:rPr lang="en-US" b="0" i="0" dirty="0">
                <a:solidFill>
                  <a:srgbClr val="222222"/>
                </a:solidFill>
                <a:effectLst/>
                <a:latin typeface="Arial" panose="020B0604020202020204" pitchFamily="34" charset="0"/>
              </a:rPr>
              <a:t> monotherapy and improve outcomes is an area of active investigation [</a:t>
            </a:r>
            <a:r>
              <a:rPr lang="en-US" b="1" i="0" u="none" strike="noStrike" dirty="0">
                <a:solidFill>
                  <a:srgbClr val="4F5671"/>
                </a:solidFill>
                <a:effectLst/>
                <a:latin typeface="Arial" panose="020B0604020202020204" pitchFamily="34" charset="0"/>
                <a:hlinkClick r:id="rId9"/>
              </a:rPr>
              <a:t>59</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10"/>
              </a:rPr>
              <a:t>71</a:t>
            </a:r>
            <a:r>
              <a:rPr lang="en-US" b="0" i="0" dirty="0">
                <a:solidFill>
                  <a:srgbClr val="222222"/>
                </a:solidFill>
                <a:effectLst/>
                <a:latin typeface="Arial" panose="020B0604020202020204" pitchFamily="34" charset="0"/>
              </a:rPr>
              <a:t>]. Preliminary data suggests upregulation of alternative anti-apoptotic proteins other than BCL-2 (i.e., MCL-1, BCL-</a:t>
            </a:r>
            <a:r>
              <a:rPr lang="en-US" b="0" i="0" dirty="0" err="1">
                <a:solidFill>
                  <a:srgbClr val="222222"/>
                </a:solidFill>
                <a:effectLst/>
                <a:latin typeface="Arial" panose="020B0604020202020204" pitchFamily="34" charset="0"/>
              </a:rPr>
              <a:t>xL</a:t>
            </a:r>
            <a:r>
              <a:rPr lang="en-US" b="0" i="0" dirty="0">
                <a:solidFill>
                  <a:srgbClr val="222222"/>
                </a:solidFill>
                <a:effectLst/>
                <a:latin typeface="Arial" panose="020B0604020202020204" pitchFamily="34" charset="0"/>
              </a:rPr>
              <a:t>) may promote resistance in patients treated with the combination of VEN and IVO [</a:t>
            </a:r>
            <a:r>
              <a:rPr lang="en-US" b="1" i="0" u="none" strike="noStrike" dirty="0">
                <a:solidFill>
                  <a:srgbClr val="4F5671"/>
                </a:solidFill>
                <a:effectLst/>
                <a:latin typeface="Arial" panose="020B0604020202020204" pitchFamily="34" charset="0"/>
                <a:hlinkClick r:id="rId10"/>
              </a:rPr>
              <a:t>71</a:t>
            </a:r>
            <a:r>
              <a:rPr lang="en-US" b="0" i="0" dirty="0">
                <a:solidFill>
                  <a:srgbClr val="222222"/>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25</a:t>
            </a:fld>
            <a:endParaRPr lang="en-US"/>
          </a:p>
        </p:txBody>
      </p:sp>
    </p:spTree>
    <p:extLst>
      <p:ext uri="{BB962C8B-B14F-4D97-AF65-F5344CB8AC3E}">
        <p14:creationId xmlns:p14="http://schemas.microsoft.com/office/powerpoint/2010/main" val="419544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08AE927A-D708-B7B9-46E3-BA4ACCB42BCC}"/>
              </a:ext>
            </a:extLst>
          </p:cNvPr>
          <p:cNvSpPr>
            <a:spLocks noGrp="1" noRot="1" noChangeAspect="1" noChangeArrowheads="1" noTextEdit="1"/>
          </p:cNvSpPr>
          <p:nvPr>
            <p:ph type="sldImg"/>
          </p:nvPr>
        </p:nvSpPr>
        <p:spPr/>
      </p:sp>
      <p:sp>
        <p:nvSpPr>
          <p:cNvPr id="38915" name="Notes Placeholder 2">
            <a:extLst>
              <a:ext uri="{FF2B5EF4-FFF2-40B4-BE49-F238E27FC236}">
                <a16:creationId xmlns:a16="http://schemas.microsoft.com/office/drawing/2014/main" id="{4CAE2003-42DE-DD75-0D96-E3CE16F605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We then moved to optimizing the technology to allow utilization of the fluids for testing with several technologies.  In the clinical laboratory, we concentrated initially in an intermediate technology using hybrid capture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D3D3D"/>
                </a:solidFill>
                <a:effectLst/>
                <a:latin typeface="Open Sans" panose="020B0606030504020204" pitchFamily="34" charset="0"/>
              </a:rPr>
              <a:t>The </a:t>
            </a:r>
            <a:r>
              <a:rPr lang="en-US" b="1" i="0" dirty="0">
                <a:solidFill>
                  <a:srgbClr val="3D3D3D"/>
                </a:solidFill>
                <a:effectLst/>
                <a:latin typeface="Open Sans" panose="020B0606030504020204" pitchFamily="34" charset="0"/>
              </a:rPr>
              <a:t>WHO classification of CNS tumors</a:t>
            </a:r>
            <a:r>
              <a:rPr lang="en-US" b="0" i="0" dirty="0">
                <a:solidFill>
                  <a:srgbClr val="3D3D3D"/>
                </a:solidFill>
                <a:effectLst/>
                <a:latin typeface="Open Sans" panose="020B0606030504020204" pitchFamily="34" charset="0"/>
              </a:rPr>
              <a:t> is the most widely accepted system for classifying CNS tumors, now into its 5</a:t>
            </a:r>
            <a:r>
              <a:rPr lang="en-US" b="0" i="0" baseline="30000" dirty="0">
                <a:solidFill>
                  <a:srgbClr val="3D3D3D"/>
                </a:solidFill>
                <a:effectLst/>
                <a:latin typeface="Open Sans" panose="020B0606030504020204" pitchFamily="34" charset="0"/>
              </a:rPr>
              <a:t>th</a:t>
            </a:r>
            <a:r>
              <a:rPr lang="en-US" b="0" i="0" dirty="0">
                <a:solidFill>
                  <a:srgbClr val="3D3D3D"/>
                </a:solidFill>
                <a:effectLst/>
                <a:latin typeface="Open Sans" panose="020B0606030504020204" pitchFamily="34" charset="0"/>
              </a:rPr>
              <a:t> edition, traditionally published in a blue cover (thus "blue book").</a:t>
            </a:r>
          </a:p>
          <a:p>
            <a:pPr algn="l"/>
            <a:r>
              <a:rPr lang="en-US" b="0" i="0" dirty="0">
                <a:solidFill>
                  <a:srgbClr val="3D3D3D"/>
                </a:solidFill>
                <a:effectLst/>
                <a:latin typeface="Open Sans" panose="020B0606030504020204" pitchFamily="34" charset="0"/>
              </a:rPr>
              <a:t>Although traditionally based on </a:t>
            </a:r>
            <a:r>
              <a:rPr lang="en-US" b="0" i="0" u="none" strike="noStrike" dirty="0">
                <a:solidFill>
                  <a:srgbClr val="41699B"/>
                </a:solidFill>
                <a:effectLst/>
                <a:latin typeface="Open Sans" panose="020B0606030504020204" pitchFamily="34" charset="0"/>
                <a:hlinkClick r:id="rId3"/>
              </a:rPr>
              <a:t>histological characteristics</a:t>
            </a:r>
            <a:r>
              <a:rPr lang="en-US" b="0" i="0" dirty="0">
                <a:solidFill>
                  <a:srgbClr val="3D3D3D"/>
                </a:solidFill>
                <a:effectLst/>
                <a:latin typeface="Open Sans" panose="020B0606030504020204" pitchFamily="34" charset="0"/>
              </a:rPr>
              <a:t> of the tumors, since the 2016 revised 4</a:t>
            </a:r>
            <a:r>
              <a:rPr lang="en-US" b="0" i="0" baseline="30000" dirty="0">
                <a:solidFill>
                  <a:srgbClr val="3D3D3D"/>
                </a:solidFill>
                <a:effectLst/>
                <a:latin typeface="Open Sans" panose="020B0606030504020204" pitchFamily="34" charset="0"/>
              </a:rPr>
              <a:t>th</a:t>
            </a:r>
            <a:r>
              <a:rPr lang="en-US" b="0" i="0" dirty="0">
                <a:solidFill>
                  <a:srgbClr val="3D3D3D"/>
                </a:solidFill>
                <a:effectLst/>
                <a:latin typeface="Open Sans" panose="020B0606030504020204" pitchFamily="34" charset="0"/>
              </a:rPr>
              <a:t> edition of the 'blue book' the classification increasingly relies on molecular parameters for classification and in some instances has elevated them above histological features </a:t>
            </a:r>
            <a:r>
              <a:rPr lang="en-US" b="0" i="0" baseline="30000" dirty="0">
                <a:solidFill>
                  <a:srgbClr val="3D3D3D"/>
                </a:solidFill>
                <a:effectLst/>
                <a:latin typeface="Open Sans" panose="020B0606030504020204" pitchFamily="34" charset="0"/>
              </a:rPr>
              <a:t>3</a:t>
            </a:r>
            <a:r>
              <a:rPr lang="en-US" b="0" i="0" dirty="0">
                <a:solidFill>
                  <a:srgbClr val="3D3D3D"/>
                </a:solidFill>
                <a:effectLst/>
                <a:latin typeface="Open Sans" panose="020B0606030504020204" pitchFamily="34" charset="0"/>
              </a:rPr>
              <a:t>.  </a:t>
            </a:r>
          </a:p>
          <a:p>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29</a:t>
            </a:fld>
            <a:endParaRPr lang="en-US"/>
          </a:p>
        </p:txBody>
      </p:sp>
    </p:spTree>
    <p:extLst>
      <p:ext uri="{BB962C8B-B14F-4D97-AF65-F5344CB8AC3E}">
        <p14:creationId xmlns:p14="http://schemas.microsoft.com/office/powerpoint/2010/main" val="1490776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FBA5796-B26B-D19F-2D04-6C02D9CD369B}"/>
              </a:ext>
            </a:extLst>
          </p:cNvPr>
          <p:cNvSpPr>
            <a:spLocks noGrp="1" noRot="1" noChangeAspect="1" noChangeArrowheads="1" noTextEdit="1"/>
          </p:cNvSpPr>
          <p:nvPr>
            <p:ph type="sldImg"/>
          </p:nvPr>
        </p:nvSpPr>
        <p:spPr/>
      </p:sp>
      <p:sp>
        <p:nvSpPr>
          <p:cNvPr id="24579" name="Notes Placeholder 2">
            <a:extLst>
              <a:ext uri="{FF2B5EF4-FFF2-40B4-BE49-F238E27FC236}">
                <a16:creationId xmlns:a16="http://schemas.microsoft.com/office/drawing/2014/main" id="{1B82543D-5349-5845-4DD7-22B6FB6EA1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At the bare minimum, current classification relies on a 7 layer classification approach to query several genes – helping classify diffuse lesions of higher grade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65419B"/>
                </a:solidFill>
                <a:effectLst/>
                <a:latin typeface="Open Sans" panose="020B0606030504020204" pitchFamily="34" charset="0"/>
              </a:rPr>
              <a:t>Main changes in the 5</a:t>
            </a:r>
            <a:r>
              <a:rPr lang="en-US" b="1" i="0" baseline="30000" dirty="0">
                <a:solidFill>
                  <a:srgbClr val="65419B"/>
                </a:solidFill>
                <a:effectLst/>
                <a:latin typeface="Open Sans" panose="020B0606030504020204" pitchFamily="34" charset="0"/>
              </a:rPr>
              <a:t>th</a:t>
            </a:r>
            <a:r>
              <a:rPr lang="en-US" b="1" i="0" dirty="0">
                <a:solidFill>
                  <a:srgbClr val="65419B"/>
                </a:solidFill>
                <a:effectLst/>
                <a:latin typeface="Open Sans" panose="020B0606030504020204" pitchFamily="34" charset="0"/>
              </a:rPr>
              <a:t> edition (2021)</a:t>
            </a:r>
          </a:p>
          <a:p>
            <a:pPr algn="l"/>
            <a:r>
              <a:rPr lang="en-US" b="0" i="0" dirty="0">
                <a:solidFill>
                  <a:srgbClr val="3D3D3D"/>
                </a:solidFill>
                <a:effectLst/>
                <a:latin typeface="Open Sans" panose="020B0606030504020204" pitchFamily="34" charset="0"/>
              </a:rPr>
              <a:t>The 5</a:t>
            </a:r>
            <a:r>
              <a:rPr lang="en-US" b="0" i="0" baseline="30000" dirty="0">
                <a:solidFill>
                  <a:srgbClr val="3D3D3D"/>
                </a:solidFill>
                <a:effectLst/>
                <a:latin typeface="Open Sans" panose="020B0606030504020204" pitchFamily="34" charset="0"/>
              </a:rPr>
              <a:t>th</a:t>
            </a:r>
            <a:r>
              <a:rPr lang="en-US" b="0" i="0" dirty="0">
                <a:solidFill>
                  <a:srgbClr val="3D3D3D"/>
                </a:solidFill>
                <a:effectLst/>
                <a:latin typeface="Open Sans" panose="020B0606030504020204" pitchFamily="34" charset="0"/>
              </a:rPr>
              <a:t> edition (2021) builds on the prior version by placing greater emphasis on molecular markers both in terms of classification and grading and incorporates most of the recommendations made in the </a:t>
            </a:r>
            <a:r>
              <a:rPr lang="en-US" b="0" i="0" dirty="0" err="1">
                <a:solidFill>
                  <a:srgbClr val="3D3D3D"/>
                </a:solidFill>
                <a:effectLst/>
                <a:latin typeface="Open Sans" panose="020B0606030504020204" pitchFamily="34" charset="0"/>
              </a:rPr>
              <a:t>cIMPACT</a:t>
            </a:r>
            <a:r>
              <a:rPr lang="en-US" b="0" i="0" dirty="0">
                <a:solidFill>
                  <a:srgbClr val="3D3D3D"/>
                </a:solidFill>
                <a:effectLst/>
                <a:latin typeface="Open Sans" panose="020B0606030504020204" pitchFamily="34" charset="0"/>
              </a:rPr>
              <a:t>-NOW publications </a:t>
            </a:r>
            <a:r>
              <a:rPr lang="en-US" b="0" i="0" baseline="30000" dirty="0">
                <a:solidFill>
                  <a:srgbClr val="3D3D3D"/>
                </a:solidFill>
                <a:effectLst/>
                <a:latin typeface="Open Sans" panose="020B0606030504020204" pitchFamily="34" charset="0"/>
              </a:rPr>
              <a:t>6</a:t>
            </a:r>
            <a:r>
              <a:rPr lang="en-US" b="0" i="0" dirty="0">
                <a:solidFill>
                  <a:srgbClr val="3D3D3D"/>
                </a:solidFill>
                <a:effectLst/>
                <a:latin typeface="Open Sans" panose="020B0606030504020204" pitchFamily="34" charset="0"/>
              </a:rPr>
              <a:t>. This approach, however, results in a fairly heterogeneous classification depending on the specific entity. At one end of the spectrum, some tumors remain primarily assessed histologically while at the other end, some are assessed entirely on the basis of molecular parameters. </a:t>
            </a:r>
          </a:p>
          <a:p>
            <a:pPr algn="l"/>
            <a:r>
              <a:rPr lang="en-US" b="0" i="0" dirty="0">
                <a:solidFill>
                  <a:srgbClr val="3D3D3D"/>
                </a:solidFill>
                <a:effectLst/>
                <a:latin typeface="Open Sans" panose="020B0606030504020204" pitchFamily="34" charset="0"/>
              </a:rPr>
              <a:t>This will be reflected in a "layered report structure" wherein histological features, grading and molecular information will be combined to form an integrated diagnosis.</a:t>
            </a:r>
          </a:p>
          <a:p>
            <a:pPr algn="l">
              <a:buFont typeface="Arial" panose="020B0604020202020204" pitchFamily="34" charset="0"/>
              <a:buChar char="•"/>
            </a:pPr>
            <a:r>
              <a:rPr lang="en-US" b="0" i="0" dirty="0">
                <a:solidFill>
                  <a:srgbClr val="3D3D3D"/>
                </a:solidFill>
                <a:effectLst/>
                <a:latin typeface="Open Sans" panose="020B0606030504020204" pitchFamily="34" charset="0"/>
              </a:rPr>
              <a:t>integrated diagnosis</a:t>
            </a:r>
          </a:p>
          <a:p>
            <a:pPr algn="l">
              <a:buFont typeface="Arial" panose="020B0604020202020204" pitchFamily="34" charset="0"/>
              <a:buChar char="•"/>
            </a:pPr>
            <a:r>
              <a:rPr lang="en-US" b="0" i="0" dirty="0">
                <a:solidFill>
                  <a:srgbClr val="3D3D3D"/>
                </a:solidFill>
                <a:effectLst/>
                <a:latin typeface="Open Sans" panose="020B0606030504020204" pitchFamily="34" charset="0"/>
              </a:rPr>
              <a:t>histopathological classification</a:t>
            </a:r>
          </a:p>
          <a:p>
            <a:pPr algn="l">
              <a:buFont typeface="Arial" panose="020B0604020202020204" pitchFamily="34" charset="0"/>
              <a:buChar char="•"/>
            </a:pPr>
            <a:r>
              <a:rPr lang="en-US" b="0" i="0" dirty="0">
                <a:solidFill>
                  <a:srgbClr val="3D3D3D"/>
                </a:solidFill>
                <a:effectLst/>
                <a:latin typeface="Open Sans" panose="020B0606030504020204" pitchFamily="34" charset="0"/>
              </a:rPr>
              <a:t>CNS WHO grade</a:t>
            </a:r>
          </a:p>
          <a:p>
            <a:pPr algn="l">
              <a:buFont typeface="Arial" panose="020B0604020202020204" pitchFamily="34" charset="0"/>
              <a:buChar char="•"/>
            </a:pPr>
            <a:r>
              <a:rPr lang="en-US" b="0" i="0" dirty="0">
                <a:solidFill>
                  <a:srgbClr val="3D3D3D"/>
                </a:solidFill>
                <a:effectLst/>
                <a:latin typeface="Open Sans" panose="020B0606030504020204" pitchFamily="34" charset="0"/>
              </a:rPr>
              <a:t>molecular information</a:t>
            </a:r>
          </a:p>
          <a:p>
            <a:pPr algn="l"/>
            <a:r>
              <a:rPr lang="en-US" b="0" i="0" dirty="0">
                <a:solidFill>
                  <a:srgbClr val="3D3D3D"/>
                </a:solidFill>
                <a:effectLst/>
                <a:latin typeface="Open Sans" panose="020B0606030504020204" pitchFamily="34" charset="0"/>
              </a:rPr>
              <a:t>Some important changes to terminology and specific entities are worth highlighting. </a:t>
            </a:r>
          </a:p>
          <a:p>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31</a:t>
            </a:fld>
            <a:endParaRPr lang="en-US"/>
          </a:p>
        </p:txBody>
      </p:sp>
    </p:spTree>
    <p:extLst>
      <p:ext uri="{BB962C8B-B14F-4D97-AF65-F5344CB8AC3E}">
        <p14:creationId xmlns:p14="http://schemas.microsoft.com/office/powerpoint/2010/main" val="1086101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33333"/>
                </a:solidFill>
                <a:effectLst/>
                <a:latin typeface="Cambria" panose="02040503050406030204" pitchFamily="18" charset="0"/>
              </a:rPr>
              <a:t>Chemical structure of </a:t>
            </a:r>
            <a:r>
              <a:rPr lang="en-US" b="1" i="0" cap="small" dirty="0">
                <a:solidFill>
                  <a:srgbClr val="333333"/>
                </a:solidFill>
                <a:effectLst/>
                <a:latin typeface="Cambria" panose="02040503050406030204" pitchFamily="18" charset="0"/>
              </a:rPr>
              <a:t>d</a:t>
            </a:r>
            <a:r>
              <a:rPr lang="en-US" b="1" i="0" dirty="0">
                <a:solidFill>
                  <a:srgbClr val="333333"/>
                </a:solidFill>
                <a:effectLst/>
                <a:latin typeface="Cambria" panose="02040503050406030204" pitchFamily="18" charset="0"/>
              </a:rPr>
              <a:t>-2-hydroxyglutarate (D2HG) and the close relationship of mutations in isocitrate dehydrogenase 1 (IDH1</a:t>
            </a:r>
            <a:r>
              <a:rPr lang="en-US" b="1" i="0" baseline="30000" dirty="0">
                <a:solidFill>
                  <a:srgbClr val="333333"/>
                </a:solidFill>
                <a:effectLst/>
                <a:latin typeface="Cambria" panose="02040503050406030204" pitchFamily="18" charset="0"/>
              </a:rPr>
              <a:t>mut</a:t>
            </a:r>
            <a:r>
              <a:rPr lang="en-US" b="1" i="0" dirty="0">
                <a:solidFill>
                  <a:srgbClr val="333333"/>
                </a:solidFill>
                <a:effectLst/>
                <a:latin typeface="Cambria" panose="02040503050406030204" pitchFamily="18" charset="0"/>
              </a:rPr>
              <a:t>) glioma cells to neurons</a:t>
            </a:r>
            <a:r>
              <a:rPr lang="en-US" b="0" i="0" dirty="0">
                <a:solidFill>
                  <a:srgbClr val="333333"/>
                </a:solidFill>
                <a:effectLst/>
                <a:latin typeface="Cambria" panose="02040503050406030204" pitchFamily="18" charset="0"/>
              </a:rPr>
              <a:t>(A) Hematoxylin &amp; eosin section of the left frontal cortex from a 34-year-old man who presented with seizures shows scattered infiltrative oligodendroglioma cells that were highlighted by R132H IDH1 immunohistochemistry (B). Many tumor cells were closely apposed to neurons, even wrapping their processes around the neurons (B, inset). (C) The chemical structure of D2HG, compared with the structure of the excitatory neurotransmitter, glutamate.</a:t>
            </a:r>
          </a:p>
          <a:p>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35</a:t>
            </a:fld>
            <a:endParaRPr lang="en-US"/>
          </a:p>
        </p:txBody>
      </p:sp>
    </p:spTree>
    <p:extLst>
      <p:ext uri="{BB962C8B-B14F-4D97-AF65-F5344CB8AC3E}">
        <p14:creationId xmlns:p14="http://schemas.microsoft.com/office/powerpoint/2010/main" val="3384490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D3D3D"/>
                </a:solidFill>
                <a:effectLst/>
                <a:latin typeface="Open Sans" panose="020B0606030504020204" pitchFamily="34" charset="0"/>
              </a:rPr>
              <a:t>https://radiopaedia.org/articles/isocitrate-dehydrogenase-idh-1</a:t>
            </a:r>
          </a:p>
          <a:p>
            <a:pPr algn="l"/>
            <a:endParaRPr lang="en-US" b="0" i="0" dirty="0">
              <a:solidFill>
                <a:srgbClr val="3D3D3D"/>
              </a:solidFill>
              <a:effectLst/>
              <a:latin typeface="Open Sans" panose="020B0606030504020204" pitchFamily="34" charset="0"/>
            </a:endParaRPr>
          </a:p>
          <a:p>
            <a:pPr algn="l"/>
            <a:r>
              <a:rPr lang="en-US" b="0" i="0" dirty="0">
                <a:solidFill>
                  <a:srgbClr val="3D3D3D"/>
                </a:solidFill>
                <a:effectLst/>
                <a:latin typeface="Open Sans" panose="020B0606030504020204" pitchFamily="34" charset="0"/>
              </a:rPr>
              <a:t>Which of the following metabolites accumulates in patients with isocitrate dehydrogenase (IDH) mutations and results in an increased likelihood of seizures?</a:t>
            </a:r>
          </a:p>
          <a:p>
            <a:pPr algn="l"/>
            <a:r>
              <a:rPr lang="en-US" b="0" i="0" dirty="0">
                <a:solidFill>
                  <a:srgbClr val="555555"/>
                </a:solidFill>
                <a:effectLst/>
                <a:latin typeface="Open Sans" panose="020B0606030504020204" pitchFamily="34" charset="0"/>
              </a:rPr>
              <a:t>2-hydroxyglutarate yes</a:t>
            </a:r>
          </a:p>
          <a:p>
            <a:pPr algn="l"/>
            <a:r>
              <a:rPr lang="el-GR" b="0" i="0" dirty="0">
                <a:solidFill>
                  <a:srgbClr val="555555"/>
                </a:solidFill>
                <a:effectLst/>
                <a:latin typeface="Open Sans" panose="020B0606030504020204" pitchFamily="34" charset="0"/>
              </a:rPr>
              <a:t>α-</a:t>
            </a:r>
            <a:r>
              <a:rPr lang="en-US" b="0" i="0" dirty="0">
                <a:solidFill>
                  <a:srgbClr val="555555"/>
                </a:solidFill>
                <a:effectLst/>
                <a:latin typeface="Open Sans" panose="020B0606030504020204" pitchFamily="34" charset="0"/>
              </a:rPr>
              <a:t>ketoglutarate</a:t>
            </a:r>
          </a:p>
          <a:p>
            <a:pPr algn="l"/>
            <a:r>
              <a:rPr lang="en-US" b="0" i="0" dirty="0">
                <a:solidFill>
                  <a:srgbClr val="555555"/>
                </a:solidFill>
                <a:effectLst/>
                <a:latin typeface="Open Sans" panose="020B0606030504020204" pitchFamily="34" charset="0"/>
              </a:rPr>
              <a:t>glutamate</a:t>
            </a:r>
          </a:p>
          <a:p>
            <a:pPr algn="l"/>
            <a:r>
              <a:rPr lang="en-US" b="0" i="0" dirty="0">
                <a:solidFill>
                  <a:srgbClr val="555555"/>
                </a:solidFill>
                <a:effectLst/>
                <a:latin typeface="Open Sans" panose="020B0606030504020204" pitchFamily="34" charset="0"/>
              </a:rPr>
              <a:t>glutamine</a:t>
            </a:r>
          </a:p>
          <a:p>
            <a:pPr algn="l"/>
            <a:r>
              <a:rPr lang="en-US" b="0" i="0" dirty="0">
                <a:solidFill>
                  <a:srgbClr val="555555"/>
                </a:solidFill>
                <a:effectLst/>
                <a:latin typeface="Open Sans" panose="020B0606030504020204" pitchFamily="34" charset="0"/>
              </a:rPr>
              <a:t>N-methyl-D-aspartate</a:t>
            </a:r>
          </a:p>
          <a:p>
            <a:endParaRPr lang="en-US" dirty="0"/>
          </a:p>
          <a:p>
            <a:endParaRPr lang="en-US" dirty="0"/>
          </a:p>
          <a:p>
            <a:pPr algn="l"/>
            <a:r>
              <a:rPr lang="en-US" b="0" i="0" dirty="0">
                <a:solidFill>
                  <a:srgbClr val="3D3D3D"/>
                </a:solidFill>
                <a:effectLst/>
                <a:latin typeface="Open Sans" panose="020B0606030504020204" pitchFamily="34" charset="0"/>
              </a:rPr>
              <a:t>A 65-year-old patient with an astrocytic tumor with necrosis is biopsied and the tumor is shown to be IDH1 R132H negative on immunohistochemistry. What is the likelihood that they harbor an alternative IDH1 or IDH2 mutation?</a:t>
            </a:r>
            <a:br>
              <a:rPr lang="en-US" dirty="0">
                <a:effectLst/>
              </a:rPr>
            </a:br>
            <a:r>
              <a:rPr lang="en-US" dirty="0">
                <a:effectLst/>
              </a:rPr>
              <a:t>&lt;1% — yes</a:t>
            </a:r>
            <a:endParaRPr lang="en-US" dirty="0">
              <a:solidFill>
                <a:srgbClr val="FFFFFF"/>
              </a:solidFill>
              <a:effectLst/>
            </a:endParaRPr>
          </a:p>
          <a:p>
            <a:pPr algn="l"/>
            <a:r>
              <a:rPr lang="en-US" dirty="0">
                <a:effectLst/>
              </a:rPr>
              <a:t>5-10% </a:t>
            </a:r>
          </a:p>
          <a:p>
            <a:pPr algn="l"/>
            <a:r>
              <a:rPr lang="en-US" dirty="0">
                <a:effectLst/>
              </a:rPr>
              <a:t>15-25%</a:t>
            </a:r>
            <a:endParaRPr lang="en-US" dirty="0">
              <a:solidFill>
                <a:srgbClr val="EEEEEE"/>
              </a:solidFill>
              <a:effectLst/>
            </a:endParaRPr>
          </a:p>
          <a:p>
            <a:pPr algn="l"/>
            <a:r>
              <a:rPr lang="en-US" dirty="0">
                <a:effectLst/>
              </a:rPr>
              <a:t>30-50%</a:t>
            </a:r>
            <a:endParaRPr lang="en-US" dirty="0">
              <a:solidFill>
                <a:srgbClr val="EEEEEE"/>
              </a:solidFill>
              <a:effectLst/>
            </a:endParaRPr>
          </a:p>
          <a:p>
            <a:pPr algn="l"/>
            <a:r>
              <a:rPr lang="en-US" dirty="0">
                <a:effectLst/>
              </a:rPr>
              <a:t>60-80%</a:t>
            </a:r>
            <a:br>
              <a:rPr lang="en-US" b="0" i="0" dirty="0">
                <a:solidFill>
                  <a:srgbClr val="555555"/>
                </a:solidFill>
                <a:effectLst/>
                <a:latin typeface="Open Sans" panose="020B0606030504020204" pitchFamily="34" charset="0"/>
              </a:rPr>
            </a:br>
            <a:endParaRPr lang="en-US" dirty="0"/>
          </a:p>
          <a:p>
            <a:endParaRPr lang="en-US" dirty="0"/>
          </a:p>
          <a:p>
            <a:pPr algn="l"/>
            <a:r>
              <a:rPr lang="en-US" b="1" i="0" dirty="0">
                <a:solidFill>
                  <a:srgbClr val="65419B"/>
                </a:solidFill>
                <a:effectLst/>
                <a:latin typeface="Open Sans" panose="020B0606030504020204" pitchFamily="34" charset="0"/>
              </a:rPr>
              <a:t>Explanation</a:t>
            </a:r>
          </a:p>
          <a:p>
            <a:pPr algn="l"/>
            <a:r>
              <a:rPr lang="en-US" b="0" i="0" dirty="0">
                <a:solidFill>
                  <a:srgbClr val="3D3D3D"/>
                </a:solidFill>
                <a:effectLst/>
                <a:latin typeface="Open Sans" panose="020B0606030504020204" pitchFamily="34" charset="0"/>
              </a:rPr>
              <a:t>IDH1 R132H is the most common, but by no means the only IDH mutation. In individuals older than 55-years-of-age who do not have a known pre-existing low-grade glioma, the probability that they harbor a non-IDH1 R132H mutation of IDH1 or of IDH2 is less than 1%. As such, it is felt reasonable to not pursue sequencing in older patients with R132H negative grade 4 astrocytic </a:t>
            </a:r>
            <a:r>
              <a:rPr lang="en-US" b="0" i="0" dirty="0" err="1">
                <a:solidFill>
                  <a:srgbClr val="3D3D3D"/>
                </a:solidFill>
                <a:effectLst/>
                <a:latin typeface="Open Sans" panose="020B0606030504020204" pitchFamily="34" charset="0"/>
              </a:rPr>
              <a:t>tuomours</a:t>
            </a:r>
            <a:r>
              <a:rPr lang="en-US" b="0" i="0" dirty="0">
                <a:solidFill>
                  <a:srgbClr val="3D3D3D"/>
                </a:solidFill>
                <a:effectLst/>
                <a:latin typeface="Open Sans" panose="020B0606030504020204" pitchFamily="34" charset="0"/>
              </a:rPr>
              <a:t>, as the yield is very low. </a:t>
            </a:r>
          </a:p>
          <a:p>
            <a:endParaRPr lang="en-US" dirty="0"/>
          </a:p>
          <a:p>
            <a:pPr algn="l"/>
            <a:r>
              <a:rPr lang="en-US" b="0" i="0" dirty="0">
                <a:solidFill>
                  <a:srgbClr val="3D3D3D"/>
                </a:solidFill>
                <a:effectLst/>
                <a:latin typeface="Open Sans" panose="020B0606030504020204" pitchFamily="34" charset="0"/>
              </a:rPr>
              <a:t>A 40-year-old male, with no prior history of a brain tumor, undergoes resection of a heterogeneous left frontal lobe tumor. Histology demonstrates an astrocytic tumor with necrosis and microvascular proliferation. Immunohistochemistry confirms astrocytic differentiation and is negative for IDH1 R132H mutations. How should this tumor be classified?</a:t>
            </a:r>
          </a:p>
          <a:p>
            <a:pPr algn="l"/>
            <a:r>
              <a:rPr lang="en-US" b="0" i="0" dirty="0">
                <a:solidFill>
                  <a:srgbClr val="555555"/>
                </a:solidFill>
                <a:effectLst/>
                <a:latin typeface="Open Sans" panose="020B0606030504020204" pitchFamily="34" charset="0"/>
              </a:rPr>
              <a:t>additional tests are required yes</a:t>
            </a:r>
          </a:p>
          <a:p>
            <a:pPr algn="l"/>
            <a:r>
              <a:rPr lang="en-US" b="0" i="0" dirty="0">
                <a:solidFill>
                  <a:srgbClr val="555555"/>
                </a:solidFill>
                <a:effectLst/>
                <a:latin typeface="Open Sans" panose="020B0606030504020204" pitchFamily="34" charset="0"/>
              </a:rPr>
              <a:t>astrocytoma grade 4 IDH mutant</a:t>
            </a:r>
          </a:p>
          <a:p>
            <a:pPr algn="l"/>
            <a:r>
              <a:rPr lang="en-US" b="0" i="0" dirty="0">
                <a:solidFill>
                  <a:srgbClr val="555555"/>
                </a:solidFill>
                <a:effectLst/>
                <a:latin typeface="Open Sans" panose="020B0606030504020204" pitchFamily="34" charset="0"/>
              </a:rPr>
              <a:t>astrocytoma grade 4 IDH wild-type</a:t>
            </a:r>
          </a:p>
          <a:p>
            <a:pPr algn="l"/>
            <a:r>
              <a:rPr lang="en-US" b="0" i="0" dirty="0">
                <a:solidFill>
                  <a:srgbClr val="555555"/>
                </a:solidFill>
                <a:effectLst/>
                <a:latin typeface="Open Sans" panose="020B0606030504020204" pitchFamily="34" charset="0"/>
              </a:rPr>
              <a:t>glioblastoma IDH mutant</a:t>
            </a:r>
          </a:p>
          <a:p>
            <a:pPr algn="l"/>
            <a:r>
              <a:rPr lang="en-US" b="0" i="0" dirty="0">
                <a:solidFill>
                  <a:srgbClr val="555555"/>
                </a:solidFill>
                <a:effectLst/>
                <a:latin typeface="Open Sans" panose="020B0606030504020204" pitchFamily="34" charset="0"/>
              </a:rPr>
              <a:t>glioblastoma IDH wild-type</a:t>
            </a:r>
          </a:p>
          <a:p>
            <a:endParaRPr lang="en-US" dirty="0"/>
          </a:p>
          <a:p>
            <a:pPr algn="l"/>
            <a:r>
              <a:rPr lang="en-US" b="0" i="0" dirty="0">
                <a:solidFill>
                  <a:srgbClr val="3D3D3D"/>
                </a:solidFill>
                <a:effectLst/>
                <a:latin typeface="Open Sans" panose="020B0606030504020204" pitchFamily="34" charset="0"/>
              </a:rPr>
              <a:t>The presence of necrosis in an astrocytic tumor is sufficient to make it a grade 4 tumor. </a:t>
            </a:r>
          </a:p>
          <a:p>
            <a:pPr algn="l"/>
            <a:r>
              <a:rPr lang="en-US" b="0" i="0" dirty="0">
                <a:solidFill>
                  <a:srgbClr val="3D3D3D"/>
                </a:solidFill>
                <a:effectLst/>
                <a:latin typeface="Open Sans" panose="020B0606030504020204" pitchFamily="34" charset="0"/>
              </a:rPr>
              <a:t>The issue is with IDH status. Although IDH1 R132H is the most common, but by no means the only IDH mutation, in this age group, there is a reasonable chance (5-10%) that they harbor a non-IDH1 R132H mutation and before the tumor can be adequately classified according to the 2021 </a:t>
            </a:r>
            <a:r>
              <a:rPr lang="en-US" b="0" i="0" u="none" strike="noStrike" dirty="0">
                <a:solidFill>
                  <a:srgbClr val="41699B"/>
                </a:solidFill>
                <a:effectLst/>
                <a:latin typeface="Open Sans" panose="020B0606030504020204" pitchFamily="34" charset="0"/>
                <a:hlinkClick r:id="rId3"/>
              </a:rPr>
              <a:t>WHO classification of CNS tumors</a:t>
            </a:r>
            <a:r>
              <a:rPr lang="en-US" b="0" i="0" dirty="0">
                <a:solidFill>
                  <a:srgbClr val="3D3D3D"/>
                </a:solidFill>
                <a:effectLst/>
                <a:latin typeface="Open Sans" panose="020B0606030504020204" pitchFamily="34" charset="0"/>
              </a:rPr>
              <a:t> IDH needs to be sequenced to exclude an alternative IDH1 or IDH2 mutation. </a:t>
            </a:r>
          </a:p>
          <a:p>
            <a:pPr algn="l"/>
            <a:r>
              <a:rPr lang="en-US" b="0" i="0" dirty="0">
                <a:solidFill>
                  <a:srgbClr val="3D3D3D"/>
                </a:solidFill>
                <a:effectLst/>
                <a:latin typeface="Open Sans" panose="020B0606030504020204" pitchFamily="34" charset="0"/>
              </a:rPr>
              <a:t>Note, if this tumor was shown to have a non R132H IDH mutation, it would be an astrocytoma grade 4, whereas if it was IDH-wildtype it would be a glioblastoma. </a:t>
            </a:r>
          </a:p>
          <a:p>
            <a:endParaRPr lang="en-US" dirty="0"/>
          </a:p>
          <a:p>
            <a:endParaRPr lang="en-US" dirty="0"/>
          </a:p>
          <a:p>
            <a:pPr algn="l"/>
            <a:r>
              <a:rPr lang="en-US" b="0" i="0" dirty="0">
                <a:solidFill>
                  <a:srgbClr val="3D3D3D"/>
                </a:solidFill>
                <a:effectLst/>
                <a:latin typeface="Open Sans" panose="020B0606030504020204" pitchFamily="34" charset="0"/>
              </a:rPr>
              <a:t>Historically, secondary glioblastomas were considered... </a:t>
            </a:r>
          </a:p>
          <a:p>
            <a:pPr algn="l"/>
            <a:r>
              <a:rPr lang="en-US" b="0" i="0" dirty="0">
                <a:solidFill>
                  <a:srgbClr val="555555"/>
                </a:solidFill>
                <a:effectLst/>
                <a:latin typeface="Open Sans" panose="020B0606030504020204" pitchFamily="34" charset="0"/>
              </a:rPr>
              <a:t>far more common than primary glioblastomas</a:t>
            </a:r>
          </a:p>
          <a:p>
            <a:pPr algn="l"/>
            <a:r>
              <a:rPr lang="en-US" b="0" i="0" dirty="0">
                <a:solidFill>
                  <a:srgbClr val="555555"/>
                </a:solidFill>
                <a:effectLst/>
                <a:latin typeface="Open Sans" panose="020B0606030504020204" pitchFamily="34" charset="0"/>
              </a:rPr>
              <a:t>usually IDH mutant</a:t>
            </a:r>
          </a:p>
          <a:p>
            <a:pPr algn="l"/>
            <a:r>
              <a:rPr lang="en-US" b="0" i="0" dirty="0">
                <a:solidFill>
                  <a:srgbClr val="555555"/>
                </a:solidFill>
                <a:effectLst/>
                <a:latin typeface="Open Sans" panose="020B0606030504020204" pitchFamily="34" charset="0"/>
              </a:rPr>
              <a:t>more aggressive than primary glioblastomas</a:t>
            </a:r>
          </a:p>
          <a:p>
            <a:pPr algn="l"/>
            <a:r>
              <a:rPr lang="en-US" b="0" i="0" dirty="0">
                <a:solidFill>
                  <a:srgbClr val="555555"/>
                </a:solidFill>
                <a:effectLst/>
                <a:latin typeface="Open Sans" panose="020B0606030504020204" pitchFamily="34" charset="0"/>
              </a:rPr>
              <a:t>most often found in the temporal lobes</a:t>
            </a:r>
          </a:p>
          <a:p>
            <a:pPr algn="l"/>
            <a:r>
              <a:rPr lang="en-US" b="0" i="0" dirty="0">
                <a:solidFill>
                  <a:srgbClr val="555555"/>
                </a:solidFill>
                <a:effectLst/>
                <a:latin typeface="Open Sans" panose="020B0606030504020204" pitchFamily="34" charset="0"/>
              </a:rPr>
              <a:t>usually diagnosed in older individuals</a:t>
            </a:r>
          </a:p>
          <a:p>
            <a:pPr algn="l"/>
            <a:endParaRPr lang="en-US" b="0" i="0" dirty="0">
              <a:solidFill>
                <a:srgbClr val="555555"/>
              </a:solidFill>
              <a:effectLst/>
              <a:latin typeface="Open Sans" panose="020B0606030504020204" pitchFamily="34" charset="0"/>
            </a:endParaRPr>
          </a:p>
          <a:p>
            <a:pPr algn="l"/>
            <a:r>
              <a:rPr lang="en-US" b="0" i="0" dirty="0">
                <a:solidFill>
                  <a:srgbClr val="3D3D3D"/>
                </a:solidFill>
                <a:effectLst/>
                <a:latin typeface="Open Sans" panose="020B0606030504020204" pitchFamily="34" charset="0"/>
              </a:rPr>
              <a:t>Which of the following is a good prognostic factor for glioblastoma (GBM)?</a:t>
            </a:r>
          </a:p>
          <a:p>
            <a:pPr algn="l"/>
            <a:r>
              <a:rPr lang="en-US" b="0" i="0" dirty="0">
                <a:solidFill>
                  <a:srgbClr val="555555"/>
                </a:solidFill>
                <a:effectLst/>
                <a:latin typeface="Open Sans" panose="020B0606030504020204" pitchFamily="34" charset="0"/>
              </a:rPr>
              <a:t>extensive necrosis</a:t>
            </a:r>
          </a:p>
          <a:p>
            <a:pPr algn="l"/>
            <a:r>
              <a:rPr lang="en-US" b="0" i="0" dirty="0">
                <a:solidFill>
                  <a:srgbClr val="555555"/>
                </a:solidFill>
                <a:effectLst/>
                <a:latin typeface="Open Sans" panose="020B0606030504020204" pitchFamily="34" charset="0"/>
              </a:rPr>
              <a:t>IDH wild-type (not mutated)</a:t>
            </a:r>
          </a:p>
          <a:p>
            <a:pPr algn="l"/>
            <a:r>
              <a:rPr lang="en-US" b="0" i="0" dirty="0">
                <a:solidFill>
                  <a:srgbClr val="555555"/>
                </a:solidFill>
                <a:effectLst/>
                <a:latin typeface="Open Sans" panose="020B0606030504020204" pitchFamily="34" charset="0"/>
              </a:rPr>
              <a:t>lower ECOG performance status</a:t>
            </a:r>
          </a:p>
          <a:p>
            <a:pPr algn="l"/>
            <a:r>
              <a:rPr lang="en-US" b="0" i="0" dirty="0">
                <a:solidFill>
                  <a:srgbClr val="555555"/>
                </a:solidFill>
                <a:effectLst/>
                <a:latin typeface="Open Sans" panose="020B0606030504020204" pitchFamily="34" charset="0"/>
              </a:rPr>
              <a:t>MGMT methylated (inactive) yes</a:t>
            </a:r>
          </a:p>
          <a:p>
            <a:pPr algn="l"/>
            <a:r>
              <a:rPr lang="en-US" b="0" i="0" dirty="0">
                <a:solidFill>
                  <a:srgbClr val="555555"/>
                </a:solidFill>
                <a:effectLst/>
                <a:latin typeface="Open Sans" panose="020B0606030504020204" pitchFamily="34" charset="0"/>
              </a:rPr>
              <a:t>older age (&gt;70 years of age)</a:t>
            </a:r>
          </a:p>
          <a:p>
            <a:pPr algn="l"/>
            <a:endParaRPr lang="en-US" b="0" i="0" dirty="0">
              <a:solidFill>
                <a:srgbClr val="555555"/>
              </a:solidFill>
              <a:effectLst/>
              <a:latin typeface="Open Sans" panose="020B0606030504020204" pitchFamily="34" charset="0"/>
            </a:endParaRPr>
          </a:p>
          <a:p>
            <a:pPr algn="l"/>
            <a:endParaRPr lang="en-US" b="0" i="0" dirty="0">
              <a:solidFill>
                <a:srgbClr val="555555"/>
              </a:solidFill>
              <a:effectLst/>
              <a:latin typeface="Open Sans" panose="020B0606030504020204" pitchFamily="34" charset="0"/>
            </a:endParaRPr>
          </a:p>
          <a:p>
            <a:pPr algn="l"/>
            <a:r>
              <a:rPr lang="en-US" b="1" i="0" dirty="0">
                <a:solidFill>
                  <a:srgbClr val="65419B"/>
                </a:solidFill>
                <a:effectLst/>
                <a:latin typeface="Open Sans" panose="020B0606030504020204" pitchFamily="34" charset="0"/>
              </a:rPr>
              <a:t>Explanation</a:t>
            </a:r>
          </a:p>
          <a:p>
            <a:pPr algn="l"/>
            <a:r>
              <a:rPr lang="en-US" b="0" i="0" dirty="0">
                <a:solidFill>
                  <a:srgbClr val="3D3D3D"/>
                </a:solidFill>
                <a:effectLst/>
                <a:latin typeface="Open Sans" panose="020B0606030504020204" pitchFamily="34" charset="0"/>
              </a:rPr>
              <a:t>MGMT methylation (inactivity) makes tumors more susceptible to alkylating agents (e.g. temozolomide) and therefore a better prognosis. All the others are negative prognostic factors. </a:t>
            </a:r>
          </a:p>
          <a:p>
            <a:pPr algn="l"/>
            <a:r>
              <a:rPr lang="en-US" b="0" i="0" dirty="0">
                <a:solidFill>
                  <a:srgbClr val="3D3D3D"/>
                </a:solidFill>
                <a:effectLst/>
                <a:latin typeface="Open Sans" panose="020B0606030504020204" pitchFamily="34" charset="0"/>
              </a:rPr>
              <a:t>Note: as of the 2021 WHO classification of CNS tumors, all glioblastomas are IDH-wildtype. An astrocytic tumor with IDH mutation and necrosis would be considered a grade 4 astrocytoma IDH-</a:t>
            </a:r>
            <a:r>
              <a:rPr lang="en-US" b="0" i="0" dirty="0" err="1">
                <a:solidFill>
                  <a:srgbClr val="3D3D3D"/>
                </a:solidFill>
                <a:effectLst/>
                <a:latin typeface="Open Sans" panose="020B0606030504020204" pitchFamily="34" charset="0"/>
              </a:rPr>
              <a:t>mutatnt</a:t>
            </a:r>
            <a:r>
              <a:rPr lang="en-US" b="0" i="0" dirty="0">
                <a:solidFill>
                  <a:srgbClr val="3D3D3D"/>
                </a:solidFill>
                <a:effectLst/>
                <a:latin typeface="Open Sans" panose="020B0606030504020204" pitchFamily="34" charset="0"/>
              </a:rPr>
              <a:t>.</a:t>
            </a:r>
          </a:p>
          <a:p>
            <a:pPr algn="l"/>
            <a:endParaRPr lang="en-US" b="0" i="0" dirty="0">
              <a:solidFill>
                <a:srgbClr val="555555"/>
              </a:solidFill>
              <a:effectLst/>
              <a:latin typeface="Open Sans" panose="020B0606030504020204" pitchFamily="34" charset="0"/>
            </a:endParaRPr>
          </a:p>
          <a:p>
            <a:pPr algn="l"/>
            <a:endParaRPr lang="en-US" b="0" i="0" dirty="0">
              <a:solidFill>
                <a:srgbClr val="555555"/>
              </a:solidFill>
              <a:effectLst/>
              <a:latin typeface="Open Sans" panose="020B0606030504020204" pitchFamily="34" charset="0"/>
            </a:endParaRPr>
          </a:p>
          <a:p>
            <a:pPr algn="l"/>
            <a:r>
              <a:rPr lang="en-US" b="0" i="0" dirty="0">
                <a:solidFill>
                  <a:srgbClr val="3D3D3D"/>
                </a:solidFill>
                <a:effectLst/>
                <a:latin typeface="Open Sans" panose="020B0606030504020204" pitchFamily="34" charset="0"/>
              </a:rPr>
              <a:t>All other things being equal, which of the following biomarkers confers the </a:t>
            </a:r>
            <a:r>
              <a:rPr lang="en-US" b="1" i="0" dirty="0">
                <a:solidFill>
                  <a:srgbClr val="3D3D3D"/>
                </a:solidFill>
                <a:effectLst/>
                <a:latin typeface="Open Sans" panose="020B0606030504020204" pitchFamily="34" charset="0"/>
              </a:rPr>
              <a:t>poorest prognosis</a:t>
            </a:r>
            <a:r>
              <a:rPr lang="en-US" b="0" i="0" dirty="0">
                <a:solidFill>
                  <a:srgbClr val="3D3D3D"/>
                </a:solidFill>
                <a:effectLst/>
                <a:latin typeface="Open Sans" panose="020B0606030504020204" pitchFamily="34" charset="0"/>
              </a:rPr>
              <a:t> in diffuse gliomas?</a:t>
            </a:r>
          </a:p>
          <a:p>
            <a:pPr algn="l"/>
            <a:r>
              <a:rPr lang="en-US" b="0" i="0" dirty="0">
                <a:solidFill>
                  <a:srgbClr val="555555"/>
                </a:solidFill>
                <a:effectLst/>
                <a:latin typeface="Open Sans" panose="020B0606030504020204" pitchFamily="34" charset="0"/>
              </a:rPr>
              <a:t>1p19q co-deleted</a:t>
            </a:r>
          </a:p>
          <a:p>
            <a:pPr algn="l"/>
            <a:r>
              <a:rPr lang="en-US" b="0" i="0" dirty="0">
                <a:solidFill>
                  <a:srgbClr val="555555"/>
                </a:solidFill>
                <a:effectLst/>
                <a:latin typeface="Open Sans" panose="020B0606030504020204" pitchFamily="34" charset="0"/>
              </a:rPr>
              <a:t>ATRX not mutated (intact)</a:t>
            </a:r>
          </a:p>
          <a:p>
            <a:pPr algn="l"/>
            <a:r>
              <a:rPr lang="en-US" b="0" i="0" dirty="0">
                <a:solidFill>
                  <a:srgbClr val="555555"/>
                </a:solidFill>
                <a:effectLst/>
                <a:latin typeface="Open Sans" panose="020B0606030504020204" pitchFamily="34" charset="0"/>
              </a:rPr>
              <a:t>IDH-1 not mutated (wild-type)</a:t>
            </a:r>
          </a:p>
          <a:p>
            <a:pPr algn="l"/>
            <a:r>
              <a:rPr lang="en-US" b="0" i="0" dirty="0">
                <a:solidFill>
                  <a:srgbClr val="555555"/>
                </a:solidFill>
                <a:effectLst/>
                <a:latin typeface="Open Sans" panose="020B0606030504020204" pitchFamily="34" charset="0"/>
              </a:rPr>
              <a:t>MGMT methylated (low activity)</a:t>
            </a:r>
          </a:p>
          <a:p>
            <a:pPr algn="l"/>
            <a:r>
              <a:rPr lang="en-US" b="0" i="0" dirty="0">
                <a:solidFill>
                  <a:srgbClr val="555555"/>
                </a:solidFill>
                <a:effectLst/>
                <a:latin typeface="Open Sans" panose="020B0606030504020204" pitchFamily="34" charset="0"/>
              </a:rPr>
              <a:t>topoisomerase index = 5%</a:t>
            </a:r>
          </a:p>
          <a:p>
            <a:pPr algn="l"/>
            <a:endParaRPr lang="en-US" b="0" i="0" dirty="0">
              <a:solidFill>
                <a:srgbClr val="555555"/>
              </a:solidFill>
              <a:effectLst/>
              <a:latin typeface="Open Sans" panose="020B0606030504020204" pitchFamily="34" charset="0"/>
            </a:endParaRPr>
          </a:p>
          <a:p>
            <a:pPr algn="l"/>
            <a:r>
              <a:rPr lang="en-US" b="1" i="0" dirty="0">
                <a:solidFill>
                  <a:srgbClr val="65419B"/>
                </a:solidFill>
                <a:effectLst/>
                <a:latin typeface="Open Sans" panose="020B0606030504020204" pitchFamily="34" charset="0"/>
              </a:rPr>
              <a:t>Explanation</a:t>
            </a:r>
          </a:p>
          <a:p>
            <a:pPr algn="l"/>
            <a:r>
              <a:rPr lang="en-US" b="0" i="0" dirty="0">
                <a:solidFill>
                  <a:srgbClr val="3D3D3D"/>
                </a:solidFill>
                <a:effectLst/>
                <a:latin typeface="Open Sans" panose="020B0606030504020204" pitchFamily="34" charset="0"/>
              </a:rPr>
              <a:t>IDH-1 wild-type, those that are not mutated, have a prognosis similar to glioblastoma, whereas all the other options are generally good prognostic factors.</a:t>
            </a:r>
          </a:p>
          <a:p>
            <a:pPr algn="l"/>
            <a:endParaRPr lang="en-US" b="0" i="0" dirty="0">
              <a:solidFill>
                <a:srgbClr val="555555"/>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36</a:t>
            </a:fld>
            <a:endParaRPr lang="en-US"/>
          </a:p>
        </p:txBody>
      </p:sp>
    </p:spTree>
    <p:extLst>
      <p:ext uri="{BB962C8B-B14F-4D97-AF65-F5344CB8AC3E}">
        <p14:creationId xmlns:p14="http://schemas.microsoft.com/office/powerpoint/2010/main" val="89781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FDA granted a fast-track designation for vorasidenib in March.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969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6C3409-CBEB-46AC-995B-D0E76C6C02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907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IDH mutations also define central chondrosarcoma, central and periosteal chondromas, and intracranial chondrosarcoma and have been identified in angioimmunoblastic T cell lymphoma, cholangiocarcinoma, and thyroid carcinomas and as a hallmark of a unique subtype of breast cancer known as solid papillary carcinoma with reverse polarity</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In the last decade, recurrent heterozygous hotspot mutations in the arginine residues of the isocitrate dehydrogenase 1 and −2 (</a:t>
            </a:r>
            <a:r>
              <a:rPr lang="en-US" b="0" i="1" dirty="0">
                <a:solidFill>
                  <a:srgbClr val="212121"/>
                </a:solidFill>
                <a:effectLst/>
                <a:latin typeface="Cambria" panose="02040503050406030204" pitchFamily="18" charset="0"/>
              </a:rPr>
              <a:t>IDH1</a:t>
            </a:r>
            <a:r>
              <a:rPr lang="en-US" b="0" i="0" dirty="0">
                <a:solidFill>
                  <a:srgbClr val="212121"/>
                </a:solidFill>
                <a:effectLst/>
                <a:latin typeface="Cambria" panose="02040503050406030204" pitchFamily="18" charset="0"/>
              </a:rPr>
              <a:t> and </a:t>
            </a:r>
            <a:r>
              <a:rPr lang="en-US" b="0" i="1" dirty="0">
                <a:solidFill>
                  <a:srgbClr val="212121"/>
                </a:solidFill>
                <a:effectLst/>
                <a:latin typeface="Cambria" panose="02040503050406030204" pitchFamily="18" charset="0"/>
              </a:rPr>
              <a:t>IDH2</a:t>
            </a:r>
            <a:r>
              <a:rPr lang="en-US" b="0" i="0" dirty="0">
                <a:solidFill>
                  <a:srgbClr val="212121"/>
                </a:solidFill>
                <a:effectLst/>
                <a:latin typeface="Cambria" panose="02040503050406030204" pitchFamily="18" charset="0"/>
              </a:rPr>
              <a:t>) genes (p.R132 and p.R140/p.R172, respectively) were identified in enchondroma (87%), central conventional chondrosarcoma (~50%), and dedifferentiated chondrosarcoma (&gt;80%) [</a:t>
            </a:r>
            <a:r>
              <a:rPr lang="en-US" b="0" i="0" u="sng" dirty="0">
                <a:solidFill>
                  <a:srgbClr val="376FAA"/>
                </a:solidFill>
                <a:effectLst/>
                <a:latin typeface="Cambria" panose="02040503050406030204" pitchFamily="18" charset="0"/>
                <a:hlinkClick r:id="rId3"/>
              </a:rPr>
              <a:t>7</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4"/>
              </a:rPr>
              <a:t>8</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5"/>
              </a:rPr>
              <a:t>9</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6"/>
              </a:rPr>
              <a:t>10</a:t>
            </a:r>
            <a:r>
              <a:rPr lang="en-US" b="0" i="0" dirty="0">
                <a:solidFill>
                  <a:srgbClr val="212121"/>
                </a:solidFill>
                <a:effectLst/>
                <a:latin typeface="Cambria" panose="02040503050406030204" pitchFamily="18" charset="0"/>
              </a:rPr>
              <a:t>]. The high frequency of </a:t>
            </a:r>
            <a:r>
              <a:rPr lang="en-US" b="0" i="1" dirty="0">
                <a:solidFill>
                  <a:srgbClr val="212121"/>
                </a:solidFill>
                <a:effectLst/>
                <a:latin typeface="Cambria" panose="02040503050406030204" pitchFamily="18" charset="0"/>
              </a:rPr>
              <a:t>IDH1</a:t>
            </a:r>
            <a:r>
              <a:rPr lang="en-US" b="0" i="0" dirty="0">
                <a:solidFill>
                  <a:srgbClr val="212121"/>
                </a:solidFill>
                <a:effectLst/>
                <a:latin typeface="Cambria" panose="02040503050406030204" pitchFamily="18" charset="0"/>
              </a:rPr>
              <a:t> and </a:t>
            </a:r>
            <a:r>
              <a:rPr lang="en-US" b="0" i="1" dirty="0">
                <a:solidFill>
                  <a:srgbClr val="212121"/>
                </a:solidFill>
                <a:effectLst/>
                <a:latin typeface="Cambria" panose="02040503050406030204" pitchFamily="18" charset="0"/>
              </a:rPr>
              <a:t>IDH2</a:t>
            </a:r>
            <a:r>
              <a:rPr lang="en-US" b="0" i="0" dirty="0">
                <a:solidFill>
                  <a:srgbClr val="212121"/>
                </a:solidFill>
                <a:effectLst/>
                <a:latin typeface="Cambria" panose="02040503050406030204" pitchFamily="18" charset="0"/>
              </a:rPr>
              <a:t> (collectively referred to as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in benign cartilage </a:t>
            </a:r>
            <a:r>
              <a:rPr lang="en-US" b="0" i="0" dirty="0" err="1">
                <a:solidFill>
                  <a:srgbClr val="212121"/>
                </a:solidFill>
                <a:effectLst/>
                <a:latin typeface="Cambria" panose="02040503050406030204" pitchFamily="18" charset="0"/>
              </a:rPr>
              <a:t>tumours</a:t>
            </a:r>
            <a:r>
              <a:rPr lang="en-US" b="0" i="0" dirty="0">
                <a:solidFill>
                  <a:srgbClr val="212121"/>
                </a:solidFill>
                <a:effectLst/>
                <a:latin typeface="Cambria" panose="02040503050406030204" pitchFamily="18" charset="0"/>
              </a:rPr>
              <a:t> indicates that these mutations occur early in </a:t>
            </a:r>
            <a:r>
              <a:rPr lang="en-US" b="0" i="0" dirty="0" err="1">
                <a:solidFill>
                  <a:srgbClr val="212121"/>
                </a:solidFill>
                <a:effectLst/>
                <a:latin typeface="Cambria" panose="02040503050406030204" pitchFamily="18" charset="0"/>
              </a:rPr>
              <a:t>tumourigenesis</a:t>
            </a:r>
            <a:r>
              <a:rPr lang="en-US" b="0" i="0" dirty="0">
                <a:solidFill>
                  <a:srgbClr val="212121"/>
                </a:solidFill>
                <a:effectLst/>
                <a:latin typeface="Cambria" panose="02040503050406030204" pitchFamily="18" charset="0"/>
              </a:rPr>
              <a:t>, suggesting that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have an important driver role in the formation of cartilage </a:t>
            </a:r>
            <a:r>
              <a:rPr lang="en-US" b="0" i="0" dirty="0" err="1">
                <a:solidFill>
                  <a:srgbClr val="212121"/>
                </a:solidFill>
                <a:effectLst/>
                <a:latin typeface="Cambria" panose="02040503050406030204" pitchFamily="18" charset="0"/>
              </a:rPr>
              <a:t>tumours</a:t>
            </a:r>
            <a:r>
              <a:rPr lang="en-US" b="0" i="0" dirty="0">
                <a:solidFill>
                  <a:srgbClr val="212121"/>
                </a:solidFill>
                <a:effectLst/>
                <a:latin typeface="Cambria" panose="02040503050406030204" pitchFamily="18" charset="0"/>
              </a:rPr>
              <a:t>. </a:t>
            </a:r>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40</a:t>
            </a:fld>
            <a:endParaRPr lang="en-US"/>
          </a:p>
        </p:txBody>
      </p:sp>
    </p:spTree>
    <p:extLst>
      <p:ext uri="{BB962C8B-B14F-4D97-AF65-F5344CB8AC3E}">
        <p14:creationId xmlns:p14="http://schemas.microsoft.com/office/powerpoint/2010/main" val="394483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The influence of co-occurring (epi)genetic alterations may also explain why distinct </a:t>
            </a:r>
            <a:r>
              <a:rPr lang="en-US" b="0" i="1" dirty="0">
                <a:solidFill>
                  <a:srgbClr val="212121"/>
                </a:solidFill>
                <a:effectLst/>
                <a:latin typeface="Cambria" panose="02040503050406030204" pitchFamily="18" charset="0"/>
              </a:rPr>
              <a:t>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a:t>
            </a:r>
            <a:r>
              <a:rPr lang="en-US" b="0" i="0" dirty="0" err="1">
                <a:solidFill>
                  <a:srgbClr val="212121"/>
                </a:solidFill>
                <a:effectLst/>
                <a:latin typeface="Cambria" panose="02040503050406030204" pitchFamily="18" charset="0"/>
              </a:rPr>
              <a:t>tumour</a:t>
            </a:r>
            <a:r>
              <a:rPr lang="en-US" b="0" i="0" dirty="0">
                <a:solidFill>
                  <a:srgbClr val="212121"/>
                </a:solidFill>
                <a:effectLst/>
                <a:latin typeface="Cambria" panose="02040503050406030204" pitchFamily="18" charset="0"/>
              </a:rPr>
              <a:t> types differ in therapy sensitivity and underlines the need to use endogenous </a:t>
            </a:r>
            <a:r>
              <a:rPr lang="en-US" b="0" i="1" dirty="0">
                <a:solidFill>
                  <a:srgbClr val="212121"/>
                </a:solidFill>
                <a:effectLst/>
                <a:latin typeface="Cambria" panose="02040503050406030204" pitchFamily="18" charset="0"/>
              </a:rPr>
              <a:t>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models, as generic cancer cell lines with an introduced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do not represent the (epi)genetic landscape in which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naturally exist. Thus, the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status does not solely define the underlying vulnerabilities, which is in line with previous findings for chondrosarcoma [</a:t>
            </a:r>
            <a:r>
              <a:rPr lang="en-US" b="0" i="0" u="sng" dirty="0">
                <a:solidFill>
                  <a:srgbClr val="376FAA"/>
                </a:solidFill>
                <a:effectLst/>
                <a:latin typeface="Cambria" panose="02040503050406030204" pitchFamily="18" charset="0"/>
                <a:hlinkClick r:id="rId3"/>
              </a:rPr>
              <a:t>61</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4"/>
              </a:rPr>
              <a:t>62</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5"/>
              </a:rPr>
              <a:t>63</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6"/>
              </a:rPr>
              <a:t>64</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7"/>
              </a:rPr>
              <a:t>65</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8"/>
              </a:rPr>
              <a:t>66</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9"/>
              </a:rPr>
              <a:t>67</a:t>
            </a:r>
            <a:r>
              <a:rPr lang="en-US" b="0" i="0" dirty="0">
                <a:solidFill>
                  <a:srgbClr val="212121"/>
                </a:solidFill>
                <a:effectLst/>
                <a:latin typeface="Cambria" panose="02040503050406030204" pitchFamily="18" charset="0"/>
              </a:rPr>
              <a:t>], suggesting that a dichotomy between </a:t>
            </a:r>
            <a:r>
              <a:rPr lang="en-US" b="0" i="1" dirty="0">
                <a:solidFill>
                  <a:srgbClr val="212121"/>
                </a:solidFill>
                <a:effectLst/>
                <a:latin typeface="Cambria" panose="02040503050406030204" pitchFamily="18" charset="0"/>
              </a:rPr>
              <a:t>IDH</a:t>
            </a:r>
            <a:r>
              <a:rPr lang="en-US" b="0" i="0" baseline="30000" dirty="0">
                <a:solidFill>
                  <a:srgbClr val="212121"/>
                </a:solidFill>
                <a:effectLst/>
                <a:latin typeface="Cambria" panose="02040503050406030204" pitchFamily="18" charset="0"/>
              </a:rPr>
              <a:t>WT</a:t>
            </a:r>
            <a:r>
              <a:rPr lang="en-US" b="0" i="0" dirty="0">
                <a:solidFill>
                  <a:srgbClr val="212121"/>
                </a:solidFill>
                <a:effectLst/>
                <a:latin typeface="Cambria" panose="02040503050406030204" pitchFamily="18" charset="0"/>
              </a:rPr>
              <a:t> and </a:t>
            </a:r>
            <a:r>
              <a:rPr lang="en-US" b="0" i="1" dirty="0">
                <a:solidFill>
                  <a:srgbClr val="212121"/>
                </a:solidFill>
                <a:effectLst/>
                <a:latin typeface="Cambria" panose="02040503050406030204" pitchFamily="18" charset="0"/>
              </a:rPr>
              <a:t>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is too simplistic.</a:t>
            </a:r>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41</a:t>
            </a:fld>
            <a:endParaRPr lang="en-US"/>
          </a:p>
        </p:txBody>
      </p:sp>
    </p:spTree>
    <p:extLst>
      <p:ext uri="{BB962C8B-B14F-4D97-AF65-F5344CB8AC3E}">
        <p14:creationId xmlns:p14="http://schemas.microsoft.com/office/powerpoint/2010/main" val="2534079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As 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protein inhibitors showed limited efficacy in in vitro assays and clinical trials or acquired resistance was observed (</a:t>
            </a:r>
            <a:r>
              <a:rPr lang="en-US" b="0" i="0" u="sng" dirty="0">
                <a:solidFill>
                  <a:srgbClr val="376FAA"/>
                </a:solidFill>
                <a:effectLst/>
                <a:latin typeface="Cambria" panose="02040503050406030204" pitchFamily="18" charset="0"/>
                <a:hlinkClick r:id="rId3"/>
              </a:rPr>
              <a:t>Table 1</a:t>
            </a:r>
            <a:r>
              <a:rPr lang="en-US" b="0" i="0" dirty="0">
                <a:solidFill>
                  <a:srgbClr val="212121"/>
                </a:solidFill>
                <a:effectLst/>
                <a:latin typeface="Cambria" panose="02040503050406030204" pitchFamily="18" charset="0"/>
              </a:rPr>
              <a:t>), a large number of in vitro studies were performed to determine whether directly targeting the downstream biological effects of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would be more promising (</a:t>
            </a:r>
            <a:r>
              <a:rPr lang="en-US" b="0" i="0" u="sng" dirty="0">
                <a:solidFill>
                  <a:srgbClr val="376FAA"/>
                </a:solidFill>
                <a:effectLst/>
                <a:latin typeface="Cambria" panose="02040503050406030204" pitchFamily="18" charset="0"/>
                <a:hlinkClick r:id="rId4"/>
              </a:rPr>
              <a:t>Table 2</a:t>
            </a:r>
            <a:r>
              <a:rPr lang="en-US" b="0" i="0" dirty="0">
                <a:solidFill>
                  <a:srgbClr val="212121"/>
                </a:solidFill>
                <a:effectLst/>
                <a:latin typeface="Cambria" panose="02040503050406030204" pitchFamily="18" charset="0"/>
              </a:rPr>
              <a:t>). Indeed, multiple synthetic lethal interactions with the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were reported for AML and glioma, including radiotherapy, chemotherapy, and agents that target poly(ADP-ribose) polymerase (PARP), B-cell lymphoma 2 (Bcl-2) family members, Bromodomain and Extra-Terminal Motif (BET) proteins, DNA methyltransferases (DNMTs), mTOR, Nicotinamide </a:t>
            </a:r>
            <a:r>
              <a:rPr lang="en-US" b="0" i="0" dirty="0" err="1">
                <a:solidFill>
                  <a:srgbClr val="212121"/>
                </a:solidFill>
                <a:effectLst/>
                <a:latin typeface="Cambria" panose="02040503050406030204" pitchFamily="18" charset="0"/>
              </a:rPr>
              <a:t>Phosphoribosyltransferase</a:t>
            </a:r>
            <a:r>
              <a:rPr lang="en-US" b="0" i="0" dirty="0">
                <a:solidFill>
                  <a:srgbClr val="212121"/>
                </a:solidFill>
                <a:effectLst/>
                <a:latin typeface="Cambria" panose="02040503050406030204" pitchFamily="18" charset="0"/>
              </a:rPr>
              <a:t> (NAMPT), and glutaminase</a:t>
            </a:r>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44</a:t>
            </a:fld>
            <a:endParaRPr lang="en-US"/>
          </a:p>
        </p:txBody>
      </p:sp>
    </p:spTree>
    <p:extLst>
      <p:ext uri="{BB962C8B-B14F-4D97-AF65-F5344CB8AC3E}">
        <p14:creationId xmlns:p14="http://schemas.microsoft.com/office/powerpoint/2010/main" val="2732582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To enhance the antitumor effect of IDH mutant inhibitors, a series of preclinical studies investigated synthetic lethal interactions of mutant IDH compromise</a:t>
            </a:r>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45</a:t>
            </a:fld>
            <a:endParaRPr lang="en-US"/>
          </a:p>
        </p:txBody>
      </p:sp>
    </p:spTree>
    <p:extLst>
      <p:ext uri="{BB962C8B-B14F-4D97-AF65-F5344CB8AC3E}">
        <p14:creationId xmlns:p14="http://schemas.microsoft.com/office/powerpoint/2010/main" val="2096941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First, the cell of origin and the </a:t>
            </a:r>
            <a:r>
              <a:rPr lang="en-US" b="0" i="0" dirty="0" err="1">
                <a:solidFill>
                  <a:srgbClr val="212121"/>
                </a:solidFill>
                <a:effectLst/>
                <a:latin typeface="Cambria" panose="02040503050406030204" pitchFamily="18" charset="0"/>
              </a:rPr>
              <a:t>tumour</a:t>
            </a:r>
            <a:r>
              <a:rPr lang="en-US" b="0" i="0" dirty="0">
                <a:solidFill>
                  <a:srgbClr val="212121"/>
                </a:solidFill>
                <a:effectLst/>
                <a:latin typeface="Cambria" panose="02040503050406030204" pitchFamily="18" charset="0"/>
              </a:rPr>
              <a:t> microenvironment (e.g., cartilaginous matrix formation and hypoxia in chondrosarcoma) of the distinct </a:t>
            </a:r>
            <a:r>
              <a:rPr lang="en-US" b="0" i="0" dirty="0" err="1">
                <a:solidFill>
                  <a:srgbClr val="212121"/>
                </a:solidFill>
                <a:effectLst/>
                <a:latin typeface="Cambria" panose="02040503050406030204" pitchFamily="18" charset="0"/>
              </a:rPr>
              <a:t>tumour</a:t>
            </a:r>
            <a:r>
              <a:rPr lang="en-US" b="0" i="0" dirty="0">
                <a:solidFill>
                  <a:srgbClr val="212121"/>
                </a:solidFill>
                <a:effectLst/>
                <a:latin typeface="Cambria" panose="02040503050406030204" pitchFamily="18" charset="0"/>
              </a:rPr>
              <a:t> types that frequently </a:t>
            </a:r>
            <a:r>
              <a:rPr lang="en-US" b="0" i="0" dirty="0" err="1">
                <a:solidFill>
                  <a:srgbClr val="212121"/>
                </a:solidFill>
                <a:effectLst/>
                <a:latin typeface="Cambria" panose="02040503050406030204" pitchFamily="18" charset="0"/>
              </a:rPr>
              <a:t>harbour</a:t>
            </a:r>
            <a:r>
              <a:rPr lang="en-US" b="0" i="0" dirty="0">
                <a:solidFill>
                  <a:srgbClr val="212121"/>
                </a:solidFill>
                <a:effectLst/>
                <a:latin typeface="Cambria" panose="02040503050406030204" pitchFamily="18" charset="0"/>
              </a:rPr>
              <a:t> an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are highly different and could therefore influence the role that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play in </a:t>
            </a:r>
            <a:r>
              <a:rPr lang="en-US" b="0" i="0" dirty="0" err="1">
                <a:solidFill>
                  <a:srgbClr val="212121"/>
                </a:solidFill>
                <a:effectLst/>
                <a:latin typeface="Cambria" panose="02040503050406030204" pitchFamily="18" charset="0"/>
              </a:rPr>
              <a:t>tumourigenesis</a:t>
            </a:r>
            <a:r>
              <a:rPr lang="en-US" b="0" i="0" dirty="0">
                <a:solidFill>
                  <a:srgbClr val="212121"/>
                </a:solidFill>
                <a:effectLst/>
                <a:latin typeface="Cambria" panose="02040503050406030204" pitchFamily="18" charset="0"/>
              </a:rPr>
              <a:t>. Second, the level of the D-2-HG oncometabolite may also influence the downstream biological effects of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The most common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variants in AML and glioma both produce relatively low D-2-HG levels, whilst the most common point mutation in both cholangiocarcinoma and chondrosarcoma produces relatively high levels of the oncometabolite (</a:t>
            </a:r>
            <a:r>
              <a:rPr lang="en-US" b="0" i="0" u="sng" dirty="0">
                <a:solidFill>
                  <a:srgbClr val="376FAA"/>
                </a:solidFill>
                <a:effectLst/>
                <a:latin typeface="Cambria" panose="02040503050406030204" pitchFamily="18" charset="0"/>
                <a:hlinkClick r:id="rId3"/>
              </a:rPr>
              <a:t>Table 1</a:t>
            </a:r>
            <a:r>
              <a:rPr lang="en-US" b="0" i="0" dirty="0">
                <a:solidFill>
                  <a:srgbClr val="212121"/>
                </a:solidFill>
                <a:effectLst/>
                <a:latin typeface="Cambria" panose="02040503050406030204" pitchFamily="18" charset="0"/>
              </a:rPr>
              <a:t>) [</a:t>
            </a:r>
            <a:r>
              <a:rPr lang="en-US" b="0" i="0" u="sng" dirty="0">
                <a:solidFill>
                  <a:srgbClr val="376FAA"/>
                </a:solidFill>
                <a:effectLst/>
                <a:latin typeface="Cambria" panose="02040503050406030204" pitchFamily="18" charset="0"/>
                <a:hlinkClick r:id="rId4"/>
              </a:rPr>
              <a:t>17</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5"/>
              </a:rPr>
              <a:t>18</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6"/>
              </a:rPr>
              <a:t>19</a:t>
            </a:r>
            <a:r>
              <a:rPr lang="en-US" b="0" i="0" dirty="0">
                <a:solidFill>
                  <a:srgbClr val="212121"/>
                </a:solidFill>
                <a:effectLst/>
                <a:latin typeface="Cambria" panose="02040503050406030204" pitchFamily="18" charset="0"/>
              </a:rPr>
              <a:t>]. It was recently shown that a lower level of DNA hypermethylation was observed for the IDH1 p.R132H variant compared to non-p.R132H variants, irrespective of </a:t>
            </a:r>
            <a:r>
              <a:rPr lang="en-US" b="0" i="0" dirty="0" err="1">
                <a:solidFill>
                  <a:srgbClr val="212121"/>
                </a:solidFill>
                <a:effectLst/>
                <a:latin typeface="Cambria" panose="02040503050406030204" pitchFamily="18" charset="0"/>
              </a:rPr>
              <a:t>tumour</a:t>
            </a:r>
            <a:r>
              <a:rPr lang="en-US" b="0" i="0" dirty="0">
                <a:solidFill>
                  <a:srgbClr val="212121"/>
                </a:solidFill>
                <a:effectLst/>
                <a:latin typeface="Cambria" panose="02040503050406030204" pitchFamily="18" charset="0"/>
              </a:rPr>
              <a:t> type [</a:t>
            </a:r>
            <a:r>
              <a:rPr lang="en-US" b="0" i="0" u="sng" dirty="0">
                <a:solidFill>
                  <a:srgbClr val="376FAA"/>
                </a:solidFill>
                <a:effectLst/>
                <a:latin typeface="Cambria" panose="02040503050406030204" pitchFamily="18" charset="0"/>
                <a:hlinkClick r:id="rId7"/>
              </a:rPr>
              <a:t>16</a:t>
            </a:r>
            <a:r>
              <a:rPr lang="en-US" b="0" i="0" dirty="0">
                <a:solidFill>
                  <a:srgbClr val="212121"/>
                </a:solidFill>
                <a:effectLst/>
                <a:latin typeface="Cambria" panose="02040503050406030204" pitchFamily="18" charset="0"/>
              </a:rPr>
              <a:t>]. Lastly, the type of in vitro model (endogenous vs. artificially created) might influence whether synthetic lethal interactions with the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are present or not. The introduction of an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in a glioma model leads to reduced glutamine and glutamate levels, but this change in TCA cycle metabolites is not present when endogenous </a:t>
            </a:r>
            <a:r>
              <a:rPr lang="en-US" b="0" i="1" dirty="0">
                <a:solidFill>
                  <a:srgbClr val="212121"/>
                </a:solidFill>
                <a:effectLst/>
                <a:latin typeface="Cambria" panose="02040503050406030204" pitchFamily="18" charset="0"/>
              </a:rPr>
              <a:t>IDH</a:t>
            </a:r>
            <a:r>
              <a:rPr lang="en-US" b="0" i="0" baseline="30000" dirty="0">
                <a:solidFill>
                  <a:srgbClr val="212121"/>
                </a:solidFill>
                <a:effectLst/>
                <a:latin typeface="Cambria" panose="02040503050406030204" pitchFamily="18" charset="0"/>
              </a:rPr>
              <a:t>WT</a:t>
            </a:r>
            <a:r>
              <a:rPr lang="en-US" b="0" i="0" dirty="0">
                <a:solidFill>
                  <a:srgbClr val="212121"/>
                </a:solidFill>
                <a:effectLst/>
                <a:latin typeface="Cambria" panose="02040503050406030204" pitchFamily="18" charset="0"/>
              </a:rPr>
              <a:t> and </a:t>
            </a:r>
            <a:r>
              <a:rPr lang="en-US" b="0" i="1" dirty="0">
                <a:solidFill>
                  <a:srgbClr val="212121"/>
                </a:solidFill>
                <a:effectLst/>
                <a:latin typeface="Cambria" panose="02040503050406030204" pitchFamily="18" charset="0"/>
              </a:rPr>
              <a:t>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glioma models are compared [</a:t>
            </a:r>
            <a:r>
              <a:rPr lang="en-US" b="0" i="0" u="sng" dirty="0">
                <a:solidFill>
                  <a:srgbClr val="376FAA"/>
                </a:solidFill>
                <a:effectLst/>
                <a:latin typeface="Cambria" panose="02040503050406030204" pitchFamily="18" charset="0"/>
                <a:hlinkClick r:id="rId8"/>
              </a:rPr>
              <a:t>68</a:t>
            </a:r>
            <a:r>
              <a:rPr lang="en-US" b="0" i="0" dirty="0">
                <a:solidFill>
                  <a:srgbClr val="212121"/>
                </a:solidFill>
                <a:effectLst/>
                <a:latin typeface="Cambria" panose="02040503050406030204" pitchFamily="18" charset="0"/>
              </a:rPr>
              <a:t>]. Most synthetic lethal interactions with the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were indeed identified in generic cancer cell lines with an introduced </a:t>
            </a:r>
            <a:r>
              <a:rPr lang="en-US" b="0" i="1" dirty="0">
                <a:solidFill>
                  <a:srgbClr val="212121"/>
                </a:solidFill>
                <a:effectLst/>
                <a:latin typeface="Cambria" panose="02040503050406030204" pitchFamily="18" charset="0"/>
              </a:rPr>
              <a:t>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a:t>
            </a:r>
            <a:r>
              <a:rPr lang="en-US" b="0" i="0" u="sng" dirty="0">
                <a:solidFill>
                  <a:srgbClr val="376FAA"/>
                </a:solidFill>
                <a:effectLst/>
                <a:latin typeface="Cambria" panose="02040503050406030204" pitchFamily="18" charset="0"/>
                <a:hlinkClick r:id="rId9"/>
              </a:rPr>
              <a:t>Table 2</a:t>
            </a:r>
            <a:r>
              <a:rPr lang="en-US" b="0" i="0" dirty="0">
                <a:solidFill>
                  <a:srgbClr val="212121"/>
                </a:solidFill>
                <a:effectLst/>
                <a:latin typeface="Cambria" panose="02040503050406030204" pitchFamily="18" charset="0"/>
              </a:rPr>
              <a:t>). AML and glioma cell lines with an endogenous </a:t>
            </a:r>
            <a:r>
              <a:rPr lang="en-US" b="0" i="1" dirty="0">
                <a:solidFill>
                  <a:srgbClr val="212121"/>
                </a:solidFill>
                <a:effectLst/>
                <a:latin typeface="Cambria" panose="02040503050406030204" pitchFamily="18" charset="0"/>
              </a:rPr>
              <a:t>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are scarce, but the </a:t>
            </a:r>
            <a:r>
              <a:rPr lang="en-US" b="0" i="0" dirty="0" err="1">
                <a:solidFill>
                  <a:srgbClr val="212121"/>
                </a:solidFill>
                <a:effectLst/>
                <a:latin typeface="Cambria" panose="02040503050406030204" pitchFamily="18" charset="0"/>
              </a:rPr>
              <a:t>utilised</a:t>
            </a:r>
            <a:r>
              <a:rPr lang="en-US" b="0" i="0" dirty="0">
                <a:solidFill>
                  <a:srgbClr val="212121"/>
                </a:solidFill>
                <a:effectLst/>
                <a:latin typeface="Cambria" panose="02040503050406030204" pitchFamily="18" charset="0"/>
              </a:rPr>
              <a:t> chondrosarcoma cell lines do </a:t>
            </a:r>
            <a:r>
              <a:rPr lang="en-US" b="0" i="0" dirty="0" err="1">
                <a:solidFill>
                  <a:srgbClr val="212121"/>
                </a:solidFill>
                <a:effectLst/>
                <a:latin typeface="Cambria" panose="02040503050406030204" pitchFamily="18" charset="0"/>
              </a:rPr>
              <a:t>harbour</a:t>
            </a:r>
            <a:r>
              <a:rPr lang="en-US" b="0" i="0" dirty="0">
                <a:solidFill>
                  <a:srgbClr val="212121"/>
                </a:solidFill>
                <a:effectLst/>
                <a:latin typeface="Cambria" panose="02040503050406030204" pitchFamily="18" charset="0"/>
              </a:rPr>
              <a:t> endogenous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and this difference in model type could explain why synthetic lethal interactions with the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are absent in the chondrosarcoma in vitro studies. As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occur early during </a:t>
            </a:r>
            <a:r>
              <a:rPr lang="en-US" b="0" i="0" dirty="0" err="1">
                <a:solidFill>
                  <a:srgbClr val="212121"/>
                </a:solidFill>
                <a:effectLst/>
                <a:latin typeface="Cambria" panose="02040503050406030204" pitchFamily="18" charset="0"/>
              </a:rPr>
              <a:t>tumourigenesis</a:t>
            </a:r>
            <a:r>
              <a:rPr lang="en-US" b="0" i="0" dirty="0">
                <a:solidFill>
                  <a:srgbClr val="212121"/>
                </a:solidFill>
                <a:effectLst/>
                <a:latin typeface="Cambria" panose="02040503050406030204" pitchFamily="18" charset="0"/>
              </a:rPr>
              <a:t>, especially in chondrosarcoma, artificial models with an introduced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may not be representative of the role that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normally play in </a:t>
            </a:r>
            <a:r>
              <a:rPr lang="en-US" b="0" i="0" dirty="0" err="1">
                <a:solidFill>
                  <a:srgbClr val="212121"/>
                </a:solidFill>
                <a:effectLst/>
                <a:latin typeface="Cambria" panose="02040503050406030204" pitchFamily="18" charset="0"/>
              </a:rPr>
              <a:t>tumourigenesis</a:t>
            </a:r>
            <a:r>
              <a:rPr lang="en-US" b="0" i="0" dirty="0">
                <a:solidFill>
                  <a:srgbClr val="212121"/>
                </a:solidFill>
                <a:effectLst/>
                <a:latin typeface="Cambria" panose="02040503050406030204" pitchFamily="18" charset="0"/>
              </a:rPr>
              <a:t>. These studies also introduced the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in generic cancer cell lines that are easy to transfect (e.g., HeLa, HCT116, and U2OS cells), and these cell lines do not represent the </a:t>
            </a:r>
            <a:r>
              <a:rPr lang="en-US" b="0" i="0" dirty="0" err="1">
                <a:solidFill>
                  <a:srgbClr val="212121"/>
                </a:solidFill>
                <a:effectLst/>
                <a:latin typeface="Cambria" panose="02040503050406030204" pitchFamily="18" charset="0"/>
              </a:rPr>
              <a:t>tumour</a:t>
            </a:r>
            <a:r>
              <a:rPr lang="en-US" b="0" i="0" dirty="0">
                <a:solidFill>
                  <a:srgbClr val="212121"/>
                </a:solidFill>
                <a:effectLst/>
                <a:latin typeface="Cambria" panose="02040503050406030204" pitchFamily="18" charset="0"/>
              </a:rPr>
              <a:t> types in which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frequently occur. Moreover, most studies generated models that overexpressed the 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protein, whilst the balanced expression of IDH</a:t>
            </a:r>
            <a:r>
              <a:rPr lang="en-US" b="0" i="0" baseline="30000" dirty="0">
                <a:solidFill>
                  <a:srgbClr val="212121"/>
                </a:solidFill>
                <a:effectLst/>
                <a:latin typeface="Cambria" panose="02040503050406030204" pitchFamily="18" charset="0"/>
              </a:rPr>
              <a:t>WT</a:t>
            </a:r>
            <a:r>
              <a:rPr lang="en-US" b="0" i="0" dirty="0">
                <a:solidFill>
                  <a:srgbClr val="212121"/>
                </a:solidFill>
                <a:effectLst/>
                <a:latin typeface="Cambria" panose="02040503050406030204" pitchFamily="18" charset="0"/>
              </a:rPr>
              <a:t> and 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is needed to retain efficient D-2-HG production [</a:t>
            </a:r>
            <a:r>
              <a:rPr lang="en-US" b="0" i="0" u="sng" dirty="0">
                <a:solidFill>
                  <a:srgbClr val="376FAA"/>
                </a:solidFill>
                <a:effectLst/>
                <a:latin typeface="Cambria" panose="02040503050406030204" pitchFamily="18" charset="0"/>
                <a:hlinkClick r:id="rId10"/>
              </a:rPr>
              <a:t>69</a:t>
            </a:r>
            <a:r>
              <a:rPr lang="en-US" b="0" i="0" dirty="0">
                <a:solidFill>
                  <a:srgbClr val="212121"/>
                </a:solidFill>
                <a:effectLst/>
                <a:latin typeface="Cambria" panose="02040503050406030204" pitchFamily="18" charset="0"/>
              </a:rPr>
              <a:t>]. Together, these considerations </a:t>
            </a:r>
            <a:r>
              <a:rPr lang="en-US" b="0" i="0" dirty="0" err="1">
                <a:solidFill>
                  <a:srgbClr val="212121"/>
                </a:solidFill>
                <a:effectLst/>
                <a:latin typeface="Cambria" panose="02040503050406030204" pitchFamily="18" charset="0"/>
              </a:rPr>
              <a:t>emphasise</a:t>
            </a:r>
            <a:r>
              <a:rPr lang="en-US" b="0" i="0" dirty="0">
                <a:solidFill>
                  <a:srgbClr val="212121"/>
                </a:solidFill>
                <a:effectLst/>
                <a:latin typeface="Cambria" panose="02040503050406030204" pitchFamily="18" charset="0"/>
              </a:rPr>
              <a:t> that the </a:t>
            </a:r>
            <a:r>
              <a:rPr lang="en-US" b="0" i="0" dirty="0" err="1">
                <a:solidFill>
                  <a:srgbClr val="212121"/>
                </a:solidFill>
                <a:effectLst/>
                <a:latin typeface="Cambria" panose="02040503050406030204" pitchFamily="18" charset="0"/>
              </a:rPr>
              <a:t>tumour</a:t>
            </a:r>
            <a:r>
              <a:rPr lang="en-US" b="0" i="0" dirty="0">
                <a:solidFill>
                  <a:srgbClr val="212121"/>
                </a:solidFill>
                <a:effectLst/>
                <a:latin typeface="Cambria" panose="02040503050406030204" pitchFamily="18" charset="0"/>
              </a:rPr>
              <a:t> type, the </a:t>
            </a:r>
            <a:r>
              <a:rPr lang="en-US" b="0" i="1" dirty="0">
                <a:solidFill>
                  <a:srgbClr val="212121"/>
                </a:solidFill>
                <a:effectLst/>
                <a:latin typeface="Cambria" panose="02040503050406030204" pitchFamily="18" charset="0"/>
              </a:rPr>
              <a:t>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variant, and the type of in vitro model should be taken into account when studying synthetic lethal interactions with the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and that the underlying vulnerabilities may highly differ between </a:t>
            </a:r>
            <a:r>
              <a:rPr lang="en-US" b="0" i="0" dirty="0" err="1">
                <a:solidFill>
                  <a:srgbClr val="212121"/>
                </a:solidFill>
                <a:effectLst/>
                <a:latin typeface="Cambria" panose="02040503050406030204" pitchFamily="18" charset="0"/>
              </a:rPr>
              <a:t>tumour</a:t>
            </a:r>
            <a:r>
              <a:rPr lang="en-US" b="0" i="0" dirty="0">
                <a:solidFill>
                  <a:srgbClr val="212121"/>
                </a:solidFill>
                <a:effectLst/>
                <a:latin typeface="Cambria" panose="02040503050406030204" pitchFamily="18" charset="0"/>
              </a:rPr>
              <a:t> types that frequently </a:t>
            </a:r>
            <a:r>
              <a:rPr lang="en-US" b="0" i="0" dirty="0" err="1">
                <a:solidFill>
                  <a:srgbClr val="212121"/>
                </a:solidFill>
                <a:effectLst/>
                <a:latin typeface="Cambria" panose="02040503050406030204" pitchFamily="18" charset="0"/>
              </a:rPr>
              <a:t>harbour</a:t>
            </a:r>
            <a:r>
              <a:rPr lang="en-US" b="0" i="0" dirty="0">
                <a:solidFill>
                  <a:srgbClr val="212121"/>
                </a:solidFill>
                <a:effectLst/>
                <a:latin typeface="Cambria" panose="02040503050406030204" pitchFamily="18" charset="0"/>
              </a:rPr>
              <a:t> an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a:t>
            </a:r>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46</a:t>
            </a:fld>
            <a:endParaRPr lang="en-US"/>
          </a:p>
        </p:txBody>
      </p:sp>
    </p:spTree>
    <p:extLst>
      <p:ext uri="{BB962C8B-B14F-4D97-AF65-F5344CB8AC3E}">
        <p14:creationId xmlns:p14="http://schemas.microsoft.com/office/powerpoint/2010/main" val="1872996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Among the many biological phenotypes caused by expression of mutant IDHs, the suppression of the tumor-associated immune system emerged as one of the latest and probably most intriguing examples. The exploration of IDHs will undoubtedly continue to establish IDH mutation as an important event in the genesis and progression of a wide spectrum of systemic and solid cancers and will unravel novel and unexpected functions of nonmutated IDHs in human disease. Below, we discuss some of the most critical questions.</a:t>
            </a:r>
          </a:p>
          <a:p>
            <a:endParaRPr lang="en-US" b="0" i="0" dirty="0">
              <a:solidFill>
                <a:srgbClr val="212121"/>
              </a:solidFill>
              <a:effectLst/>
              <a:latin typeface="Cambria" panose="02040503050406030204" pitchFamily="18" charset="0"/>
            </a:endParaRPr>
          </a:p>
          <a:p>
            <a:endParaRPr lang="en-US" b="0" i="0" dirty="0">
              <a:solidFill>
                <a:srgbClr val="212121"/>
              </a:solidFill>
              <a:effectLst/>
              <a:latin typeface="Cambria" panose="02040503050406030204" pitchFamily="18" charset="0"/>
            </a:endParaRPr>
          </a:p>
          <a:p>
            <a:r>
              <a:rPr lang="en-US" b="0" i="0" dirty="0">
                <a:solidFill>
                  <a:srgbClr val="333333"/>
                </a:solidFill>
                <a:effectLst/>
                <a:latin typeface="Cambria" panose="02040503050406030204" pitchFamily="18" charset="0"/>
              </a:rPr>
              <a:t>An IDH1 mutation lowers the expression of CCL-2, CXCL-2, and C5a, which reduces immune cell recruitment and chemotaxis, thus inhibiting the tumor-associated immune system. IDH mutations cause hypermethylation of the ULBP1 and ULBP3 promoters, as well as a decrease in NKG2DL, which affects NKG2DL-NKG2D interaction, inhibits NK cell activation, and ultimately escapes immune surveillance by NK cells. 2-</a:t>
            </a:r>
            <a:endParaRPr lang="en-US" b="0" i="0" dirty="0">
              <a:solidFill>
                <a:srgbClr val="212121"/>
              </a:solidFill>
              <a:effectLst/>
              <a:latin typeface="Cambria" panose="02040503050406030204" pitchFamily="18" charset="0"/>
            </a:endParaRPr>
          </a:p>
          <a:p>
            <a:endParaRPr lang="en-US" b="0" i="0" dirty="0">
              <a:solidFill>
                <a:srgbClr val="212121"/>
              </a:solidFill>
              <a:effectLst/>
              <a:latin typeface="Cambria" panose="02040503050406030204" pitchFamily="18" charset="0"/>
            </a:endParaRPr>
          </a:p>
          <a:p>
            <a:endParaRPr lang="en-US" b="0" i="0" dirty="0">
              <a:solidFill>
                <a:srgbClr val="212121"/>
              </a:solidFill>
              <a:effectLst/>
              <a:latin typeface="Cambria" panose="02040503050406030204" pitchFamily="18" charset="0"/>
            </a:endParaRPr>
          </a:p>
          <a:p>
            <a:pPr algn="l">
              <a:buFont typeface="Arial" panose="020B0604020202020204" pitchFamily="34" charset="0"/>
              <a:buChar char="•"/>
            </a:pPr>
            <a:r>
              <a:rPr lang="en-US" b="0" i="0" dirty="0">
                <a:solidFill>
                  <a:srgbClr val="231820"/>
                </a:solidFill>
                <a:effectLst/>
                <a:latin typeface="Google Sans"/>
              </a:rPr>
              <a:t>Inhibit tumor evasion</a:t>
            </a:r>
          </a:p>
          <a:p>
            <a:pPr algn="l">
              <a:buFont typeface="Arial" panose="020B0604020202020204" pitchFamily="34" charset="0"/>
              <a:buChar char="•"/>
            </a:pPr>
            <a:r>
              <a:rPr lang="en-US" b="0" i="0" dirty="0">
                <a:solidFill>
                  <a:srgbClr val="231820"/>
                </a:solidFill>
                <a:effectLst/>
                <a:latin typeface="Google Sans"/>
              </a:rPr>
              <a:t>IDH mutations in gliomas can prevent tumors from evading the immune system's NK cell surveillance.</a:t>
            </a:r>
          </a:p>
          <a:p>
            <a:pPr algn="l">
              <a:buFont typeface="Arial" panose="020B0604020202020204" pitchFamily="34" charset="0"/>
              <a:buChar char="•"/>
            </a:pPr>
            <a:r>
              <a:rPr lang="en-US" b="0" i="0" dirty="0">
                <a:solidFill>
                  <a:srgbClr val="231820"/>
                </a:solidFill>
                <a:effectLst/>
                <a:latin typeface="Google Sans"/>
              </a:rPr>
              <a:t>Suppress leukocyte chemotaxis</a:t>
            </a:r>
          </a:p>
          <a:p>
            <a:pPr algn="l">
              <a:buFont typeface="Arial" panose="020B0604020202020204" pitchFamily="34" charset="0"/>
              <a:buChar char="•"/>
            </a:pPr>
            <a:r>
              <a:rPr lang="en-US" b="0" i="0" dirty="0">
                <a:solidFill>
                  <a:srgbClr val="231820"/>
                </a:solidFill>
                <a:effectLst/>
                <a:latin typeface="Google Sans"/>
              </a:rPr>
              <a:t>IDH1 mutations can cause leukocyte chemotaxis to decrease, which can repress the tumor-associated immune system.</a:t>
            </a:r>
          </a:p>
          <a:p>
            <a:pPr algn="l">
              <a:buFont typeface="Arial" panose="020B0604020202020204" pitchFamily="34" charset="0"/>
              <a:buChar char="•"/>
            </a:pPr>
            <a:r>
              <a:rPr lang="en-US" b="0" i="0" dirty="0">
                <a:solidFill>
                  <a:srgbClr val="231820"/>
                </a:solidFill>
                <a:effectLst/>
                <a:latin typeface="Google Sans"/>
              </a:rPr>
              <a:t>Reduce PD-L1 expression</a:t>
            </a:r>
          </a:p>
          <a:p>
            <a:pPr algn="l">
              <a:buFont typeface="Arial" panose="020B0604020202020204" pitchFamily="34" charset="0"/>
              <a:buChar char="•"/>
            </a:pPr>
            <a:r>
              <a:rPr lang="en-US" b="0" i="0" dirty="0">
                <a:solidFill>
                  <a:srgbClr val="231820"/>
                </a:solidFill>
                <a:effectLst/>
                <a:latin typeface="Google Sans"/>
              </a:rPr>
              <a:t>Reduced PD-L1 expression in IDH-mutated gliomas can lead to stronger T cell activation. PD-L1 is a protein on the surface of cells that suppresses T cell activity and promotes self-tolerance.</a:t>
            </a:r>
          </a:p>
          <a:p>
            <a:pPr algn="l">
              <a:buFont typeface="Arial" panose="020B0604020202020204" pitchFamily="34" charset="0"/>
              <a:buChar char="•"/>
            </a:pPr>
            <a:r>
              <a:rPr lang="en-US" b="0" i="0" dirty="0">
                <a:solidFill>
                  <a:srgbClr val="231820"/>
                </a:solidFill>
                <a:effectLst/>
                <a:latin typeface="Google Sans"/>
              </a:rPr>
              <a:t>Release a metabolite</a:t>
            </a:r>
          </a:p>
          <a:p>
            <a:pPr algn="l">
              <a:buFont typeface="Arial" panose="020B0604020202020204" pitchFamily="34" charset="0"/>
              <a:buChar char="•"/>
            </a:pPr>
            <a:r>
              <a:rPr lang="en-US" b="0" i="0" dirty="0">
                <a:solidFill>
                  <a:srgbClr val="231820"/>
                </a:solidFill>
                <a:effectLst/>
                <a:latin typeface="Google Sans"/>
              </a:rPr>
              <a:t>Cancer cells with IDH mutations can release a metabolite that can disable nearby T cells.</a:t>
            </a:r>
          </a:p>
          <a:p>
            <a:pPr algn="l">
              <a:buFont typeface="Arial" panose="020B0604020202020204" pitchFamily="34" charset="0"/>
              <a:buChar char="•"/>
            </a:pPr>
            <a:r>
              <a:rPr lang="en-US" b="0" i="0" dirty="0">
                <a:solidFill>
                  <a:srgbClr val="231820"/>
                </a:solidFill>
                <a:effectLst/>
                <a:latin typeface="Google Sans"/>
              </a:rPr>
              <a:t>Inhibit complement pathways</a:t>
            </a:r>
          </a:p>
          <a:p>
            <a:pPr algn="l">
              <a:buFont typeface="Arial" panose="020B0604020202020204" pitchFamily="34" charset="0"/>
              <a:buChar char="•"/>
            </a:pPr>
            <a:r>
              <a:rPr lang="en-US" b="0" i="0" dirty="0">
                <a:solidFill>
                  <a:srgbClr val="231820"/>
                </a:solidFill>
                <a:effectLst/>
                <a:latin typeface="Google Sans"/>
              </a:rPr>
              <a:t>Mutant IDH can inhibit both classical and alternative complement pathways.</a:t>
            </a:r>
          </a:p>
          <a:p>
            <a:pPr algn="l">
              <a:buFont typeface="Arial" panose="020B0604020202020204" pitchFamily="34" charset="0"/>
              <a:buChar char="•"/>
            </a:pPr>
            <a:r>
              <a:rPr lang="en-US" b="0" i="0" dirty="0">
                <a:solidFill>
                  <a:srgbClr val="231820"/>
                </a:solidFill>
                <a:effectLst/>
                <a:latin typeface="Google Sans"/>
              </a:rPr>
              <a:t>Inhibit T-cell responses</a:t>
            </a:r>
          </a:p>
          <a:p>
            <a:pPr algn="l">
              <a:buFont typeface="Arial" panose="020B0604020202020204" pitchFamily="34" charset="0"/>
              <a:buChar char="•"/>
            </a:pPr>
            <a:r>
              <a:rPr lang="en-US" b="0" i="0" dirty="0">
                <a:solidFill>
                  <a:srgbClr val="231820"/>
                </a:solidFill>
                <a:effectLst/>
                <a:latin typeface="Google Sans"/>
              </a:rPr>
              <a:t>Mutant IDH can directly inhibit T-cell responses by metabolizing isocitrate to D-2-Hydroxyglutaric acid. </a:t>
            </a:r>
          </a:p>
          <a:p>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47</a:t>
            </a:fld>
            <a:endParaRPr lang="en-US"/>
          </a:p>
        </p:txBody>
      </p:sp>
    </p:spTree>
    <p:extLst>
      <p:ext uri="{BB962C8B-B14F-4D97-AF65-F5344CB8AC3E}">
        <p14:creationId xmlns:p14="http://schemas.microsoft.com/office/powerpoint/2010/main" val="255511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#1</a:t>
            </a:r>
          </a:p>
          <a:p>
            <a:r>
              <a:rPr lang="en-US" dirty="0"/>
              <a:t>A 78-year-old female presents to PCP with </a:t>
            </a:r>
            <a:r>
              <a:rPr lang="en-US" b="0" i="0" dirty="0">
                <a:solidFill>
                  <a:srgbClr val="080808"/>
                </a:solidFill>
                <a:effectLst/>
                <a:latin typeface="mayo-sans"/>
              </a:rPr>
              <a:t>weakness and a general lack of energy</a:t>
            </a:r>
            <a:endParaRPr lang="en-US" dirty="0"/>
          </a:p>
          <a:p>
            <a:r>
              <a:rPr lang="en-US" dirty="0"/>
              <a:t>CBC and peripheral blood smear show leukocytosis, thrombocytopenia and circulating myeloblasts at 66% of the WBC</a:t>
            </a:r>
          </a:p>
          <a:p>
            <a:r>
              <a:rPr lang="en-US" dirty="0"/>
              <a:t>Overall evaluation was consistent with Acute myeloid leukemia </a:t>
            </a:r>
          </a:p>
          <a:p>
            <a:endParaRPr lang="en-US" dirty="0"/>
          </a:p>
          <a:p>
            <a:endParaRPr lang="en-US" dirty="0"/>
          </a:p>
          <a:p>
            <a:endParaRPr lang="en-US" dirty="0"/>
          </a:p>
          <a:p>
            <a:r>
              <a:rPr lang="en-US" dirty="0"/>
              <a:t>leukocytosis with circulating blasts</a:t>
            </a:r>
          </a:p>
          <a:p>
            <a:r>
              <a:rPr lang="en-US" dirty="0"/>
              <a:t>Complete blood cell count (CBC)</a:t>
            </a:r>
          </a:p>
        </p:txBody>
      </p:sp>
      <p:sp>
        <p:nvSpPr>
          <p:cNvPr id="4" name="Slide Number Placeholder 3"/>
          <p:cNvSpPr>
            <a:spLocks noGrp="1"/>
          </p:cNvSpPr>
          <p:nvPr>
            <p:ph type="sldNum" sz="quarter" idx="5"/>
          </p:nvPr>
        </p:nvSpPr>
        <p:spPr/>
        <p:txBody>
          <a:bodyPr/>
          <a:lstStyle/>
          <a:p>
            <a:fld id="{33CEE103-B060-44B9-AB5D-A2CAF243609E}" type="slidenum">
              <a:rPr lang="en-US" smtClean="0"/>
              <a:t>8</a:t>
            </a:fld>
            <a:endParaRPr lang="en-US"/>
          </a:p>
        </p:txBody>
      </p:sp>
    </p:spTree>
    <p:extLst>
      <p:ext uri="{BB962C8B-B14F-4D97-AF65-F5344CB8AC3E}">
        <p14:creationId xmlns:p14="http://schemas.microsoft.com/office/powerpoint/2010/main" val="219170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pple-system"/>
              </a:rPr>
              <a:t>AML is an aggressive hematologic malignancy that affects primarily individuals in their 60’s  - with a median age of diagnosis of 69.  Across the board, the 5 year overall survival is 32% - in older adults is much lower – 5 year overall survival of 20% and median overall survival &lt;1yr.  </a:t>
            </a:r>
          </a:p>
          <a:p>
            <a:pPr algn="l"/>
            <a:r>
              <a:rPr lang="en-US" b="0" i="0" dirty="0">
                <a:solidFill>
                  <a:srgbClr val="222222"/>
                </a:solidFill>
                <a:effectLst/>
                <a:latin typeface="-apple-system"/>
              </a:rPr>
              <a:t>However, in the past few years we have seen an upward trend in survival due to improvements in therapeutic interventions, one of which is IDH inhibitors.  </a:t>
            </a:r>
          </a:p>
          <a:p>
            <a:pPr algn="l"/>
            <a:endParaRPr lang="en-US" b="0" i="0" dirty="0">
              <a:solidFill>
                <a:srgbClr val="222222"/>
              </a:solidFill>
              <a:effectLst/>
              <a:latin typeface="-apple-system"/>
            </a:endParaRPr>
          </a:p>
          <a:p>
            <a:pPr algn="l"/>
            <a:r>
              <a:rPr lang="en-US" b="0" i="0" dirty="0">
                <a:solidFill>
                  <a:srgbClr val="222222"/>
                </a:solidFill>
                <a:effectLst/>
                <a:latin typeface="-apple-system"/>
              </a:rPr>
              <a:t>In concert with the sequencing of the first AML genome in 2008, the discovery of isocitrate dehydrogenase (IDH) mutations in AML was first described</a:t>
            </a:r>
            <a:r>
              <a:rPr lang="en-US" b="0" i="0" baseline="30000" dirty="0">
                <a:solidFill>
                  <a:srgbClr val="006699"/>
                </a:solidFill>
                <a:effectLst/>
                <a:latin typeface="-apple-system"/>
                <a:hlinkClick r:id="rId3" tooltip="Mardis, E. R. et al. Recurring mutations found by sequencing an acute myeloid leukemia genome. N. Engl. J. Med. 361, 1058–1066 (2009)."/>
              </a:rPr>
              <a:t>1</a:t>
            </a:r>
            <a:r>
              <a:rPr lang="en-US" b="0" i="0" dirty="0">
                <a:solidFill>
                  <a:srgbClr val="222222"/>
                </a:solidFill>
                <a:effectLst/>
                <a:latin typeface="-apple-system"/>
              </a:rPr>
              <a:t>. It is now recognized that approximately 8% and 12% of acute myeloid leukemias harbor an </a:t>
            </a:r>
            <a:r>
              <a:rPr lang="en-US" b="0" i="1" dirty="0">
                <a:solidFill>
                  <a:srgbClr val="222222"/>
                </a:solidFill>
                <a:effectLst/>
                <a:latin typeface="-apple-system"/>
              </a:rPr>
              <a:t>IDH1</a:t>
            </a:r>
            <a:r>
              <a:rPr lang="en-US" b="0" i="0" dirty="0">
                <a:solidFill>
                  <a:srgbClr val="222222"/>
                </a:solidFill>
                <a:effectLst/>
                <a:latin typeface="-apple-system"/>
              </a:rPr>
              <a:t> or </a:t>
            </a:r>
            <a:r>
              <a:rPr lang="en-US" b="0" i="1" dirty="0">
                <a:solidFill>
                  <a:srgbClr val="222222"/>
                </a:solidFill>
                <a:effectLst/>
                <a:latin typeface="-apple-system"/>
              </a:rPr>
              <a:t>IDH2</a:t>
            </a:r>
            <a:r>
              <a:rPr lang="en-US" b="0" i="0" dirty="0">
                <a:solidFill>
                  <a:srgbClr val="222222"/>
                </a:solidFill>
                <a:effectLst/>
                <a:latin typeface="-apple-system"/>
              </a:rPr>
              <a:t> mutation, respectively, with IDH mutations also present in a minority of other myeloid malignancies such as myelodysplastic syndrome (MDS) and accelerated myeloproliferative neoplasms (MPNs)</a:t>
            </a:r>
            <a:r>
              <a:rPr lang="en-US" b="0" i="0" baseline="30000" dirty="0">
                <a:solidFill>
                  <a:srgbClr val="006699"/>
                </a:solidFill>
                <a:effectLst/>
                <a:latin typeface="-apple-system"/>
                <a:hlinkClick r:id="rId4" tooltip="DiNardo, C. D. et al. Characteristics, clinical outcome, and prognostic significance of IDH mutations in AML. Am. J. Hematol. 90, 732–736 (2015)."/>
              </a:rPr>
              <a:t>2</a:t>
            </a:r>
            <a:r>
              <a:rPr lang="en-US" b="0" i="0" baseline="30000" dirty="0">
                <a:solidFill>
                  <a:srgbClr val="222222"/>
                </a:solidFill>
                <a:effectLst/>
                <a:latin typeface="-apple-system"/>
              </a:rPr>
              <a:t>,</a:t>
            </a:r>
            <a:r>
              <a:rPr lang="en-US" b="0" i="0" baseline="30000" dirty="0">
                <a:solidFill>
                  <a:srgbClr val="006699"/>
                </a:solidFill>
                <a:effectLst/>
                <a:latin typeface="-apple-system"/>
                <a:hlinkClick r:id="rId5" tooltip="Molenaar, R. J. et al. Clinical and biological implications of ancestral and non-ancestral IDH1 and IDH2 mutations in myeloid neoplasms. Leukemia 29, 2134–2142 (2015)."/>
              </a:rPr>
              <a:t>3</a:t>
            </a:r>
            <a:r>
              <a:rPr lang="en-US" b="0" i="0" dirty="0">
                <a:solidFill>
                  <a:srgbClr val="222222"/>
                </a:solidFill>
                <a:effectLst/>
                <a:latin typeface="-apple-system"/>
              </a:rPr>
              <a:t>.</a:t>
            </a:r>
          </a:p>
          <a:p>
            <a:pPr algn="l"/>
            <a:r>
              <a:rPr lang="en-US" b="0" i="0" dirty="0">
                <a:solidFill>
                  <a:srgbClr val="222222"/>
                </a:solidFill>
                <a:effectLst/>
                <a:latin typeface="-apple-system"/>
              </a:rPr>
              <a:t>Mutations in </a:t>
            </a:r>
            <a:r>
              <a:rPr lang="en-US" b="0" i="1" dirty="0">
                <a:solidFill>
                  <a:srgbClr val="222222"/>
                </a:solidFill>
                <a:effectLst/>
                <a:latin typeface="-apple-system"/>
              </a:rPr>
              <a:t>IDH1</a:t>
            </a:r>
            <a:r>
              <a:rPr lang="en-US" b="0" i="0" dirty="0">
                <a:solidFill>
                  <a:srgbClr val="222222"/>
                </a:solidFill>
                <a:effectLst/>
                <a:latin typeface="-apple-system"/>
              </a:rPr>
              <a:t> and </a:t>
            </a:r>
            <a:r>
              <a:rPr lang="en-US" b="0" i="1" dirty="0">
                <a:solidFill>
                  <a:srgbClr val="222222"/>
                </a:solidFill>
                <a:effectLst/>
                <a:latin typeface="-apple-system"/>
              </a:rPr>
              <a:t>IDH2</a:t>
            </a:r>
            <a:r>
              <a:rPr lang="en-US" b="0" i="0" dirty="0">
                <a:solidFill>
                  <a:srgbClr val="222222"/>
                </a:solidFill>
                <a:effectLst/>
                <a:latin typeface="-apple-system"/>
              </a:rPr>
              <a:t> occur at conserved arginine residues within the enzymatic active site, specifically the R132 locus of IDH1, and the R140 or (less commonly) the R172 locus of IDH2</a:t>
            </a:r>
            <a:r>
              <a:rPr lang="en-US" b="0" i="0" baseline="30000" dirty="0">
                <a:solidFill>
                  <a:srgbClr val="006699"/>
                </a:solidFill>
                <a:effectLst/>
                <a:latin typeface="-apple-system"/>
                <a:hlinkClick r:id="rId6" tooltip="Ward, P. S. et al. The potential for isocitrate dehydrogenase mutations to produce 2-hydroxyglutarate depends on allele specificity and subcellular compartmentalization. J. Biol. Chem. 288, 3804–3815 (2013)."/>
              </a:rPr>
              <a:t>4</a:t>
            </a:r>
            <a:r>
              <a:rPr lang="en-US" b="0" i="0" dirty="0">
                <a:solidFill>
                  <a:srgbClr val="222222"/>
                </a:solidFill>
                <a:effectLst/>
                <a:latin typeface="-apple-system"/>
              </a:rPr>
              <a:t>. These cancer-associated mutations cause a loss-of-function in the normal </a:t>
            </a:r>
            <a:r>
              <a:rPr lang="en-US" b="0" i="0" dirty="0" err="1">
                <a:solidFill>
                  <a:srgbClr val="222222"/>
                </a:solidFill>
                <a:effectLst/>
                <a:latin typeface="-apple-system"/>
              </a:rPr>
              <a:t>Kreb’s</a:t>
            </a:r>
            <a:r>
              <a:rPr lang="en-US" b="0" i="0" dirty="0">
                <a:solidFill>
                  <a:srgbClr val="222222"/>
                </a:solidFill>
                <a:effectLst/>
                <a:latin typeface="-apple-system"/>
              </a:rPr>
              <a:t> cycle reaction of isocitrate to alpha-ketoglutarate (</a:t>
            </a:r>
            <a:r>
              <a:rPr lang="en-US" b="0" i="0" dirty="0" err="1">
                <a:solidFill>
                  <a:srgbClr val="222222"/>
                </a:solidFill>
                <a:effectLst/>
                <a:latin typeface="-apple-system"/>
              </a:rPr>
              <a:t>aKG</a:t>
            </a:r>
            <a:r>
              <a:rPr lang="en-US" b="0" i="0" dirty="0">
                <a:solidFill>
                  <a:srgbClr val="222222"/>
                </a:solidFill>
                <a:effectLst/>
                <a:latin typeface="-apple-system"/>
              </a:rPr>
              <a:t>), and instead trigger a reverse reaction where </a:t>
            </a:r>
            <a:r>
              <a:rPr lang="en-US" b="0" i="0" dirty="0" err="1">
                <a:solidFill>
                  <a:srgbClr val="222222"/>
                </a:solidFill>
                <a:effectLst/>
                <a:latin typeface="-apple-system"/>
              </a:rPr>
              <a:t>aKG</a:t>
            </a:r>
            <a:r>
              <a:rPr lang="en-US" b="0" i="0" dirty="0">
                <a:solidFill>
                  <a:srgbClr val="222222"/>
                </a:solidFill>
                <a:effectLst/>
                <a:latin typeface="-apple-system"/>
              </a:rPr>
              <a:t> is reduced to 2-hydroxyglutarate (2-HG)</a:t>
            </a:r>
            <a:r>
              <a:rPr lang="en-US" b="0" i="0" baseline="30000" dirty="0">
                <a:solidFill>
                  <a:srgbClr val="006699"/>
                </a:solidFill>
                <a:effectLst/>
                <a:latin typeface="-apple-system"/>
                <a:hlinkClick r:id="rId7" tooltip="Dang, L. et al. Cancer-associated IDH1 mutations produce 2-hydroxyglutarate. Nature. 462, 739–744 (2009)."/>
              </a:rPr>
              <a:t>5</a:t>
            </a:r>
            <a:r>
              <a:rPr lang="en-US" b="0" i="0" baseline="30000" dirty="0">
                <a:solidFill>
                  <a:srgbClr val="222222"/>
                </a:solidFill>
                <a:effectLst/>
                <a:latin typeface="-apple-system"/>
              </a:rPr>
              <a:t>,</a:t>
            </a:r>
            <a:r>
              <a:rPr lang="en-US" b="0" i="0" baseline="30000" dirty="0">
                <a:solidFill>
                  <a:srgbClr val="006699"/>
                </a:solidFill>
                <a:effectLst/>
                <a:latin typeface="-apple-system"/>
                <a:hlinkClick r:id="rId8" tooltip="Ward, P. S. et al. The common feature of leukemia-associated IDH1 and IDH2 mutations is a neomorphic enzyme activity converting alpha-ketoglutarate to 2-hydroxyglutarate. Cancer Cell 17, 225–234 (2010)."/>
              </a:rPr>
              <a:t>6</a:t>
            </a:r>
            <a:r>
              <a:rPr lang="en-US" b="0" i="0" dirty="0">
                <a:solidFill>
                  <a:srgbClr val="222222"/>
                </a:solidFill>
                <a:effectLst/>
                <a:latin typeface="-apple-system"/>
              </a:rPr>
              <a:t>. In this manner, 2HG functions as a cancer “oncometabolite”, competitively inhibiting </a:t>
            </a:r>
            <a:r>
              <a:rPr lang="en-US" b="0" i="0" dirty="0" err="1">
                <a:solidFill>
                  <a:srgbClr val="222222"/>
                </a:solidFill>
                <a:effectLst/>
                <a:latin typeface="-apple-system"/>
              </a:rPr>
              <a:t>aKG</a:t>
            </a:r>
            <a:r>
              <a:rPr lang="en-US" b="0" i="0" dirty="0">
                <a:solidFill>
                  <a:srgbClr val="222222"/>
                </a:solidFill>
                <a:effectLst/>
                <a:latin typeface="-apple-system"/>
              </a:rPr>
              <a:t>-dependent enzymes such as the TET family enzymes and lysine demethylases, and leading to a characteristic hypermethylated phenotype</a:t>
            </a:r>
            <a:r>
              <a:rPr lang="en-US" b="0" i="0" baseline="30000" dirty="0">
                <a:solidFill>
                  <a:srgbClr val="006699"/>
                </a:solidFill>
                <a:effectLst/>
                <a:latin typeface="-apple-system"/>
                <a:hlinkClick r:id="rId9" tooltip="Figueroa, M. E. et al. Leukemic IDH1 and IDH2 mutations result in a hypermethylation phenotype, disrupt TET2 function, and impair hematopoietic differentiation. Cancer Cell 18, 553–567 (2010)."/>
              </a:rPr>
              <a:t>7</a:t>
            </a:r>
            <a:r>
              <a:rPr lang="en-US" b="0" i="0" dirty="0">
                <a:solidFill>
                  <a:srgbClr val="222222"/>
                </a:solidFill>
                <a:effectLst/>
                <a:latin typeface="-apple-system"/>
              </a:rPr>
              <a:t>. The pathophysiology stemming from aberrant 2HG production also occurs through abnormal H1F1a and induction of BCL2 dependence via inhibition of cytochrome C oxidase</a:t>
            </a:r>
            <a:r>
              <a:rPr lang="en-US" b="0" i="0" baseline="30000" dirty="0">
                <a:solidFill>
                  <a:srgbClr val="006699"/>
                </a:solidFill>
                <a:effectLst/>
                <a:latin typeface="-apple-system"/>
                <a:hlinkClick r:id="rId10" tooltip="Heuser, M., Araujo Cruz, M. M., Goparaju, R. &amp; Chaturvedi, A. Enigmas of IDH mutations in hematology/oncology. Exp. Hematol. 43, 685–697 (2015)."/>
              </a:rPr>
              <a:t>8</a:t>
            </a:r>
            <a:r>
              <a:rPr lang="en-US" b="0" i="0" baseline="30000" dirty="0">
                <a:solidFill>
                  <a:srgbClr val="222222"/>
                </a:solidFill>
                <a:effectLst/>
                <a:latin typeface="-apple-system"/>
              </a:rPr>
              <a:t>,</a:t>
            </a:r>
            <a:r>
              <a:rPr lang="en-US" b="0" i="0" baseline="30000" dirty="0">
                <a:solidFill>
                  <a:srgbClr val="006699"/>
                </a:solidFill>
                <a:effectLst/>
                <a:latin typeface="-apple-system"/>
                <a:hlinkClick r:id="rId11" tooltip="Chan, S. M. et al. Isocitrate dehydrogenase 1 and 2 mutations induce BCL-2 dependence in acute myeloid leukemia. Nat. Med. 21, 178–184 (2015)."/>
              </a:rPr>
              <a:t>9</a:t>
            </a:r>
            <a:r>
              <a:rPr lang="en-US" b="0" i="0" dirty="0">
                <a:solidFill>
                  <a:srgbClr val="222222"/>
                </a:solidFill>
                <a:effectLst/>
                <a:latin typeface="-apple-system"/>
              </a:rPr>
              <a:t>.</a:t>
            </a:r>
          </a:p>
          <a:p>
            <a:pPr algn="l"/>
            <a:r>
              <a:rPr lang="en-US" b="0" i="0" dirty="0">
                <a:solidFill>
                  <a:srgbClr val="222222"/>
                </a:solidFill>
                <a:effectLst/>
                <a:latin typeface="-apple-system"/>
              </a:rPr>
              <a:t>The impact of </a:t>
            </a:r>
            <a:r>
              <a:rPr lang="en-US" b="0" i="1" dirty="0">
                <a:solidFill>
                  <a:srgbClr val="222222"/>
                </a:solidFill>
                <a:effectLst/>
                <a:latin typeface="-apple-system"/>
              </a:rPr>
              <a:t>IDH</a:t>
            </a:r>
            <a:r>
              <a:rPr lang="en-US" b="0" i="0" dirty="0">
                <a:solidFill>
                  <a:srgbClr val="222222"/>
                </a:solidFill>
                <a:effectLst/>
                <a:latin typeface="-apple-system"/>
              </a:rPr>
              <a:t> mutations on AML prognosis remains somewhat controversial, although a generally inferior outcome is seen with </a:t>
            </a:r>
            <a:r>
              <a:rPr lang="en-US" b="0" i="1" dirty="0">
                <a:solidFill>
                  <a:srgbClr val="222222"/>
                </a:solidFill>
                <a:effectLst/>
                <a:latin typeface="-apple-system"/>
              </a:rPr>
              <a:t>IDH1</a:t>
            </a:r>
            <a:r>
              <a:rPr lang="en-US" b="0" i="0" dirty="0">
                <a:solidFill>
                  <a:srgbClr val="222222"/>
                </a:solidFill>
                <a:effectLst/>
                <a:latin typeface="-apple-system"/>
              </a:rPr>
              <a:t> mutations and a relatively favorable prognosis may be seen with </a:t>
            </a:r>
            <a:r>
              <a:rPr lang="en-US" b="0" i="1" dirty="0">
                <a:solidFill>
                  <a:srgbClr val="222222"/>
                </a:solidFill>
                <a:effectLst/>
                <a:latin typeface="-apple-system"/>
              </a:rPr>
              <a:t>IDH2</a:t>
            </a:r>
            <a:r>
              <a:rPr lang="en-US" b="0" i="0" dirty="0">
                <a:solidFill>
                  <a:srgbClr val="222222"/>
                </a:solidFill>
                <a:effectLst/>
                <a:latin typeface="-apple-system"/>
              </a:rPr>
              <a:t> mutations, particularly R172K IDH2 mutations, in the setting of standard intensive chemotherapy</a:t>
            </a:r>
            <a:r>
              <a:rPr lang="en-US" b="0" i="0" baseline="30000" dirty="0">
                <a:solidFill>
                  <a:srgbClr val="006699"/>
                </a:solidFill>
                <a:effectLst/>
                <a:latin typeface="-apple-system"/>
                <a:hlinkClick r:id="rId12" tooltip="Im, A. P. et al. DNMT3A and IDH mutations in acute myeloid leukemia and other myeloid malignancies: associations with prognosis and potential treatment strategies. Leukemia. 28, 1774–1783 (2014)."/>
              </a:rPr>
              <a:t>10</a:t>
            </a:r>
            <a:r>
              <a:rPr lang="en-US" b="0" i="0" baseline="30000" dirty="0">
                <a:solidFill>
                  <a:srgbClr val="222222"/>
                </a:solidFill>
                <a:effectLst/>
                <a:latin typeface="-apple-system"/>
              </a:rPr>
              <a:t>,</a:t>
            </a:r>
            <a:r>
              <a:rPr lang="en-US" b="0" i="0" baseline="30000" dirty="0">
                <a:solidFill>
                  <a:srgbClr val="006699"/>
                </a:solidFill>
                <a:effectLst/>
                <a:latin typeface="-apple-system"/>
                <a:hlinkClick r:id="rId13" tooltip="Papaemmanuil, E. et al. Genomic classification and prognosis in acute myeloid leukemia. N. Engl. J. Med. 374, 2209–21. (2016)."/>
              </a:rPr>
              <a:t>11</a:t>
            </a:r>
            <a:r>
              <a:rPr lang="en-US" b="0" i="0" baseline="30000" dirty="0">
                <a:solidFill>
                  <a:srgbClr val="222222"/>
                </a:solidFill>
                <a:effectLst/>
                <a:latin typeface="-apple-system"/>
              </a:rPr>
              <a:t>,</a:t>
            </a:r>
            <a:r>
              <a:rPr lang="en-US" b="0" i="0" baseline="30000" dirty="0">
                <a:solidFill>
                  <a:srgbClr val="006699"/>
                </a:solidFill>
                <a:effectLst/>
                <a:latin typeface="-apple-system"/>
                <a:hlinkClick r:id="rId14" tooltip="Patel, J. P. et al. Prognostic relevance of integrated genetic profiling in acute myeloid leukemia. N. Engl. J. Med. 366, 1079–1089 (2012)."/>
              </a:rPr>
              <a:t>12</a:t>
            </a:r>
            <a:r>
              <a:rPr lang="en-US" b="0" i="0" baseline="30000" dirty="0">
                <a:solidFill>
                  <a:srgbClr val="222222"/>
                </a:solidFill>
                <a:effectLst/>
                <a:latin typeface="-apple-system"/>
              </a:rPr>
              <a:t>,</a:t>
            </a:r>
            <a:r>
              <a:rPr lang="en-US" b="0" i="0" baseline="30000" dirty="0">
                <a:solidFill>
                  <a:srgbClr val="006699"/>
                </a:solidFill>
                <a:effectLst/>
                <a:latin typeface="-apple-system"/>
                <a:hlinkClick r:id="rId15" tooltip="Green, C. L. et al. The prognostic significance of IDH2 mutations in AML depends on the location of the mutation. Blood. 118, 409–412 (2011)."/>
              </a:rPr>
              <a:t>13</a:t>
            </a:r>
            <a:r>
              <a:rPr lang="en-US" b="0" i="0" baseline="30000" dirty="0">
                <a:solidFill>
                  <a:srgbClr val="222222"/>
                </a:solidFill>
                <a:effectLst/>
                <a:latin typeface="-apple-system"/>
              </a:rPr>
              <a:t>,</a:t>
            </a:r>
            <a:r>
              <a:rPr lang="en-US" b="0" i="0" baseline="30000" dirty="0">
                <a:solidFill>
                  <a:srgbClr val="006699"/>
                </a:solidFill>
                <a:effectLst/>
                <a:latin typeface="-apple-system"/>
                <a:hlinkClick r:id="rId16" tooltip="Paschka, P. et al. IDH1 and IDH2 mutations are frequent genetic alterations in acute myeloid leukemia and confer adverse prognosis in cytogenetically normal acute myeloid leukemia with NPM1 mutation without FLT3 internal tandem duplication. J. Clin. Oncol. 28, 3636–3643 (2010)."/>
              </a:rPr>
              <a:t>14</a:t>
            </a:r>
            <a:r>
              <a:rPr lang="en-US" b="0" i="0" baseline="30000" dirty="0">
                <a:solidFill>
                  <a:srgbClr val="222222"/>
                </a:solidFill>
                <a:effectLst/>
                <a:latin typeface="-apple-system"/>
              </a:rPr>
              <a:t>,</a:t>
            </a:r>
            <a:r>
              <a:rPr lang="en-US" b="0" i="0" baseline="30000" dirty="0">
                <a:solidFill>
                  <a:srgbClr val="006699"/>
                </a:solidFill>
                <a:effectLst/>
                <a:latin typeface="-apple-system"/>
                <a:hlinkClick r:id="rId17" tooltip="Thol, F. et al. Prognostic impact of IDH2 mutations in cytogenetically normal acute myeloid leukemia. Blood. 116, 614–616 (2010)."/>
              </a:rPr>
              <a:t>15</a:t>
            </a:r>
            <a:r>
              <a:rPr lang="en-US" b="0" i="0" baseline="30000" dirty="0">
                <a:solidFill>
                  <a:srgbClr val="222222"/>
                </a:solidFill>
                <a:effectLst/>
                <a:latin typeface="-apple-system"/>
              </a:rPr>
              <a:t>,</a:t>
            </a:r>
            <a:r>
              <a:rPr lang="en-US" b="0" i="0" baseline="30000" dirty="0">
                <a:solidFill>
                  <a:srgbClr val="006699"/>
                </a:solidFill>
                <a:effectLst/>
                <a:latin typeface="-apple-system"/>
                <a:hlinkClick r:id="rId18" tooltip="Chou, W. C. et al. The prognostic impact and stability of Isocitrate dehydrogenase 2 mutation in adult patients with acute myeloid leukemia. Leukemia. 25, 246–253 (2011)."/>
              </a:rPr>
              <a:t>16</a:t>
            </a:r>
            <a:r>
              <a:rPr lang="en-US" b="0" i="0" baseline="30000" dirty="0">
                <a:solidFill>
                  <a:srgbClr val="222222"/>
                </a:solidFill>
                <a:effectLst/>
                <a:latin typeface="-apple-system"/>
              </a:rPr>
              <a:t>,</a:t>
            </a:r>
            <a:r>
              <a:rPr lang="en-US" b="0" i="0" baseline="30000" dirty="0">
                <a:solidFill>
                  <a:srgbClr val="006699"/>
                </a:solidFill>
                <a:effectLst/>
                <a:latin typeface="-apple-system"/>
                <a:hlinkClick r:id="rId19" tooltip="Boissel, N. et al. Prognostic impact of isocitrate dehydrogenase enzyme isoforms 1 and 2 mutations in acute myeloid leukemia: a study by the Acute Leukemia French Association group. J. Clin. Oncol. 28, 3717–3723 (2010)."/>
              </a:rPr>
              <a:t>17</a:t>
            </a:r>
            <a:r>
              <a:rPr lang="en-US" b="0" i="0" dirty="0">
                <a:solidFill>
                  <a:srgbClr val="222222"/>
                </a:solidFill>
                <a:effectLst/>
                <a:latin typeface="-apple-system"/>
              </a:rPr>
              <a:t>. </a:t>
            </a:r>
            <a:r>
              <a:rPr lang="en-US" b="0" i="1" dirty="0">
                <a:solidFill>
                  <a:srgbClr val="222222"/>
                </a:solidFill>
                <a:effectLst/>
                <a:latin typeface="-apple-system"/>
              </a:rPr>
              <a:t>IDH1</a:t>
            </a:r>
            <a:r>
              <a:rPr lang="en-US" b="0" i="0" dirty="0">
                <a:solidFill>
                  <a:srgbClr val="222222"/>
                </a:solidFill>
                <a:effectLst/>
                <a:latin typeface="-apple-system"/>
              </a:rPr>
              <a:t> and </a:t>
            </a:r>
            <a:r>
              <a:rPr lang="en-US" b="0" i="1" dirty="0">
                <a:solidFill>
                  <a:srgbClr val="222222"/>
                </a:solidFill>
                <a:effectLst/>
                <a:latin typeface="-apple-system"/>
              </a:rPr>
              <a:t>IDH2</a:t>
            </a:r>
            <a:r>
              <a:rPr lang="en-US" b="0" i="0" dirty="0">
                <a:solidFill>
                  <a:srgbClr val="222222"/>
                </a:solidFill>
                <a:effectLst/>
                <a:latin typeface="-apple-system"/>
              </a:rPr>
              <a:t> mutations are associated with certain patient and disease-specific characteristics; notably an older age at presentation, diploid or other intermediate-risk cytogenetics (i.e. trisomy 8), and a sustained platelet count at presentation. The impact of </a:t>
            </a:r>
            <a:r>
              <a:rPr lang="en-US" b="0" i="1" dirty="0">
                <a:solidFill>
                  <a:srgbClr val="222222"/>
                </a:solidFill>
                <a:effectLst/>
                <a:latin typeface="-apple-system"/>
              </a:rPr>
              <a:t>IDH1</a:t>
            </a:r>
            <a:r>
              <a:rPr lang="en-US" b="0" i="0" dirty="0">
                <a:solidFill>
                  <a:srgbClr val="222222"/>
                </a:solidFill>
                <a:effectLst/>
                <a:latin typeface="-apple-system"/>
              </a:rPr>
              <a:t> and </a:t>
            </a:r>
            <a:r>
              <a:rPr lang="en-US" b="0" i="1" dirty="0">
                <a:solidFill>
                  <a:srgbClr val="222222"/>
                </a:solidFill>
                <a:effectLst/>
                <a:latin typeface="-apple-system"/>
              </a:rPr>
              <a:t>IDH2</a:t>
            </a:r>
            <a:r>
              <a:rPr lang="en-US" b="0" i="0" dirty="0">
                <a:solidFill>
                  <a:srgbClr val="222222"/>
                </a:solidFill>
                <a:effectLst/>
                <a:latin typeface="-apple-system"/>
              </a:rPr>
              <a:t> mutations are also context dependent, with </a:t>
            </a:r>
            <a:r>
              <a:rPr lang="en-US" b="0" i="1" dirty="0">
                <a:solidFill>
                  <a:srgbClr val="222222"/>
                </a:solidFill>
                <a:effectLst/>
                <a:latin typeface="-apple-system"/>
              </a:rPr>
              <a:t>IDH</a:t>
            </a:r>
            <a:r>
              <a:rPr lang="en-US" b="0" i="0" dirty="0">
                <a:solidFill>
                  <a:srgbClr val="222222"/>
                </a:solidFill>
                <a:effectLst/>
                <a:latin typeface="-apple-system"/>
              </a:rPr>
              <a:t> mutations that occur in the setting of </a:t>
            </a:r>
            <a:r>
              <a:rPr lang="en-US" b="0" i="1" dirty="0">
                <a:solidFill>
                  <a:srgbClr val="222222"/>
                </a:solidFill>
                <a:effectLst/>
                <a:latin typeface="-apple-system"/>
              </a:rPr>
              <a:t>NPM1</a:t>
            </a:r>
            <a:r>
              <a:rPr lang="en-US" b="0" i="0" dirty="0">
                <a:solidFill>
                  <a:srgbClr val="222222"/>
                </a:solidFill>
                <a:effectLst/>
                <a:latin typeface="-apple-system"/>
              </a:rPr>
              <a:t> mutations (without </a:t>
            </a:r>
            <a:r>
              <a:rPr lang="en-US" b="0" i="1" dirty="0">
                <a:solidFill>
                  <a:srgbClr val="222222"/>
                </a:solidFill>
                <a:effectLst/>
                <a:latin typeface="-apple-system"/>
              </a:rPr>
              <a:t>FLT3</a:t>
            </a:r>
            <a:r>
              <a:rPr lang="en-US" b="0" i="0" dirty="0">
                <a:solidFill>
                  <a:srgbClr val="222222"/>
                </a:solidFill>
                <a:effectLst/>
                <a:latin typeface="-apple-system"/>
              </a:rPr>
              <a:t>-ITD) appearing to confer more favorable outcomes</a:t>
            </a:r>
            <a:r>
              <a:rPr lang="en-US" b="0" i="0" baseline="30000" dirty="0">
                <a:solidFill>
                  <a:srgbClr val="006699"/>
                </a:solidFill>
                <a:effectLst/>
                <a:latin typeface="-apple-system"/>
                <a:hlinkClick r:id="rId14" tooltip="Patel, J. P. et al. Prognostic relevance of integrated genetic profiling in acute myeloid leukemia. N. Engl. J. Med. 366, 1079–1089 (2012)."/>
              </a:rPr>
              <a:t>12</a:t>
            </a:r>
            <a:r>
              <a:rPr lang="en-US" b="0" i="0" dirty="0">
                <a:solidFill>
                  <a:srgbClr val="222222"/>
                </a:solidFill>
                <a:effectLst/>
                <a:latin typeface="-apple-system"/>
              </a:rPr>
              <a:t>.</a:t>
            </a:r>
          </a:p>
          <a:p>
            <a:pPr algn="l"/>
            <a:r>
              <a:rPr lang="en-US" b="0" i="0" dirty="0">
                <a:solidFill>
                  <a:srgbClr val="222222"/>
                </a:solidFill>
                <a:effectLst/>
                <a:latin typeface="-apple-system"/>
              </a:rPr>
              <a:t>The recent discovery of recurrent </a:t>
            </a:r>
            <a:r>
              <a:rPr lang="en-US" b="0" i="1" dirty="0">
                <a:solidFill>
                  <a:srgbClr val="222222"/>
                </a:solidFill>
                <a:effectLst/>
                <a:latin typeface="-apple-system"/>
              </a:rPr>
              <a:t>IDH</a:t>
            </a:r>
            <a:r>
              <a:rPr lang="en-US" b="0" i="0" dirty="0">
                <a:solidFill>
                  <a:srgbClr val="222222"/>
                </a:solidFill>
                <a:effectLst/>
                <a:latin typeface="-apple-system"/>
              </a:rPr>
              <a:t> mutations in cancer led to the rapid development of small molecule targeted inhibitors, which effectively inhibit the 2HG oncometabolite and promote the restoration of normal myeloid differentiation</a:t>
            </a:r>
            <a:r>
              <a:rPr lang="en-US" b="0" i="0" baseline="30000" dirty="0">
                <a:solidFill>
                  <a:srgbClr val="006699"/>
                </a:solidFill>
                <a:effectLst/>
                <a:latin typeface="-apple-system"/>
                <a:hlinkClick r:id="rId20" tooltip="Wang, F. et al. Targeted inhibition of mutant IDH2 in leukemia cells induces cellular differentiation. Science. 340, 622–626 (2013)."/>
              </a:rPr>
              <a:t>18</a:t>
            </a:r>
            <a:r>
              <a:rPr lang="en-US" b="0" i="0" dirty="0">
                <a:solidFill>
                  <a:srgbClr val="222222"/>
                </a:solidFill>
                <a:effectLst/>
                <a:latin typeface="-apple-system"/>
              </a:rPr>
              <a:t>. In less than 10 years from the original discovery of cancer-associated </a:t>
            </a:r>
            <a:r>
              <a:rPr lang="en-US" b="0" i="1" dirty="0">
                <a:solidFill>
                  <a:srgbClr val="222222"/>
                </a:solidFill>
                <a:effectLst/>
                <a:latin typeface="-apple-system"/>
              </a:rPr>
              <a:t>IDH1</a:t>
            </a:r>
            <a:r>
              <a:rPr lang="en-US" b="0" i="0" dirty="0">
                <a:solidFill>
                  <a:srgbClr val="222222"/>
                </a:solidFill>
                <a:effectLst/>
                <a:latin typeface="-apple-system"/>
              </a:rPr>
              <a:t> and </a:t>
            </a:r>
            <a:r>
              <a:rPr lang="en-US" b="0" i="1" dirty="0">
                <a:solidFill>
                  <a:srgbClr val="222222"/>
                </a:solidFill>
                <a:effectLst/>
                <a:latin typeface="-apple-system"/>
              </a:rPr>
              <a:t>IDH2</a:t>
            </a:r>
            <a:r>
              <a:rPr lang="en-US" b="0" i="0" dirty="0">
                <a:solidFill>
                  <a:srgbClr val="222222"/>
                </a:solidFill>
                <a:effectLst/>
                <a:latin typeface="-apple-system"/>
              </a:rPr>
              <a:t> mutations, first-in-class mutant IDH1 and IDH2 are now clinically available for patients with AML harboring these mutations. (Fig. </a:t>
            </a:r>
            <a:r>
              <a:rPr lang="en-US" b="0" i="0" dirty="0">
                <a:solidFill>
                  <a:srgbClr val="006699"/>
                </a:solidFill>
                <a:effectLst/>
                <a:latin typeface="-apple-system"/>
                <a:hlinkClick r:id="rId21"/>
              </a:rPr>
              <a:t>1</a:t>
            </a:r>
            <a:r>
              <a:rPr lang="en-US" b="0" i="0" dirty="0">
                <a:solidFill>
                  <a:srgbClr val="222222"/>
                </a:solidFill>
                <a:effectLst/>
                <a:latin typeface="-apple-system"/>
              </a:rPr>
              <a:t>)</a:t>
            </a:r>
          </a:p>
          <a:p>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9</a:t>
            </a:fld>
            <a:endParaRPr lang="en-US"/>
          </a:p>
        </p:txBody>
      </p:sp>
    </p:spTree>
    <p:extLst>
      <p:ext uri="{BB962C8B-B14F-4D97-AF65-F5344CB8AC3E}">
        <p14:creationId xmlns:p14="http://schemas.microsoft.com/office/powerpoint/2010/main" val="1510192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222222"/>
                </a:solidFill>
                <a:effectLst/>
                <a:latin typeface="Arial" panose="020B0604020202020204" pitchFamily="34" charset="0"/>
              </a:rPr>
              <a:t>Mutations within the isocitrate dehydrogenase 1 or 2 genes (i.e.,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or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 occur in approximately 20%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~7–8%;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 ~9–12%) of ND-AML [</a:t>
            </a:r>
            <a:r>
              <a:rPr lang="en-US" b="1" i="0" u="none" strike="noStrike" dirty="0">
                <a:solidFill>
                  <a:srgbClr val="4F5671"/>
                </a:solidFill>
                <a:effectLst/>
                <a:latin typeface="Arial" panose="020B0604020202020204" pitchFamily="34" charset="0"/>
                <a:hlinkClick r:id="rId3"/>
              </a:rPr>
              <a:t>45</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4"/>
              </a:rPr>
              <a:t>46</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5"/>
              </a:rPr>
              <a:t>47</a:t>
            </a:r>
            <a:r>
              <a:rPr lang="en-US" b="0" i="0" dirty="0">
                <a:solidFill>
                  <a:srgbClr val="222222"/>
                </a:solidFill>
                <a:effectLst/>
                <a:latin typeface="Arial" panose="020B0604020202020204" pitchFamily="34" charset="0"/>
              </a:rPr>
              <a:t>]. Amino acid changes at the R132 residue in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or R140/R172 residue in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 result in formation of </a:t>
            </a:r>
            <a:r>
              <a:rPr lang="en-US" b="0" i="0" dirty="0" err="1">
                <a:solidFill>
                  <a:srgbClr val="222222"/>
                </a:solidFill>
                <a:effectLst/>
                <a:latin typeface="Arial" panose="020B0604020202020204" pitchFamily="34" charset="0"/>
              </a:rPr>
              <a:t>neomorphic</a:t>
            </a:r>
            <a:r>
              <a:rPr lang="en-US" b="0" i="0" dirty="0">
                <a:solidFill>
                  <a:srgbClr val="222222"/>
                </a:solidFill>
                <a:effectLst/>
                <a:latin typeface="Arial" panose="020B0604020202020204" pitchFamily="34" charset="0"/>
              </a:rPr>
              <a:t> enzymatic activity and production of the oncometabolite 2-hydroxyglutarate (2-HG) [</a:t>
            </a:r>
            <a:r>
              <a:rPr lang="en-US" b="1" i="0" u="none" strike="noStrike" dirty="0">
                <a:solidFill>
                  <a:srgbClr val="4F5671"/>
                </a:solidFill>
                <a:effectLst/>
                <a:latin typeface="Arial" panose="020B0604020202020204" pitchFamily="34" charset="0"/>
                <a:hlinkClick r:id="rId6"/>
              </a:rPr>
              <a:t>48</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7"/>
              </a:rPr>
              <a:t>49</a:t>
            </a:r>
            <a:r>
              <a:rPr lang="en-US" b="0" i="0" dirty="0">
                <a:solidFill>
                  <a:srgbClr val="222222"/>
                </a:solidFill>
                <a:effectLst/>
                <a:latin typeface="Arial" panose="020B0604020202020204" pitchFamily="34" charset="0"/>
              </a:rPr>
              <a:t>]. Accumulation of 2-HG impairs alpha-ketoglutarate-dependent enzymes (including </a:t>
            </a:r>
            <a:r>
              <a:rPr lang="en-US" b="0" i="1" dirty="0">
                <a:solidFill>
                  <a:srgbClr val="222222"/>
                </a:solidFill>
                <a:effectLst/>
                <a:latin typeface="Arial" panose="020B0604020202020204" pitchFamily="34" charset="0"/>
              </a:rPr>
              <a:t>TET2</a:t>
            </a:r>
            <a:r>
              <a:rPr lang="en-US" b="0" i="0" dirty="0">
                <a:solidFill>
                  <a:srgbClr val="222222"/>
                </a:solidFill>
                <a:effectLst/>
                <a:latin typeface="Arial" panose="020B0604020202020204" pitchFamily="34" charset="0"/>
              </a:rPr>
              <a:t>) altering epigenetic regulation and cellular metabolism resulting in impaired cellular differentiation and proliferation- thereby promoting leukemogenesis [</a:t>
            </a:r>
            <a:r>
              <a:rPr lang="en-US" b="1" i="0" u="none" strike="noStrike" dirty="0">
                <a:solidFill>
                  <a:srgbClr val="4F5671"/>
                </a:solidFill>
                <a:effectLst/>
                <a:latin typeface="Arial" panose="020B0604020202020204" pitchFamily="34" charset="0"/>
                <a:hlinkClick r:id="rId8"/>
              </a:rPr>
              <a:t>50</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9"/>
              </a:rPr>
              <a:t>51</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10"/>
              </a:rPr>
              <a:t>52</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IDH-</a:t>
            </a:r>
            <a:r>
              <a:rPr lang="en-US" b="0" i="0" dirty="0">
                <a:solidFill>
                  <a:srgbClr val="222222"/>
                </a:solidFill>
                <a:effectLst/>
                <a:latin typeface="Arial" panose="020B0604020202020204" pitchFamily="34" charset="0"/>
              </a:rPr>
              <a:t>mutated leukemia cells have an altered mitochondrial outer membrane permeability threshold, increasing their reliance on the antiapoptotic protein BCL2 for cell survival [</a:t>
            </a:r>
            <a:r>
              <a:rPr lang="en-US" b="1" i="0" u="none" strike="noStrike" dirty="0">
                <a:solidFill>
                  <a:srgbClr val="4F5671"/>
                </a:solidFill>
                <a:effectLst/>
                <a:latin typeface="Arial" panose="020B0604020202020204" pitchFamily="34" charset="0"/>
                <a:hlinkClick r:id="rId11"/>
              </a:rPr>
              <a:t>53</a:t>
            </a:r>
            <a:r>
              <a:rPr lang="en-US" b="0" i="0" dirty="0">
                <a:solidFill>
                  <a:srgbClr val="222222"/>
                </a:solidFill>
                <a:effectLst/>
                <a:latin typeface="Arial" panose="020B0604020202020204" pitchFamily="34" charset="0"/>
              </a:rPr>
              <a:t>].</a:t>
            </a:r>
          </a:p>
          <a:p>
            <a:pPr algn="just"/>
            <a:r>
              <a:rPr lang="en-US" b="0" i="0" dirty="0">
                <a:solidFill>
                  <a:srgbClr val="222222"/>
                </a:solidFill>
                <a:effectLst/>
                <a:latin typeface="Arial" panose="020B0604020202020204" pitchFamily="34" charset="0"/>
              </a:rPr>
              <a:t>Conflicting results have been reported on the prognostic impact of </a:t>
            </a:r>
            <a:r>
              <a:rPr lang="en-US" b="0" i="1" dirty="0">
                <a:solidFill>
                  <a:srgbClr val="222222"/>
                </a:solidFill>
                <a:effectLst/>
                <a:latin typeface="Arial" panose="020B0604020202020204" pitchFamily="34" charset="0"/>
              </a:rPr>
              <a:t>IDH</a:t>
            </a:r>
            <a:r>
              <a:rPr lang="en-US" b="0" i="0" dirty="0">
                <a:solidFill>
                  <a:srgbClr val="222222"/>
                </a:solidFill>
                <a:effectLst/>
                <a:latin typeface="Arial" panose="020B0604020202020204" pitchFamily="34" charset="0"/>
              </a:rPr>
              <a:t> mutations in AML. Some analyses report a negative prognostic impact while others report a neutral, or favorable prognostic influence of </a:t>
            </a:r>
            <a:r>
              <a:rPr lang="en-US" b="0" i="1" dirty="0">
                <a:solidFill>
                  <a:srgbClr val="222222"/>
                </a:solidFill>
                <a:effectLst/>
                <a:latin typeface="Arial" panose="020B0604020202020204" pitchFamily="34" charset="0"/>
              </a:rPr>
              <a:t>IDH</a:t>
            </a:r>
            <a:r>
              <a:rPr lang="en-US" b="0" i="0" dirty="0">
                <a:solidFill>
                  <a:srgbClr val="222222"/>
                </a:solidFill>
                <a:effectLst/>
                <a:latin typeface="Arial" panose="020B0604020202020204" pitchFamily="34" charset="0"/>
              </a:rPr>
              <a:t> mutations dependent upon co-occurring cytogenetic changes and gene mutations [</a:t>
            </a:r>
            <a:r>
              <a:rPr lang="en-US" b="1" i="0" u="none" strike="noStrike" dirty="0">
                <a:solidFill>
                  <a:srgbClr val="4F5671"/>
                </a:solidFill>
                <a:effectLst/>
                <a:latin typeface="Arial" panose="020B0604020202020204" pitchFamily="34" charset="0"/>
                <a:hlinkClick r:id="rId4"/>
              </a:rPr>
              <a:t>46</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12"/>
              </a:rPr>
              <a:t>54</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13"/>
              </a:rPr>
              <a:t>55</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14"/>
              </a:rPr>
              <a:t>56</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15"/>
              </a:rPr>
              <a:t>57</a:t>
            </a:r>
            <a:r>
              <a:rPr lang="en-US" b="0" i="0" dirty="0">
                <a:solidFill>
                  <a:srgbClr val="222222"/>
                </a:solidFill>
                <a:effectLst/>
                <a:latin typeface="Arial" panose="020B0604020202020204" pitchFamily="34" charset="0"/>
              </a:rPr>
              <a:t>]. As with FLT3i, the development of IDH inhibitors (</a:t>
            </a:r>
            <a:r>
              <a:rPr lang="en-US" b="0" i="0" dirty="0" err="1">
                <a:solidFill>
                  <a:srgbClr val="222222"/>
                </a:solidFill>
                <a:effectLst/>
                <a:latin typeface="Arial" panose="020B0604020202020204" pitchFamily="34" charset="0"/>
              </a:rPr>
              <a:t>IDHi</a:t>
            </a:r>
            <a:r>
              <a:rPr lang="en-US" b="0" i="0" dirty="0">
                <a:solidFill>
                  <a:srgbClr val="222222"/>
                </a:solidFill>
                <a:effectLst/>
                <a:latin typeface="Arial" panose="020B0604020202020204" pitchFamily="34" charset="0"/>
              </a:rPr>
              <a:t>) resulted in targeted therapy for a molecularly defined subgroup of AML. Currently, three </a:t>
            </a:r>
            <a:r>
              <a:rPr lang="en-US" b="0" i="0" dirty="0" err="1">
                <a:solidFill>
                  <a:srgbClr val="222222"/>
                </a:solidFill>
                <a:effectLst/>
                <a:latin typeface="Arial" panose="020B0604020202020204" pitchFamily="34" charset="0"/>
              </a:rPr>
              <a:t>IDHi</a:t>
            </a:r>
            <a:r>
              <a:rPr lang="en-US" b="0" i="0" dirty="0">
                <a:solidFill>
                  <a:srgbClr val="222222"/>
                </a:solidFill>
                <a:effectLst/>
                <a:latin typeface="Arial" panose="020B0604020202020204" pitchFamily="34" charset="0"/>
              </a:rPr>
              <a:t> are approved for the treatment of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or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-mutated AML. Prospective studies of IDH inhibitors are displayed in </a:t>
            </a:r>
            <a:r>
              <a:rPr lang="en-US" b="1" i="0" u="none" strike="noStrike" dirty="0">
                <a:solidFill>
                  <a:srgbClr val="4F5671"/>
                </a:solidFill>
                <a:effectLst/>
                <a:latin typeface="Arial" panose="020B0604020202020204" pitchFamily="34" charset="0"/>
                <a:hlinkClick r:id="rId16"/>
              </a:rPr>
              <a:t>Table 2</a:t>
            </a:r>
            <a:r>
              <a:rPr lang="en-US" b="0" i="0" dirty="0">
                <a:solidFill>
                  <a:srgbClr val="222222"/>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12</a:t>
            </a:fld>
            <a:endParaRPr lang="en-US"/>
          </a:p>
        </p:txBody>
      </p:sp>
    </p:spTree>
    <p:extLst>
      <p:ext uri="{BB962C8B-B14F-4D97-AF65-F5344CB8AC3E}">
        <p14:creationId xmlns:p14="http://schemas.microsoft.com/office/powerpoint/2010/main" val="1661474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222222"/>
                </a:solidFill>
                <a:effectLst/>
                <a:latin typeface="Arial" panose="020B0604020202020204" pitchFamily="34" charset="0"/>
              </a:rPr>
              <a:t>Mutations within the isocitrate dehydrogenase 1 or 2 genes (i.e.,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or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 occur in approximately 20%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~7–8%;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 ~9–12%) of ND-AML [</a:t>
            </a:r>
            <a:r>
              <a:rPr lang="en-US" b="1" i="0" u="none" strike="noStrike" dirty="0">
                <a:solidFill>
                  <a:srgbClr val="4F5671"/>
                </a:solidFill>
                <a:effectLst/>
                <a:latin typeface="Arial" panose="020B0604020202020204" pitchFamily="34" charset="0"/>
                <a:hlinkClick r:id="rId3"/>
              </a:rPr>
              <a:t>45</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4"/>
              </a:rPr>
              <a:t>46</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5"/>
              </a:rPr>
              <a:t>47</a:t>
            </a:r>
            <a:r>
              <a:rPr lang="en-US" b="0" i="0" dirty="0">
                <a:solidFill>
                  <a:srgbClr val="222222"/>
                </a:solidFill>
                <a:effectLst/>
                <a:latin typeface="Arial" panose="020B0604020202020204" pitchFamily="34" charset="0"/>
              </a:rPr>
              <a:t>]. Amino acid changes at the R132 residue in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or R140/R172 residue in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 result in formation of </a:t>
            </a:r>
            <a:r>
              <a:rPr lang="en-US" b="0" i="0" dirty="0" err="1">
                <a:solidFill>
                  <a:srgbClr val="222222"/>
                </a:solidFill>
                <a:effectLst/>
                <a:latin typeface="Arial" panose="020B0604020202020204" pitchFamily="34" charset="0"/>
              </a:rPr>
              <a:t>neomorphic</a:t>
            </a:r>
            <a:r>
              <a:rPr lang="en-US" b="0" i="0" dirty="0">
                <a:solidFill>
                  <a:srgbClr val="222222"/>
                </a:solidFill>
                <a:effectLst/>
                <a:latin typeface="Arial" panose="020B0604020202020204" pitchFamily="34" charset="0"/>
              </a:rPr>
              <a:t> enzymatic activity and production of the oncometabolite 2-hydroxyglutarate (2-HG) [</a:t>
            </a:r>
            <a:r>
              <a:rPr lang="en-US" b="1" i="0" u="none" strike="noStrike" dirty="0">
                <a:solidFill>
                  <a:srgbClr val="4F5671"/>
                </a:solidFill>
                <a:effectLst/>
                <a:latin typeface="Arial" panose="020B0604020202020204" pitchFamily="34" charset="0"/>
                <a:hlinkClick r:id="rId6"/>
              </a:rPr>
              <a:t>48</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7"/>
              </a:rPr>
              <a:t>49</a:t>
            </a:r>
            <a:r>
              <a:rPr lang="en-US" b="0" i="0" dirty="0">
                <a:solidFill>
                  <a:srgbClr val="222222"/>
                </a:solidFill>
                <a:effectLst/>
                <a:latin typeface="Arial" panose="020B0604020202020204" pitchFamily="34" charset="0"/>
              </a:rPr>
              <a:t>]. Accumulation of 2-HG impairs alpha-ketoglutarate-dependent enzymes (including </a:t>
            </a:r>
            <a:r>
              <a:rPr lang="en-US" b="0" i="1" dirty="0">
                <a:solidFill>
                  <a:srgbClr val="222222"/>
                </a:solidFill>
                <a:effectLst/>
                <a:latin typeface="Arial" panose="020B0604020202020204" pitchFamily="34" charset="0"/>
              </a:rPr>
              <a:t>TET2</a:t>
            </a:r>
            <a:r>
              <a:rPr lang="en-US" b="0" i="0" dirty="0">
                <a:solidFill>
                  <a:srgbClr val="222222"/>
                </a:solidFill>
                <a:effectLst/>
                <a:latin typeface="Arial" panose="020B0604020202020204" pitchFamily="34" charset="0"/>
              </a:rPr>
              <a:t>) altering epigenetic regulation and cellular metabolism resulting in impaired cellular differentiation and proliferation- thereby promoting leukemogenesis [</a:t>
            </a:r>
            <a:r>
              <a:rPr lang="en-US" b="1" i="0" u="none" strike="noStrike" dirty="0">
                <a:solidFill>
                  <a:srgbClr val="4F5671"/>
                </a:solidFill>
                <a:effectLst/>
                <a:latin typeface="Arial" panose="020B0604020202020204" pitchFamily="34" charset="0"/>
                <a:hlinkClick r:id="rId8"/>
              </a:rPr>
              <a:t>50</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9"/>
              </a:rPr>
              <a:t>51</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10"/>
              </a:rPr>
              <a:t>52</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IDH-</a:t>
            </a:r>
            <a:r>
              <a:rPr lang="en-US" b="0" i="0" dirty="0">
                <a:solidFill>
                  <a:srgbClr val="222222"/>
                </a:solidFill>
                <a:effectLst/>
                <a:latin typeface="Arial" panose="020B0604020202020204" pitchFamily="34" charset="0"/>
              </a:rPr>
              <a:t>mutated leukemia cells have an altered mitochondrial outer membrane permeability threshold, increasing their reliance on the antiapoptotic protein BCL2 for cell survival [</a:t>
            </a:r>
            <a:r>
              <a:rPr lang="en-US" b="1" i="0" u="none" strike="noStrike" dirty="0">
                <a:solidFill>
                  <a:srgbClr val="4F5671"/>
                </a:solidFill>
                <a:effectLst/>
                <a:latin typeface="Arial" panose="020B0604020202020204" pitchFamily="34" charset="0"/>
                <a:hlinkClick r:id="rId11"/>
              </a:rPr>
              <a:t>53</a:t>
            </a:r>
            <a:r>
              <a:rPr lang="en-US" b="0" i="0" dirty="0">
                <a:solidFill>
                  <a:srgbClr val="222222"/>
                </a:solidFill>
                <a:effectLst/>
                <a:latin typeface="Arial" panose="020B0604020202020204" pitchFamily="34" charset="0"/>
              </a:rPr>
              <a:t>].</a:t>
            </a:r>
          </a:p>
          <a:p>
            <a:pPr algn="just"/>
            <a:r>
              <a:rPr lang="en-US" b="0" i="0" dirty="0">
                <a:solidFill>
                  <a:srgbClr val="222222"/>
                </a:solidFill>
                <a:effectLst/>
                <a:latin typeface="Arial" panose="020B0604020202020204" pitchFamily="34" charset="0"/>
              </a:rPr>
              <a:t>Conflicting results have been reported on the prognostic impact of </a:t>
            </a:r>
            <a:r>
              <a:rPr lang="en-US" b="0" i="1" dirty="0">
                <a:solidFill>
                  <a:srgbClr val="222222"/>
                </a:solidFill>
                <a:effectLst/>
                <a:latin typeface="Arial" panose="020B0604020202020204" pitchFamily="34" charset="0"/>
              </a:rPr>
              <a:t>IDH</a:t>
            </a:r>
            <a:r>
              <a:rPr lang="en-US" b="0" i="0" dirty="0">
                <a:solidFill>
                  <a:srgbClr val="222222"/>
                </a:solidFill>
                <a:effectLst/>
                <a:latin typeface="Arial" panose="020B0604020202020204" pitchFamily="34" charset="0"/>
              </a:rPr>
              <a:t> mutations in AML. Some analyses report a negative prognostic impact while others report a neutral, or favorable prognostic influence of </a:t>
            </a:r>
            <a:r>
              <a:rPr lang="en-US" b="0" i="1" dirty="0">
                <a:solidFill>
                  <a:srgbClr val="222222"/>
                </a:solidFill>
                <a:effectLst/>
                <a:latin typeface="Arial" panose="020B0604020202020204" pitchFamily="34" charset="0"/>
              </a:rPr>
              <a:t>IDH</a:t>
            </a:r>
            <a:r>
              <a:rPr lang="en-US" b="0" i="0" dirty="0">
                <a:solidFill>
                  <a:srgbClr val="222222"/>
                </a:solidFill>
                <a:effectLst/>
                <a:latin typeface="Arial" panose="020B0604020202020204" pitchFamily="34" charset="0"/>
              </a:rPr>
              <a:t> mutations dependent upon co-occurring cytogenetic changes and gene mutations [</a:t>
            </a:r>
            <a:r>
              <a:rPr lang="en-US" b="1" i="0" u="none" strike="noStrike" dirty="0">
                <a:solidFill>
                  <a:srgbClr val="4F5671"/>
                </a:solidFill>
                <a:effectLst/>
                <a:latin typeface="Arial" panose="020B0604020202020204" pitchFamily="34" charset="0"/>
                <a:hlinkClick r:id="rId4"/>
              </a:rPr>
              <a:t>46</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12"/>
              </a:rPr>
              <a:t>54</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13"/>
              </a:rPr>
              <a:t>55</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14"/>
              </a:rPr>
              <a:t>56</a:t>
            </a:r>
            <a:r>
              <a:rPr lang="en-US" b="0" i="0" dirty="0">
                <a:solidFill>
                  <a:srgbClr val="222222"/>
                </a:solidFill>
                <a:effectLst/>
                <a:latin typeface="Arial" panose="020B0604020202020204" pitchFamily="34" charset="0"/>
              </a:rPr>
              <a:t>,</a:t>
            </a:r>
            <a:r>
              <a:rPr lang="en-US" b="1" i="0" u="none" strike="noStrike" dirty="0">
                <a:solidFill>
                  <a:srgbClr val="4F5671"/>
                </a:solidFill>
                <a:effectLst/>
                <a:latin typeface="Arial" panose="020B0604020202020204" pitchFamily="34" charset="0"/>
                <a:hlinkClick r:id="rId15"/>
              </a:rPr>
              <a:t>57</a:t>
            </a:r>
            <a:r>
              <a:rPr lang="en-US" b="0" i="0" dirty="0">
                <a:solidFill>
                  <a:srgbClr val="222222"/>
                </a:solidFill>
                <a:effectLst/>
                <a:latin typeface="Arial" panose="020B0604020202020204" pitchFamily="34" charset="0"/>
              </a:rPr>
              <a:t>]. As with FLT3i, the development of IDH inhibitors (</a:t>
            </a:r>
            <a:r>
              <a:rPr lang="en-US" b="0" i="0" dirty="0" err="1">
                <a:solidFill>
                  <a:srgbClr val="222222"/>
                </a:solidFill>
                <a:effectLst/>
                <a:latin typeface="Arial" panose="020B0604020202020204" pitchFamily="34" charset="0"/>
              </a:rPr>
              <a:t>IDHi</a:t>
            </a:r>
            <a:r>
              <a:rPr lang="en-US" b="0" i="0" dirty="0">
                <a:solidFill>
                  <a:srgbClr val="222222"/>
                </a:solidFill>
                <a:effectLst/>
                <a:latin typeface="Arial" panose="020B0604020202020204" pitchFamily="34" charset="0"/>
              </a:rPr>
              <a:t>) resulted in targeted therapy for a molecularly defined subgroup of AML. Currently, three </a:t>
            </a:r>
            <a:r>
              <a:rPr lang="en-US" b="0" i="0" dirty="0" err="1">
                <a:solidFill>
                  <a:srgbClr val="222222"/>
                </a:solidFill>
                <a:effectLst/>
                <a:latin typeface="Arial" panose="020B0604020202020204" pitchFamily="34" charset="0"/>
              </a:rPr>
              <a:t>IDHi</a:t>
            </a:r>
            <a:r>
              <a:rPr lang="en-US" b="0" i="0" dirty="0">
                <a:solidFill>
                  <a:srgbClr val="222222"/>
                </a:solidFill>
                <a:effectLst/>
                <a:latin typeface="Arial" panose="020B0604020202020204" pitchFamily="34" charset="0"/>
              </a:rPr>
              <a:t> are approved for the treatment of </a:t>
            </a:r>
            <a:r>
              <a:rPr lang="en-US" b="0" i="1" dirty="0">
                <a:solidFill>
                  <a:srgbClr val="222222"/>
                </a:solidFill>
                <a:effectLst/>
                <a:latin typeface="Arial" panose="020B0604020202020204" pitchFamily="34" charset="0"/>
              </a:rPr>
              <a:t>IDH1</a:t>
            </a:r>
            <a:r>
              <a:rPr lang="en-US" b="0" i="0" dirty="0">
                <a:solidFill>
                  <a:srgbClr val="222222"/>
                </a:solidFill>
                <a:effectLst/>
                <a:latin typeface="Arial" panose="020B0604020202020204" pitchFamily="34" charset="0"/>
              </a:rPr>
              <a:t> or </a:t>
            </a:r>
            <a:r>
              <a:rPr lang="en-US" b="0" i="1" dirty="0">
                <a:solidFill>
                  <a:srgbClr val="222222"/>
                </a:solidFill>
                <a:effectLst/>
                <a:latin typeface="Arial" panose="020B0604020202020204" pitchFamily="34" charset="0"/>
              </a:rPr>
              <a:t>IDH2</a:t>
            </a:r>
            <a:r>
              <a:rPr lang="en-US" b="0" i="0" dirty="0">
                <a:solidFill>
                  <a:srgbClr val="222222"/>
                </a:solidFill>
                <a:effectLst/>
                <a:latin typeface="Arial" panose="020B0604020202020204" pitchFamily="34" charset="0"/>
              </a:rPr>
              <a:t>-mutated AML. Prospective studies of IDH inhibitors are displayed in </a:t>
            </a:r>
            <a:r>
              <a:rPr lang="en-US" b="1" i="0" u="none" strike="noStrike" dirty="0">
                <a:solidFill>
                  <a:srgbClr val="4F5671"/>
                </a:solidFill>
                <a:effectLst/>
                <a:latin typeface="Arial" panose="020B0604020202020204" pitchFamily="34" charset="0"/>
                <a:hlinkClick r:id="rId16"/>
              </a:rPr>
              <a:t>Table 2</a:t>
            </a:r>
            <a:r>
              <a:rPr lang="en-US" b="0" i="0" dirty="0">
                <a:solidFill>
                  <a:srgbClr val="222222"/>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15</a:t>
            </a:fld>
            <a:endParaRPr lang="en-US"/>
          </a:p>
        </p:txBody>
      </p:sp>
    </p:spTree>
    <p:extLst>
      <p:ext uri="{BB962C8B-B14F-4D97-AF65-F5344CB8AC3E}">
        <p14:creationId xmlns:p14="http://schemas.microsoft.com/office/powerpoint/2010/main" val="2168541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KRAS assay for tissue in the </a:t>
            </a:r>
            <a:r>
              <a:rPr lang="en-US" dirty="0" err="1"/>
              <a:t>Idylla</a:t>
            </a:r>
            <a:r>
              <a:rPr lang="en-US" dirty="0"/>
              <a:t> platform is our rapid method for assessment of common mutations in this gene and is meant for use on tumor tissue. There is a separate assay for assessment of cell free DNA from plasma.  The benefit of this assay is the fact that DNA extraction is not required and the assay may be performed directly form sections of FFPE, cytologic material in </a:t>
            </a:r>
            <a:r>
              <a:rPr lang="en-US" dirty="0" err="1"/>
              <a:t>cytolyte</a:t>
            </a:r>
            <a:r>
              <a:rPr lang="en-US" dirty="0"/>
              <a:t> or fixed in alcohol but may also be performed on extracted DNA and aliquots form </a:t>
            </a:r>
            <a:r>
              <a:rPr lang="en-US" dirty="0" err="1"/>
              <a:t>precapture</a:t>
            </a:r>
            <a:r>
              <a:rPr lang="en-US" dirty="0"/>
              <a:t> libraries from IMPACT.  As such, there is significant flexibility to perform the assay.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Idylla</a:t>
            </a:r>
            <a:r>
              <a:rPr lang="en-US" sz="1200" kern="1200" dirty="0">
                <a:solidFill>
                  <a:schemeClr val="tx1"/>
                </a:solidFill>
                <a:effectLst/>
                <a:latin typeface="+mn-lt"/>
                <a:ea typeface="+mn-ea"/>
                <a:cs typeface="+mn-cs"/>
              </a:rPr>
              <a:t> System consists of a Console which is connected to one or more instrument modules.  </a:t>
            </a:r>
            <a:r>
              <a:rPr lang="en-US" sz="1200" kern="1200" dirty="0" err="1">
                <a:solidFill>
                  <a:schemeClr val="tx1"/>
                </a:solidFill>
                <a:effectLst/>
                <a:latin typeface="+mn-lt"/>
                <a:ea typeface="+mn-ea"/>
                <a:cs typeface="+mn-cs"/>
              </a:rPr>
              <a:t>Idylla</a:t>
            </a:r>
            <a:r>
              <a:rPr lang="en-US" sz="1200" kern="1200" dirty="0">
                <a:solidFill>
                  <a:schemeClr val="tx1"/>
                </a:solidFill>
                <a:effectLst/>
                <a:latin typeface="+mn-lt"/>
                <a:ea typeface="+mn-ea"/>
                <a:cs typeface="+mn-cs"/>
              </a:rPr>
              <a:t> Cartridges are created for single sample use only and are set as a closed system to minimize contamination.  Within the cartridge, separate compartments allow for central sample processing into a lysate which is then distributed to other compartments for PCR amplification. Results are analyzed on the </a:t>
            </a:r>
            <a:r>
              <a:rPr lang="en-US" sz="1200" kern="1200" dirty="0" err="1">
                <a:solidFill>
                  <a:schemeClr val="tx1"/>
                </a:solidFill>
                <a:effectLst/>
                <a:latin typeface="+mn-lt"/>
                <a:ea typeface="+mn-ea"/>
                <a:cs typeface="+mn-cs"/>
              </a:rPr>
              <a:t>Idylla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Biocartis</a:t>
            </a:r>
            <a:r>
              <a:rPr lang="en-US" sz="1200" kern="1200" dirty="0">
                <a:solidFill>
                  <a:schemeClr val="tx1"/>
                </a:solidFill>
                <a:effectLst/>
                <a:latin typeface="+mn-lt"/>
                <a:ea typeface="+mn-ea"/>
                <a:cs typeface="+mn-cs"/>
              </a:rPr>
              <a:t> system using test specific software packages (Test Type Packages, TTP). Altogether, the process takes less than 2 </a:t>
            </a:r>
            <a:r>
              <a:rPr lang="en-US" sz="1200" kern="1200" dirty="0" err="1">
                <a:solidFill>
                  <a:schemeClr val="tx1"/>
                </a:solidFill>
                <a:effectLst/>
                <a:latin typeface="+mn-lt"/>
                <a:ea typeface="+mn-ea"/>
                <a:cs typeface="+mn-cs"/>
              </a:rPr>
              <a:t>hrs</a:t>
            </a:r>
            <a:r>
              <a:rPr lang="en-US" sz="1200" kern="1200" dirty="0">
                <a:solidFill>
                  <a:schemeClr val="tx1"/>
                </a:solidFill>
                <a:effectLst/>
                <a:latin typeface="+mn-lt"/>
                <a:ea typeface="+mn-ea"/>
                <a:cs typeface="+mn-cs"/>
              </a:rPr>
              <a:t> to complete.  The cartridge incorporates testing of 21 variants in exon 2, 3 and 4 of KRAS and also amplifies WT KRAS which is utilized as an internal sample processing control.  </a:t>
            </a:r>
          </a:p>
          <a:p>
            <a:endParaRPr lang="en-US" dirty="0"/>
          </a:p>
        </p:txBody>
      </p:sp>
      <p:sp>
        <p:nvSpPr>
          <p:cNvPr id="4" name="Slide Number Placeholder 3"/>
          <p:cNvSpPr>
            <a:spLocks noGrp="1"/>
          </p:cNvSpPr>
          <p:nvPr>
            <p:ph type="sldNum" sz="quarter" idx="5"/>
          </p:nvPr>
        </p:nvSpPr>
        <p:spPr/>
        <p:txBody>
          <a:bodyPr/>
          <a:lstStyle/>
          <a:p>
            <a:fld id="{D615518B-B120-4FA2-9D34-857D89F949EC}" type="slidenum">
              <a:rPr lang="en-US" smtClean="0"/>
              <a:t>17</a:t>
            </a:fld>
            <a:endParaRPr lang="en-US"/>
          </a:p>
        </p:txBody>
      </p:sp>
    </p:spTree>
    <p:extLst>
      <p:ext uri="{BB962C8B-B14F-4D97-AF65-F5344CB8AC3E}">
        <p14:creationId xmlns:p14="http://schemas.microsoft.com/office/powerpoint/2010/main" val="3159032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18</a:t>
            </a:fld>
            <a:endParaRPr lang="en-US"/>
          </a:p>
        </p:txBody>
      </p:sp>
    </p:spTree>
    <p:extLst>
      <p:ext uri="{BB962C8B-B14F-4D97-AF65-F5344CB8AC3E}">
        <p14:creationId xmlns:p14="http://schemas.microsoft.com/office/powerpoint/2010/main" val="38572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Cancer-associated IDH mutations are characterized by </a:t>
            </a:r>
            <a:r>
              <a:rPr lang="en-US" b="0" i="0" dirty="0" err="1">
                <a:solidFill>
                  <a:srgbClr val="212121"/>
                </a:solidFill>
                <a:effectLst/>
                <a:latin typeface="Cambria" panose="02040503050406030204" pitchFamily="18" charset="0"/>
              </a:rPr>
              <a:t>neomorphic</a:t>
            </a:r>
            <a:r>
              <a:rPr lang="en-US" b="0" i="0" dirty="0">
                <a:solidFill>
                  <a:srgbClr val="212121"/>
                </a:solidFill>
                <a:effectLst/>
                <a:latin typeface="Cambria" panose="02040503050406030204" pitchFamily="18" charset="0"/>
              </a:rPr>
              <a:t> enzyme activity and resultant 2 hydroxyglutarate (2HG) production. Mutational and epigenetic profiling of a large AML patient cohort revealed that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-mutant AMLs display global DNA hypermethylation and a specific hypermethylation signature. Furthermore, expression of 2HG-producing IDH alleles in cells induced global DNA hypermethylation. In the AML cohort,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mutations were mutually exclusive with mutations in the </a:t>
            </a:r>
            <a:r>
              <a:rPr lang="el-GR" b="0" i="0" dirty="0">
                <a:solidFill>
                  <a:srgbClr val="212121"/>
                </a:solidFill>
                <a:effectLst/>
                <a:latin typeface="Cambria" panose="02040503050406030204" pitchFamily="18" charset="0"/>
              </a:rPr>
              <a:t>α-</a:t>
            </a:r>
            <a:r>
              <a:rPr lang="en-US" b="0" i="0" dirty="0">
                <a:solidFill>
                  <a:srgbClr val="212121"/>
                </a:solidFill>
                <a:effectLst/>
                <a:latin typeface="Cambria" panose="02040503050406030204" pitchFamily="18" charset="0"/>
              </a:rPr>
              <a:t>ketoglutarate-dependent enzyme TET2, and </a:t>
            </a:r>
            <a:r>
              <a:rPr lang="en-US" b="0" i="1" dirty="0">
                <a:solidFill>
                  <a:srgbClr val="212121"/>
                </a:solidFill>
                <a:effectLst/>
                <a:latin typeface="Cambria" panose="02040503050406030204" pitchFamily="18" charset="0"/>
              </a:rPr>
              <a:t>TET2</a:t>
            </a:r>
            <a:r>
              <a:rPr lang="en-US" b="0" i="0" dirty="0">
                <a:solidFill>
                  <a:srgbClr val="212121"/>
                </a:solidFill>
                <a:effectLst/>
                <a:latin typeface="Cambria" panose="02040503050406030204" pitchFamily="18" charset="0"/>
              </a:rPr>
              <a:t> loss-of-function mutations associated with similar epigenetic defects as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mutants. Consistent with these genetic and epigenetic data, expression of IDH mutants impaired TET2 catalytic function in cells. Finally, either expression of mutant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or </a:t>
            </a:r>
            <a:r>
              <a:rPr lang="en-US" b="0" i="1" dirty="0">
                <a:solidFill>
                  <a:srgbClr val="212121"/>
                </a:solidFill>
                <a:effectLst/>
                <a:latin typeface="Cambria" panose="02040503050406030204" pitchFamily="18" charset="0"/>
              </a:rPr>
              <a:t>Tet2</a:t>
            </a:r>
            <a:r>
              <a:rPr lang="en-US" b="0" i="0" dirty="0">
                <a:solidFill>
                  <a:srgbClr val="212121"/>
                </a:solidFill>
                <a:effectLst/>
                <a:latin typeface="Cambria" panose="02040503050406030204" pitchFamily="18" charset="0"/>
              </a:rPr>
              <a:t> depletion impaired hematopoietic differentiation and increased stem/progenitor cell marker expression, suggesting a shared </a:t>
            </a:r>
            <a:r>
              <a:rPr lang="en-US" b="0" i="0" dirty="0" err="1">
                <a:solidFill>
                  <a:srgbClr val="212121"/>
                </a:solidFill>
                <a:effectLst/>
                <a:latin typeface="Cambria" panose="02040503050406030204" pitchFamily="18" charset="0"/>
              </a:rPr>
              <a:t>proleukemogenic</a:t>
            </a:r>
            <a:r>
              <a:rPr lang="en-US" b="0" i="0" dirty="0">
                <a:solidFill>
                  <a:srgbClr val="212121"/>
                </a:solidFill>
                <a:effectLst/>
                <a:latin typeface="Cambria" panose="02040503050406030204" pitchFamily="18" charset="0"/>
              </a:rPr>
              <a:t> effect.</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1. supervised analysis comparing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wild-type vs.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mutant AMLs. Using stringent criteria (absolute log2 difference in methylation &gt; 1.5, p&lt;0.05 T-test with </a:t>
            </a:r>
            <a:r>
              <a:rPr lang="en-US" b="0" i="0" dirty="0" err="1">
                <a:solidFill>
                  <a:srgbClr val="212121"/>
                </a:solidFill>
                <a:effectLst/>
                <a:latin typeface="Cambria" panose="02040503050406030204" pitchFamily="18" charset="0"/>
              </a:rPr>
              <a:t>Benjamini</a:t>
            </a:r>
            <a:r>
              <a:rPr lang="en-US" b="0" i="0" dirty="0">
                <a:solidFill>
                  <a:srgbClr val="212121"/>
                </a:solidFill>
                <a:effectLst/>
                <a:latin typeface="Cambria" panose="02040503050406030204" pitchFamily="18" charset="0"/>
              </a:rPr>
              <a:t>-Hochberg correction for multiple testing (T+BH)) we identified 45 differentially methylated regions (DMRs), all of which were universally hypermethylated in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mutant AMLs (</a:t>
            </a:r>
            <a:r>
              <a:rPr lang="en-US" b="0" i="0" u="sng" dirty="0">
                <a:solidFill>
                  <a:srgbClr val="376FAA"/>
                </a:solidFill>
                <a:effectLst/>
                <a:latin typeface="Cambria" panose="02040503050406030204" pitchFamily="18" charset="0"/>
                <a:hlinkClick r:id="rId3"/>
              </a:rPr>
              <a:t>Figure 2A</a:t>
            </a:r>
            <a:r>
              <a:rPr lang="en-US" b="0" i="0" dirty="0">
                <a:solidFill>
                  <a:srgbClr val="212121"/>
                </a:solidFill>
                <a:effectLst/>
                <a:latin typeface="Cambria" panose="02040503050406030204" pitchFamily="18" charset="0"/>
              </a:rPr>
              <a:t>, and </a:t>
            </a:r>
            <a:r>
              <a:rPr lang="en-US" b="0" i="0" u="sng" dirty="0">
                <a:solidFill>
                  <a:srgbClr val="376FAA"/>
                </a:solidFill>
                <a:effectLst/>
                <a:latin typeface="Cambria" panose="02040503050406030204" pitchFamily="18" charset="0"/>
                <a:hlinkClick r:id="rId4"/>
              </a:rPr>
              <a:t>Table S1A</a:t>
            </a:r>
            <a:r>
              <a:rPr lang="en-US" b="0" i="0" dirty="0">
                <a:solidFill>
                  <a:srgbClr val="212121"/>
                </a:solidFill>
                <a:effectLst/>
                <a:latin typeface="Cambria" panose="02040503050406030204" pitchFamily="18" charset="0"/>
              </a:rPr>
              <a:t>).</a:t>
            </a:r>
          </a:p>
          <a:p>
            <a:r>
              <a:rPr lang="en-US" b="0" i="0" dirty="0">
                <a:solidFill>
                  <a:srgbClr val="212121"/>
                </a:solidFill>
                <a:effectLst/>
                <a:latin typeface="Cambria" panose="02040503050406030204" pitchFamily="18" charset="0"/>
              </a:rPr>
              <a:t>2. specific epigenetic alterations associated with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mutant malignant transformation - supervised analysis of HELP profiles between a cohort of normal CD34+ cells obtained from the bone marrows of 11 healthy individuals (NBM) and the 51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-mutant AML. - a marked increase in DNA methylation levels in </a:t>
            </a:r>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-mutant AMLs, as evidenced by the asymmetry of the dot plot of overall methylation levels (</a:t>
            </a:r>
            <a:r>
              <a:rPr lang="en-US" b="0" i="0" u="sng" dirty="0">
                <a:solidFill>
                  <a:srgbClr val="376FAA"/>
                </a:solidFill>
                <a:effectLst/>
                <a:latin typeface="Cambria" panose="02040503050406030204" pitchFamily="18" charset="0"/>
                <a:hlinkClick r:id="rId3"/>
              </a:rPr>
              <a:t>Figure 2B</a:t>
            </a:r>
            <a:r>
              <a:rPr lang="en-US" b="0" i="0" dirty="0">
                <a:solidFill>
                  <a:srgbClr val="212121"/>
                </a:solidFill>
                <a:effectLst/>
                <a:latin typeface="Cambria" panose="02040503050406030204" pitchFamily="18" charset="0"/>
              </a:rPr>
              <a:t>)</a:t>
            </a:r>
            <a:endParaRPr lang="en-US" dirty="0"/>
          </a:p>
        </p:txBody>
      </p:sp>
      <p:sp>
        <p:nvSpPr>
          <p:cNvPr id="4" name="Slide Number Placeholder 3"/>
          <p:cNvSpPr>
            <a:spLocks noGrp="1"/>
          </p:cNvSpPr>
          <p:nvPr>
            <p:ph type="sldNum" sz="quarter" idx="5"/>
          </p:nvPr>
        </p:nvSpPr>
        <p:spPr/>
        <p:txBody>
          <a:bodyPr/>
          <a:lstStyle/>
          <a:p>
            <a:fld id="{33CEE103-B060-44B9-AB5D-A2CAF243609E}" type="slidenum">
              <a:rPr lang="en-US" smtClean="0"/>
              <a:t>19</a:t>
            </a:fld>
            <a:endParaRPr lang="en-US"/>
          </a:p>
        </p:txBody>
      </p:sp>
    </p:spTree>
    <p:extLst>
      <p:ext uri="{BB962C8B-B14F-4D97-AF65-F5344CB8AC3E}">
        <p14:creationId xmlns:p14="http://schemas.microsoft.com/office/powerpoint/2010/main" val="338050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6.xml"/><Relationship Id="rId7" Type="http://schemas.openxmlformats.org/officeDocument/2006/relationships/image" Target="../media/image4.png"/><Relationship Id="rId2" Type="http://schemas.openxmlformats.org/officeDocument/2006/relationships/customXml" Target="../../customXml/item1.xml"/><Relationship Id="rId1" Type="http://schemas.openxmlformats.org/officeDocument/2006/relationships/customXml" Target="../../customXml/item8.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2.xml"/><Relationship Id="rId9"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2.xml"/><Relationship Id="rId1" Type="http://schemas.openxmlformats.org/officeDocument/2006/relationships/customXml" Target="../../customXml/item12.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2.xml"/><Relationship Id="rId1" Type="http://schemas.openxmlformats.org/officeDocument/2006/relationships/customXml" Target="../../customXml/item3.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5.xml"/><Relationship Id="rId7" Type="http://schemas.openxmlformats.org/officeDocument/2006/relationships/image" Target="../media/image15.png"/><Relationship Id="rId2" Type="http://schemas.openxmlformats.org/officeDocument/2006/relationships/customXml" Target="../../customXml/item15.xml"/><Relationship Id="rId1" Type="http://schemas.openxmlformats.org/officeDocument/2006/relationships/customXml" Target="../../customXml/item9.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2.xml"/><Relationship Id="rId7" Type="http://schemas.openxmlformats.org/officeDocument/2006/relationships/image" Target="../media/image15.png"/><Relationship Id="rId2" Type="http://schemas.openxmlformats.org/officeDocument/2006/relationships/customXml" Target="../../customXml/item11.xml"/><Relationship Id="rId1" Type="http://schemas.openxmlformats.org/officeDocument/2006/relationships/customXml" Target="../../customXml/item13.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F4CF9-8A63-4E7B-B458-E9990A9E8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7430B-77EA-4F09-BD03-EAAF58D7DE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1AAE4E-0C3F-42EB-9998-BF02CF1896A1}"/>
              </a:ext>
            </a:extLst>
          </p:cNvPr>
          <p:cNvSpPr>
            <a:spLocks noGrp="1"/>
          </p:cNvSpPr>
          <p:nvPr>
            <p:ph type="dt" sz="half" idx="10"/>
          </p:nvPr>
        </p:nvSpPr>
        <p:spPr/>
        <p:txBody>
          <a:bodyPr/>
          <a:lstStyle/>
          <a:p>
            <a:fld id="{7FF5E3B9-07DE-4912-80CF-F8DDF6758F95}" type="datetimeFigureOut">
              <a:rPr lang="en-US" smtClean="0"/>
              <a:t>5/29/24</a:t>
            </a:fld>
            <a:endParaRPr lang="en-US"/>
          </a:p>
        </p:txBody>
      </p:sp>
      <p:sp>
        <p:nvSpPr>
          <p:cNvPr id="5" name="Footer Placeholder 4">
            <a:extLst>
              <a:ext uri="{FF2B5EF4-FFF2-40B4-BE49-F238E27FC236}">
                <a16:creationId xmlns:a16="http://schemas.microsoft.com/office/drawing/2014/main" id="{5D1CB0D4-B724-471A-8638-D9485D7DA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64903-4873-4471-9D52-394B3E029BB1}"/>
              </a:ext>
            </a:extLst>
          </p:cNvPr>
          <p:cNvSpPr>
            <a:spLocks noGrp="1"/>
          </p:cNvSpPr>
          <p:nvPr>
            <p:ph type="sldNum" sz="quarter" idx="12"/>
          </p:nvPr>
        </p:nvSpPr>
        <p:spPr/>
        <p:txBody>
          <a:bodyPr/>
          <a:lstStyle/>
          <a:p>
            <a:fld id="{BB4159DD-706C-4D52-80CC-C7F8AEDA5E0B}" type="slidenum">
              <a:rPr lang="en-US" smtClean="0"/>
              <a:t>‹#›</a:t>
            </a:fld>
            <a:endParaRPr lang="en-US"/>
          </a:p>
        </p:txBody>
      </p:sp>
    </p:spTree>
    <p:extLst>
      <p:ext uri="{BB962C8B-B14F-4D97-AF65-F5344CB8AC3E}">
        <p14:creationId xmlns:p14="http://schemas.microsoft.com/office/powerpoint/2010/main" val="19234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2251-BD6E-48DD-87A0-9550C973F8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95F567-CF0E-444A-8567-1972906BE8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90213-3277-4EA6-AEAD-ED08E098BC21}"/>
              </a:ext>
            </a:extLst>
          </p:cNvPr>
          <p:cNvSpPr>
            <a:spLocks noGrp="1"/>
          </p:cNvSpPr>
          <p:nvPr>
            <p:ph type="dt" sz="half" idx="10"/>
          </p:nvPr>
        </p:nvSpPr>
        <p:spPr/>
        <p:txBody>
          <a:bodyPr/>
          <a:lstStyle/>
          <a:p>
            <a:fld id="{7FF5E3B9-07DE-4912-80CF-F8DDF6758F95}" type="datetimeFigureOut">
              <a:rPr lang="en-US" smtClean="0"/>
              <a:t>5/29/24</a:t>
            </a:fld>
            <a:endParaRPr lang="en-US"/>
          </a:p>
        </p:txBody>
      </p:sp>
      <p:sp>
        <p:nvSpPr>
          <p:cNvPr id="5" name="Footer Placeholder 4">
            <a:extLst>
              <a:ext uri="{FF2B5EF4-FFF2-40B4-BE49-F238E27FC236}">
                <a16:creationId xmlns:a16="http://schemas.microsoft.com/office/drawing/2014/main" id="{5E78FCFD-0662-4D4B-9B82-9253A2DAE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CFCF3-54A5-4806-8556-AE7D76B447C1}"/>
              </a:ext>
            </a:extLst>
          </p:cNvPr>
          <p:cNvSpPr>
            <a:spLocks noGrp="1"/>
          </p:cNvSpPr>
          <p:nvPr>
            <p:ph type="sldNum" sz="quarter" idx="12"/>
          </p:nvPr>
        </p:nvSpPr>
        <p:spPr/>
        <p:txBody>
          <a:bodyPr/>
          <a:lstStyle/>
          <a:p>
            <a:fld id="{BB4159DD-706C-4D52-80CC-C7F8AEDA5E0B}" type="slidenum">
              <a:rPr lang="en-US" smtClean="0"/>
              <a:t>‹#›</a:t>
            </a:fld>
            <a:endParaRPr lang="en-US"/>
          </a:p>
        </p:txBody>
      </p:sp>
    </p:spTree>
    <p:extLst>
      <p:ext uri="{BB962C8B-B14F-4D97-AF65-F5344CB8AC3E}">
        <p14:creationId xmlns:p14="http://schemas.microsoft.com/office/powerpoint/2010/main" val="1674918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D9141F-0279-43B5-8EB6-B06B38BEC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1FC6A2-8421-4995-AD5A-0C2FE17E04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3AC0F-FC23-431A-B13B-B31A201E1756}"/>
              </a:ext>
            </a:extLst>
          </p:cNvPr>
          <p:cNvSpPr>
            <a:spLocks noGrp="1"/>
          </p:cNvSpPr>
          <p:nvPr>
            <p:ph type="dt" sz="half" idx="10"/>
          </p:nvPr>
        </p:nvSpPr>
        <p:spPr/>
        <p:txBody>
          <a:bodyPr/>
          <a:lstStyle/>
          <a:p>
            <a:fld id="{7FF5E3B9-07DE-4912-80CF-F8DDF6758F95}" type="datetimeFigureOut">
              <a:rPr lang="en-US" smtClean="0"/>
              <a:t>5/29/24</a:t>
            </a:fld>
            <a:endParaRPr lang="en-US"/>
          </a:p>
        </p:txBody>
      </p:sp>
      <p:sp>
        <p:nvSpPr>
          <p:cNvPr id="5" name="Footer Placeholder 4">
            <a:extLst>
              <a:ext uri="{FF2B5EF4-FFF2-40B4-BE49-F238E27FC236}">
                <a16:creationId xmlns:a16="http://schemas.microsoft.com/office/drawing/2014/main" id="{643AD2B1-C1C2-46C3-B257-814D8DDF6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EE3E5-0B3E-4D20-A451-AA0B1F6E1BD9}"/>
              </a:ext>
            </a:extLst>
          </p:cNvPr>
          <p:cNvSpPr>
            <a:spLocks noGrp="1"/>
          </p:cNvSpPr>
          <p:nvPr>
            <p:ph type="sldNum" sz="quarter" idx="12"/>
          </p:nvPr>
        </p:nvSpPr>
        <p:spPr/>
        <p:txBody>
          <a:bodyPr/>
          <a:lstStyle/>
          <a:p>
            <a:fld id="{BB4159DD-706C-4D52-80CC-C7F8AEDA5E0B}" type="slidenum">
              <a:rPr lang="en-US" smtClean="0"/>
              <a:t>‹#›</a:t>
            </a:fld>
            <a:endParaRPr lang="en-US"/>
          </a:p>
        </p:txBody>
      </p:sp>
    </p:spTree>
    <p:extLst>
      <p:ext uri="{BB962C8B-B14F-4D97-AF65-F5344CB8AC3E}">
        <p14:creationId xmlns:p14="http://schemas.microsoft.com/office/powerpoint/2010/main" val="1133846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nly (b)">
    <p:spTree>
      <p:nvGrpSpPr>
        <p:cNvPr id="1" name=""/>
        <p:cNvGrpSpPr/>
        <p:nvPr/>
      </p:nvGrpSpPr>
      <p:grpSpPr>
        <a:xfrm>
          <a:off x="0" y="0"/>
          <a:ext cx="0" cy="0"/>
          <a:chOff x="0" y="0"/>
          <a:chExt cx="0" cy="0"/>
        </a:xfrm>
      </p:grpSpPr>
      <p:sp>
        <p:nvSpPr>
          <p:cNvPr id="2" name="Titel 1"/>
          <p:cNvSpPr>
            <a:spLocks noGrp="1"/>
          </p:cNvSpPr>
          <p:nvPr>
            <p:ph type="title"/>
          </p:nvPr>
        </p:nvSpPr>
        <p:spPr bwMode="gray">
          <a:xfrm>
            <a:off x="609600" y="274639"/>
            <a:ext cx="10972800" cy="1143000"/>
          </a:xfrm>
          <a:prstGeom prst="rect">
            <a:avLst/>
          </a:prstGeom>
        </p:spPr>
        <p:txBody>
          <a:bodyPr/>
          <a:lstStyle/>
          <a:p>
            <a:r>
              <a:rPr lang="en-US"/>
              <a:t>Click to edit Master title style</a:t>
            </a:r>
            <a:endParaRPr lang="de-DE" dirty="0"/>
          </a:p>
        </p:txBody>
      </p:sp>
      <p:sp>
        <p:nvSpPr>
          <p:cNvPr id="8" name="Textplatzhalter 7"/>
          <p:cNvSpPr>
            <a:spLocks noGrp="1"/>
          </p:cNvSpPr>
          <p:nvPr>
            <p:ph type="body" sz="quarter" idx="12"/>
          </p:nvPr>
        </p:nvSpPr>
        <p:spPr bwMode="gray">
          <a:xfrm>
            <a:off x="1775887" y="977900"/>
            <a:ext cx="10084644" cy="288000"/>
          </a:xfrm>
          <a:prstGeom prst="rect">
            <a:avLst/>
          </a:prstGeom>
        </p:spPr>
        <p:txBody>
          <a:bodyPr/>
          <a:lstStyle/>
          <a:p>
            <a:pPr lvl="0"/>
            <a:r>
              <a:rPr lang="en-US"/>
              <a:t>Click to edit Master text styles</a:t>
            </a:r>
          </a:p>
        </p:txBody>
      </p:sp>
      <p:sp>
        <p:nvSpPr>
          <p:cNvPr id="4" name="Fußzeilenplatzhalter 2">
            <a:extLst>
              <a:ext uri="{FF2B5EF4-FFF2-40B4-BE49-F238E27FC236}">
                <a16:creationId xmlns:a16="http://schemas.microsoft.com/office/drawing/2014/main" id="{001C8DC5-DEEC-6849-9E8C-BA295614C766}"/>
              </a:ext>
            </a:extLst>
          </p:cNvPr>
          <p:cNvSpPr>
            <a:spLocks noGrp="1"/>
          </p:cNvSpPr>
          <p:nvPr>
            <p:ph type="ftr" sz="quarter" idx="13"/>
          </p:nvPr>
        </p:nvSpPr>
        <p:spPr bwMode="gray">
          <a:xfrm>
            <a:off x="4165600" y="6356351"/>
            <a:ext cx="3860800" cy="365125"/>
          </a:xfrm>
        </p:spPr>
        <p:txBody>
          <a:bodyPr/>
          <a:lstStyle>
            <a:lvl1pPr>
              <a:defRPr/>
            </a:lvl1pPr>
          </a:lstStyle>
          <a:p>
            <a:pPr>
              <a:defRPr/>
            </a:pPr>
            <a:r>
              <a:rPr lang="de-DE"/>
              <a:t>Title, Location, Date</a:t>
            </a:r>
          </a:p>
        </p:txBody>
      </p:sp>
      <p:sp>
        <p:nvSpPr>
          <p:cNvPr id="5" name="Foliennummernplatzhalter 3">
            <a:extLst>
              <a:ext uri="{FF2B5EF4-FFF2-40B4-BE49-F238E27FC236}">
                <a16:creationId xmlns:a16="http://schemas.microsoft.com/office/drawing/2014/main" id="{A353DC90-4F46-0F4C-A333-C2E64E5B1C0E}"/>
              </a:ext>
            </a:extLst>
          </p:cNvPr>
          <p:cNvSpPr>
            <a:spLocks noGrp="1"/>
          </p:cNvSpPr>
          <p:nvPr>
            <p:ph type="sldNum" sz="quarter" idx="14"/>
          </p:nvPr>
        </p:nvSpPr>
        <p:spPr bwMode="gray">
          <a:xfrm>
            <a:off x="8737600" y="6356351"/>
            <a:ext cx="2844800" cy="365125"/>
          </a:xfrm>
        </p:spPr>
        <p:txBody>
          <a:bodyPr/>
          <a:lstStyle>
            <a:lvl1pPr>
              <a:defRPr/>
            </a:lvl1pPr>
          </a:lstStyle>
          <a:p>
            <a:pPr>
              <a:defRPr/>
            </a:pPr>
            <a:fld id="{66443CC7-2F34-9B41-9213-9FC1AA474A07}" type="slidenum">
              <a:rPr lang="de-DE"/>
              <a:pPr>
                <a:defRPr/>
              </a:pPr>
              <a:t>‹#›</a:t>
            </a:fld>
            <a:endParaRPr lang="de-DE"/>
          </a:p>
        </p:txBody>
      </p:sp>
    </p:spTree>
    <p:extLst>
      <p:ext uri="{BB962C8B-B14F-4D97-AF65-F5344CB8AC3E}">
        <p14:creationId xmlns:p14="http://schemas.microsoft.com/office/powerpoint/2010/main" val="3136516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Style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F16A93B-6921-4C70-8BB4-714FCAD39A32}"/>
              </a:ext>
            </a:extLst>
          </p:cNvPr>
          <p:cNvSpPr>
            <a:spLocks noGrp="1"/>
          </p:cNvSpPr>
          <p:nvPr>
            <p:ph type="pic" sz="quarter" idx="42" hasCustomPrompt="1"/>
          </p:nvPr>
        </p:nvSpPr>
        <p:spPr>
          <a:xfrm>
            <a:off x="2827784" y="2898850"/>
            <a:ext cx="1190833" cy="1952967"/>
          </a:xfrm>
          <a:custGeom>
            <a:avLst/>
            <a:gdLst>
              <a:gd name="connsiteX0" fmla="*/ 0 w 1190833"/>
              <a:gd name="connsiteY0" fmla="*/ 0 h 1952967"/>
              <a:gd name="connsiteX1" fmla="*/ 1190833 w 1190833"/>
              <a:gd name="connsiteY1" fmla="*/ 0 h 1952967"/>
              <a:gd name="connsiteX2" fmla="*/ 1190833 w 1190833"/>
              <a:gd name="connsiteY2" fmla="*/ 1952967 h 1952967"/>
              <a:gd name="connsiteX3" fmla="*/ 0 w 1190833"/>
              <a:gd name="connsiteY3" fmla="*/ 1952967 h 1952967"/>
            </a:gdLst>
            <a:ahLst/>
            <a:cxnLst>
              <a:cxn ang="0">
                <a:pos x="connsiteX0" y="connsiteY0"/>
              </a:cxn>
              <a:cxn ang="0">
                <a:pos x="connsiteX1" y="connsiteY1"/>
              </a:cxn>
              <a:cxn ang="0">
                <a:pos x="connsiteX2" y="connsiteY2"/>
              </a:cxn>
              <a:cxn ang="0">
                <a:pos x="connsiteX3" y="connsiteY3"/>
              </a:cxn>
            </a:cxnLst>
            <a:rect l="l" t="t" r="r" b="b"/>
            <a:pathLst>
              <a:path w="1190833" h="1952967">
                <a:moveTo>
                  <a:pt x="0" y="0"/>
                </a:moveTo>
                <a:lnTo>
                  <a:pt x="1190833" y="0"/>
                </a:lnTo>
                <a:lnTo>
                  <a:pt x="1190833" y="1952967"/>
                </a:lnTo>
                <a:lnTo>
                  <a:pt x="0" y="1952967"/>
                </a:lnTo>
                <a:close/>
              </a:path>
            </a:pathLst>
          </a:custGeom>
          <a:solidFill>
            <a:schemeClr val="bg1">
              <a:lumMod val="95000"/>
            </a:schemeClr>
          </a:solidFill>
        </p:spPr>
        <p:txBody>
          <a:bodyPr wrap="square" anchor="ctr">
            <a:noAutofit/>
          </a:bodyPr>
          <a:lstStyle>
            <a:lvl1pPr marL="0" marR="0" indent="0" algn="ctr" defTabSz="914424"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2527799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75005" y="2748521"/>
            <a:ext cx="9144000" cy="1605039"/>
          </a:xfrm>
          <a:prstGeom prst="rect">
            <a:avLst/>
          </a:prstGeom>
        </p:spPr>
        <p:txBody>
          <a:bodyPr anchor="t">
            <a:noAutofit/>
          </a:bodyPr>
          <a:lstStyle>
            <a:lvl1pPr algn="l">
              <a:lnSpc>
                <a:spcPts val="6134"/>
              </a:lnSpc>
              <a:defRPr sz="6134"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690245" y="452432"/>
            <a:ext cx="5562475" cy="1423993"/>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1036451" y="6073277"/>
            <a:ext cx="817060" cy="643435"/>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1078324" y="4749800"/>
            <a:ext cx="670796" cy="1085851"/>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5041665"/>
            <a:ext cx="900060" cy="297099"/>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5477080"/>
            <a:ext cx="900060" cy="296937"/>
          </a:xfrm>
          <a:prstGeom prst="rect">
            <a:avLst/>
          </a:prstGeom>
        </p:spPr>
      </p:pic>
      <p:sp>
        <p:nvSpPr>
          <p:cNvPr id="16" name="Espaço Reservado para Texto 15"/>
          <p:cNvSpPr>
            <a:spLocks noGrp="1"/>
          </p:cNvSpPr>
          <p:nvPr>
            <p:ph type="body" sz="quarter" idx="10" hasCustomPrompt="1"/>
          </p:nvPr>
        </p:nvSpPr>
        <p:spPr>
          <a:xfrm>
            <a:off x="969433" y="4999567"/>
            <a:ext cx="7641167" cy="346075"/>
          </a:xfrm>
          <a:prstGeom prst="rect">
            <a:avLst/>
          </a:prstGeom>
        </p:spPr>
        <p:txBody>
          <a:bodyPr>
            <a:noAutofit/>
          </a:bodyPr>
          <a:lstStyle>
            <a:lvl1pPr marL="0" indent="0">
              <a:buNone/>
              <a:defRPr sz="2867"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975951" y="5427942"/>
            <a:ext cx="7641167" cy="346075"/>
          </a:xfrm>
          <a:prstGeom prst="rect">
            <a:avLst/>
          </a:prstGeom>
        </p:spPr>
        <p:txBody>
          <a:bodyPr>
            <a:noAutofit/>
          </a:bodyPr>
          <a:lstStyle>
            <a:lvl1pPr marL="0" indent="0">
              <a:buNone/>
              <a:defRPr sz="2867"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3038376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66884" y="300292"/>
            <a:ext cx="10858233" cy="810754"/>
          </a:xfrm>
          <a:prstGeom prst="rect">
            <a:avLst/>
          </a:prstGeom>
        </p:spPr>
        <p:txBody>
          <a:bodyPr anchor="t">
            <a:noAutofit/>
          </a:bodyPr>
          <a:lstStyle>
            <a:lvl1pPr algn="ctr">
              <a:lnSpc>
                <a:spcPts val="6134"/>
              </a:lnSpc>
              <a:defRPr sz="42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666750" y="2025445"/>
            <a:ext cx="10858500" cy="3284179"/>
          </a:xfrm>
          <a:prstGeom prst="rect">
            <a:avLst/>
          </a:prstGeom>
        </p:spPr>
        <p:txBody>
          <a:bodyPr/>
          <a:lstStyle>
            <a:lvl1pPr marL="0" indent="0" algn="ctr">
              <a:lnSpc>
                <a:spcPts val="4000"/>
              </a:lnSpc>
              <a:spcBef>
                <a:spcPts val="1600"/>
              </a:spcBef>
              <a:buNone/>
              <a:defRPr sz="3334">
                <a:solidFill>
                  <a:schemeClr val="bg1"/>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1798078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66884" y="300292"/>
            <a:ext cx="10858233" cy="810754"/>
          </a:xfrm>
          <a:prstGeom prst="rect">
            <a:avLst/>
          </a:prstGeom>
        </p:spPr>
        <p:txBody>
          <a:bodyPr anchor="t">
            <a:noAutofit/>
          </a:bodyPr>
          <a:lstStyle>
            <a:lvl1pPr algn="ctr">
              <a:lnSpc>
                <a:spcPts val="6134"/>
              </a:lnSpc>
              <a:defRPr sz="42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666750" y="2025445"/>
            <a:ext cx="10858500" cy="3284179"/>
          </a:xfrm>
          <a:prstGeom prst="rect">
            <a:avLst/>
          </a:prstGeom>
        </p:spPr>
        <p:txBody>
          <a:bodyPr/>
          <a:lstStyle>
            <a:lvl1pPr marL="0" indent="0" algn="ctr">
              <a:lnSpc>
                <a:spcPts val="4000"/>
              </a:lnSpc>
              <a:spcBef>
                <a:spcPts val="1600"/>
              </a:spcBef>
              <a:buNone/>
              <a:defRPr sz="3334">
                <a:solidFill>
                  <a:schemeClr val="bg1"/>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3360868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83458" y="349452"/>
            <a:ext cx="7777317" cy="810754"/>
          </a:xfrm>
          <a:prstGeom prst="rect">
            <a:avLst/>
          </a:prstGeom>
        </p:spPr>
        <p:txBody>
          <a:bodyPr anchor="t">
            <a:noAutofit/>
          </a:bodyPr>
          <a:lstStyle>
            <a:lvl1pPr algn="l">
              <a:lnSpc>
                <a:spcPts val="6134"/>
              </a:lnSpc>
              <a:defRPr sz="4667"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546100" y="1557359"/>
            <a:ext cx="11150600" cy="4176994"/>
          </a:xfrm>
          <a:prstGeom prst="rect">
            <a:avLst/>
          </a:prstGeom>
        </p:spPr>
        <p:txBody>
          <a:bodyPr/>
          <a:lstStyle>
            <a:lvl1pPr marL="0" indent="0" algn="l">
              <a:lnSpc>
                <a:spcPts val="2400"/>
              </a:lnSpc>
              <a:spcBef>
                <a:spcPts val="1600"/>
              </a:spcBef>
              <a:buNone/>
              <a:defRPr sz="2000">
                <a:solidFill>
                  <a:srgbClr val="565755"/>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8503674" y="305359"/>
            <a:ext cx="3259642" cy="834468"/>
          </a:xfrm>
          <a:prstGeom prst="rect">
            <a:avLst/>
          </a:prstGeom>
        </p:spPr>
      </p:pic>
    </p:spTree>
    <p:extLst>
      <p:ext uri="{BB962C8B-B14F-4D97-AF65-F5344CB8AC3E}">
        <p14:creationId xmlns:p14="http://schemas.microsoft.com/office/powerpoint/2010/main" val="191394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83458" y="349452"/>
            <a:ext cx="7777317" cy="810754"/>
          </a:xfrm>
          <a:prstGeom prst="rect">
            <a:avLst/>
          </a:prstGeom>
        </p:spPr>
        <p:txBody>
          <a:bodyPr anchor="t">
            <a:noAutofit/>
          </a:bodyPr>
          <a:lstStyle>
            <a:lvl1pPr algn="l">
              <a:lnSpc>
                <a:spcPts val="6134"/>
              </a:lnSpc>
              <a:defRPr sz="4667"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546100" y="1557359"/>
            <a:ext cx="11150600" cy="4176994"/>
          </a:xfrm>
          <a:prstGeom prst="rect">
            <a:avLst/>
          </a:prstGeom>
        </p:spPr>
        <p:txBody>
          <a:bodyPr/>
          <a:lstStyle>
            <a:lvl1pPr marL="0" indent="0" algn="l">
              <a:lnSpc>
                <a:spcPts val="2400"/>
              </a:lnSpc>
              <a:spcBef>
                <a:spcPts val="1600"/>
              </a:spcBef>
              <a:buNone/>
              <a:defRPr sz="2000">
                <a:solidFill>
                  <a:srgbClr val="565755"/>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8503674" y="305359"/>
            <a:ext cx="3259642" cy="834468"/>
          </a:xfrm>
          <a:prstGeom prst="rect">
            <a:avLst/>
          </a:prstGeom>
        </p:spPr>
      </p:pic>
    </p:spTree>
    <p:extLst>
      <p:ext uri="{BB962C8B-B14F-4D97-AF65-F5344CB8AC3E}">
        <p14:creationId xmlns:p14="http://schemas.microsoft.com/office/powerpoint/2010/main" val="1708740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3281921"/>
            <a:ext cx="9144000" cy="756679"/>
          </a:xfrm>
          <a:prstGeom prst="rect">
            <a:avLst/>
          </a:prstGeom>
        </p:spPr>
        <p:txBody>
          <a:bodyPr anchor="t">
            <a:noAutofit/>
          </a:bodyPr>
          <a:lstStyle>
            <a:lvl1pPr algn="ctr">
              <a:lnSpc>
                <a:spcPts val="6134"/>
              </a:lnSpc>
              <a:defRPr sz="6267"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2918266" y="490473"/>
            <a:ext cx="6355469" cy="1673607"/>
          </a:xfrm>
          <a:prstGeom prst="rect">
            <a:avLst/>
          </a:prstGeom>
        </p:spPr>
      </p:pic>
      <p:grpSp>
        <p:nvGrpSpPr>
          <p:cNvPr id="19" name="Agrupar 18"/>
          <p:cNvGrpSpPr/>
          <p:nvPr userDrawn="1"/>
        </p:nvGrpSpPr>
        <p:grpSpPr>
          <a:xfrm>
            <a:off x="4895850" y="5935133"/>
            <a:ext cx="2400300" cy="931333"/>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58110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17CFB-7368-43F1-93CE-B54B9F5D0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AED0C-0820-43A3-A687-25D26ECCFA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E55004-5F3E-41B7-9C1A-EB8414D40418}"/>
              </a:ext>
            </a:extLst>
          </p:cNvPr>
          <p:cNvSpPr>
            <a:spLocks noGrp="1"/>
          </p:cNvSpPr>
          <p:nvPr>
            <p:ph type="dt" sz="half" idx="10"/>
          </p:nvPr>
        </p:nvSpPr>
        <p:spPr/>
        <p:txBody>
          <a:bodyPr/>
          <a:lstStyle/>
          <a:p>
            <a:fld id="{7FF5E3B9-07DE-4912-80CF-F8DDF6758F95}" type="datetimeFigureOut">
              <a:rPr lang="en-US" smtClean="0"/>
              <a:t>5/29/24</a:t>
            </a:fld>
            <a:endParaRPr lang="en-US"/>
          </a:p>
        </p:txBody>
      </p:sp>
      <p:sp>
        <p:nvSpPr>
          <p:cNvPr id="5" name="Footer Placeholder 4">
            <a:extLst>
              <a:ext uri="{FF2B5EF4-FFF2-40B4-BE49-F238E27FC236}">
                <a16:creationId xmlns:a16="http://schemas.microsoft.com/office/drawing/2014/main" id="{2FA64178-AE03-452C-8D19-E0D0F6E38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11265-CB3B-488A-BF32-4D154A0E2078}"/>
              </a:ext>
            </a:extLst>
          </p:cNvPr>
          <p:cNvSpPr>
            <a:spLocks noGrp="1"/>
          </p:cNvSpPr>
          <p:nvPr>
            <p:ph type="sldNum" sz="quarter" idx="12"/>
          </p:nvPr>
        </p:nvSpPr>
        <p:spPr/>
        <p:txBody>
          <a:bodyPr/>
          <a:lstStyle/>
          <a:p>
            <a:fld id="{BB4159DD-706C-4D52-80CC-C7F8AEDA5E0B}" type="slidenum">
              <a:rPr lang="en-US" smtClean="0"/>
              <a:t>‹#›</a:t>
            </a:fld>
            <a:endParaRPr lang="en-US"/>
          </a:p>
        </p:txBody>
      </p:sp>
    </p:spTree>
    <p:extLst>
      <p:ext uri="{BB962C8B-B14F-4D97-AF65-F5344CB8AC3E}">
        <p14:creationId xmlns:p14="http://schemas.microsoft.com/office/powerpoint/2010/main" val="2621945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3281921"/>
            <a:ext cx="9144000" cy="756679"/>
          </a:xfrm>
          <a:prstGeom prst="rect">
            <a:avLst/>
          </a:prstGeom>
        </p:spPr>
        <p:txBody>
          <a:bodyPr anchor="t">
            <a:noAutofit/>
          </a:bodyPr>
          <a:lstStyle>
            <a:lvl1pPr algn="ctr">
              <a:lnSpc>
                <a:spcPts val="6134"/>
              </a:lnSpc>
              <a:defRPr sz="6267"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2918266" y="490473"/>
            <a:ext cx="6355469" cy="1673607"/>
          </a:xfrm>
          <a:prstGeom prst="rect">
            <a:avLst/>
          </a:prstGeom>
        </p:spPr>
      </p:pic>
      <p:grpSp>
        <p:nvGrpSpPr>
          <p:cNvPr id="19" name="Agrupar 18"/>
          <p:cNvGrpSpPr/>
          <p:nvPr userDrawn="1"/>
        </p:nvGrpSpPr>
        <p:grpSpPr>
          <a:xfrm>
            <a:off x="4895850" y="5935133"/>
            <a:ext cx="2400300" cy="931333"/>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644424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
        <p:nvSpPr>
          <p:cNvPr id="4" name="Espaço Reservado para Conteúdo 2"/>
          <p:cNvSpPr>
            <a:spLocks noGrp="1"/>
          </p:cNvSpPr>
          <p:nvPr userDrawn="1">
            <p:ph idx="10"/>
          </p:nvPr>
        </p:nvSpPr>
        <p:spPr>
          <a:xfrm>
            <a:off x="476212" y="1820478"/>
            <a:ext cx="11239579" cy="4466042"/>
          </a:xfrm>
          <a:prstGeom prst="rect">
            <a:avLst/>
          </a:prstGeom>
        </p:spPr>
        <p:txBody>
          <a:bodyPr/>
          <a:lstStyle>
            <a:lvl1pPr>
              <a:buClr>
                <a:schemeClr val="accent1">
                  <a:lumMod val="75000"/>
                </a:schemeClr>
              </a:buClr>
              <a:buFont typeface="Arial" pitchFamily="34" charset="0"/>
              <a:buChar char="•"/>
              <a:defRPr sz="2400">
                <a:solidFill>
                  <a:schemeClr val="tx1">
                    <a:lumMod val="75000"/>
                    <a:lumOff val="25000"/>
                  </a:schemeClr>
                </a:solidFill>
              </a:defRPr>
            </a:lvl1pPr>
          </a:lstStyle>
          <a:p>
            <a:r>
              <a:rPr lang="pt-BR" dirty="0"/>
              <a:t>48719</a:t>
            </a:r>
          </a:p>
          <a:p>
            <a:r>
              <a:rPr lang="pt-BR" dirty="0"/>
              <a:t>6451867498</a:t>
            </a:r>
          </a:p>
        </p:txBody>
      </p:sp>
      <p:sp>
        <p:nvSpPr>
          <p:cNvPr id="5" name="Título 1"/>
          <p:cNvSpPr>
            <a:spLocks noGrp="1"/>
          </p:cNvSpPr>
          <p:nvPr userDrawn="1">
            <p:ph type="title"/>
          </p:nvPr>
        </p:nvSpPr>
        <p:spPr>
          <a:xfrm>
            <a:off x="623393" y="332656"/>
            <a:ext cx="8763061" cy="1152128"/>
          </a:xfrm>
          <a:prstGeom prst="rect">
            <a:avLst/>
          </a:prstGeom>
        </p:spPr>
        <p:txBody>
          <a:bodyPr/>
          <a:lstStyle>
            <a:lvl1pPr algn="l">
              <a:defRPr sz="3600" b="1">
                <a:solidFill>
                  <a:schemeClr val="accent1">
                    <a:lumMod val="75000"/>
                  </a:schemeClr>
                </a:solidFill>
              </a:defRPr>
            </a:lvl1pPr>
          </a:lstStyle>
          <a:p>
            <a:endParaRPr lang="pt-BR" dirty="0"/>
          </a:p>
        </p:txBody>
      </p:sp>
    </p:spTree>
    <p:extLst>
      <p:ext uri="{BB962C8B-B14F-4D97-AF65-F5344CB8AC3E}">
        <p14:creationId xmlns:p14="http://schemas.microsoft.com/office/powerpoint/2010/main" val="322892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2A121-55B9-4F6D-9CC7-AC36A97CA7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2875CF-FD75-4B96-ACB4-E10A8BC26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74B5B8-5993-463D-954E-4F54F0421D3B}"/>
              </a:ext>
            </a:extLst>
          </p:cNvPr>
          <p:cNvSpPr>
            <a:spLocks noGrp="1"/>
          </p:cNvSpPr>
          <p:nvPr>
            <p:ph type="dt" sz="half" idx="10"/>
          </p:nvPr>
        </p:nvSpPr>
        <p:spPr/>
        <p:txBody>
          <a:bodyPr/>
          <a:lstStyle/>
          <a:p>
            <a:fld id="{7FF5E3B9-07DE-4912-80CF-F8DDF6758F95}" type="datetimeFigureOut">
              <a:rPr lang="en-US" smtClean="0"/>
              <a:t>5/29/24</a:t>
            </a:fld>
            <a:endParaRPr lang="en-US"/>
          </a:p>
        </p:txBody>
      </p:sp>
      <p:sp>
        <p:nvSpPr>
          <p:cNvPr id="5" name="Footer Placeholder 4">
            <a:extLst>
              <a:ext uri="{FF2B5EF4-FFF2-40B4-BE49-F238E27FC236}">
                <a16:creationId xmlns:a16="http://schemas.microsoft.com/office/drawing/2014/main" id="{399FCC29-58C7-4FD7-86C2-A7720268D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71487-2233-4D08-94C7-0BE4DFEECCF2}"/>
              </a:ext>
            </a:extLst>
          </p:cNvPr>
          <p:cNvSpPr>
            <a:spLocks noGrp="1"/>
          </p:cNvSpPr>
          <p:nvPr>
            <p:ph type="sldNum" sz="quarter" idx="12"/>
          </p:nvPr>
        </p:nvSpPr>
        <p:spPr/>
        <p:txBody>
          <a:bodyPr/>
          <a:lstStyle/>
          <a:p>
            <a:fld id="{BB4159DD-706C-4D52-80CC-C7F8AEDA5E0B}" type="slidenum">
              <a:rPr lang="en-US" smtClean="0"/>
              <a:t>‹#›</a:t>
            </a:fld>
            <a:endParaRPr lang="en-US"/>
          </a:p>
        </p:txBody>
      </p:sp>
    </p:spTree>
    <p:extLst>
      <p:ext uri="{BB962C8B-B14F-4D97-AF65-F5344CB8AC3E}">
        <p14:creationId xmlns:p14="http://schemas.microsoft.com/office/powerpoint/2010/main" val="1909314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FEA9-40A8-4831-9645-F859039E3B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FFEFA-8BCE-42BF-94E4-E2740C78C9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B587AE-EF7A-4FB4-9A6B-62072EACB5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CED956-B75C-40E5-96A4-5DA9B21BF559}"/>
              </a:ext>
            </a:extLst>
          </p:cNvPr>
          <p:cNvSpPr>
            <a:spLocks noGrp="1"/>
          </p:cNvSpPr>
          <p:nvPr>
            <p:ph type="dt" sz="half" idx="10"/>
          </p:nvPr>
        </p:nvSpPr>
        <p:spPr/>
        <p:txBody>
          <a:bodyPr/>
          <a:lstStyle/>
          <a:p>
            <a:fld id="{7FF5E3B9-07DE-4912-80CF-F8DDF6758F95}" type="datetimeFigureOut">
              <a:rPr lang="en-US" smtClean="0"/>
              <a:t>5/29/24</a:t>
            </a:fld>
            <a:endParaRPr lang="en-US"/>
          </a:p>
        </p:txBody>
      </p:sp>
      <p:sp>
        <p:nvSpPr>
          <p:cNvPr id="6" name="Footer Placeholder 5">
            <a:extLst>
              <a:ext uri="{FF2B5EF4-FFF2-40B4-BE49-F238E27FC236}">
                <a16:creationId xmlns:a16="http://schemas.microsoft.com/office/drawing/2014/main" id="{9C6B6AA6-0C1A-4E06-9AFD-4C9937F2B7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54E69-2CC3-4048-B86C-D8E917B8699A}"/>
              </a:ext>
            </a:extLst>
          </p:cNvPr>
          <p:cNvSpPr>
            <a:spLocks noGrp="1"/>
          </p:cNvSpPr>
          <p:nvPr>
            <p:ph type="sldNum" sz="quarter" idx="12"/>
          </p:nvPr>
        </p:nvSpPr>
        <p:spPr/>
        <p:txBody>
          <a:bodyPr/>
          <a:lstStyle/>
          <a:p>
            <a:fld id="{BB4159DD-706C-4D52-80CC-C7F8AEDA5E0B}" type="slidenum">
              <a:rPr lang="en-US" smtClean="0"/>
              <a:t>‹#›</a:t>
            </a:fld>
            <a:endParaRPr lang="en-US"/>
          </a:p>
        </p:txBody>
      </p:sp>
    </p:spTree>
    <p:extLst>
      <p:ext uri="{BB962C8B-B14F-4D97-AF65-F5344CB8AC3E}">
        <p14:creationId xmlns:p14="http://schemas.microsoft.com/office/powerpoint/2010/main" val="1708672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2EB2-6058-4356-A032-3B7B81F380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02359C-A71E-42A5-93A4-493174F147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6B4C67-7D56-48C3-86A3-9F93C9855E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DEA60-9A78-4C46-9B6A-C3E601F306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3342B2-AF38-4139-B87D-0B56DC281F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1FDA2C-447E-4B08-9492-F5A306114D69}"/>
              </a:ext>
            </a:extLst>
          </p:cNvPr>
          <p:cNvSpPr>
            <a:spLocks noGrp="1"/>
          </p:cNvSpPr>
          <p:nvPr>
            <p:ph type="dt" sz="half" idx="10"/>
          </p:nvPr>
        </p:nvSpPr>
        <p:spPr/>
        <p:txBody>
          <a:bodyPr/>
          <a:lstStyle/>
          <a:p>
            <a:fld id="{7FF5E3B9-07DE-4912-80CF-F8DDF6758F95}" type="datetimeFigureOut">
              <a:rPr lang="en-US" smtClean="0"/>
              <a:t>5/29/24</a:t>
            </a:fld>
            <a:endParaRPr lang="en-US"/>
          </a:p>
        </p:txBody>
      </p:sp>
      <p:sp>
        <p:nvSpPr>
          <p:cNvPr id="8" name="Footer Placeholder 7">
            <a:extLst>
              <a:ext uri="{FF2B5EF4-FFF2-40B4-BE49-F238E27FC236}">
                <a16:creationId xmlns:a16="http://schemas.microsoft.com/office/drawing/2014/main" id="{664B8C9A-8402-4540-BF6D-5DF9581A77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2ADC70-B206-47A9-8BE1-0AB094725785}"/>
              </a:ext>
            </a:extLst>
          </p:cNvPr>
          <p:cNvSpPr>
            <a:spLocks noGrp="1"/>
          </p:cNvSpPr>
          <p:nvPr>
            <p:ph type="sldNum" sz="quarter" idx="12"/>
          </p:nvPr>
        </p:nvSpPr>
        <p:spPr/>
        <p:txBody>
          <a:bodyPr/>
          <a:lstStyle/>
          <a:p>
            <a:fld id="{BB4159DD-706C-4D52-80CC-C7F8AEDA5E0B}" type="slidenum">
              <a:rPr lang="en-US" smtClean="0"/>
              <a:t>‹#›</a:t>
            </a:fld>
            <a:endParaRPr lang="en-US"/>
          </a:p>
        </p:txBody>
      </p:sp>
    </p:spTree>
    <p:extLst>
      <p:ext uri="{BB962C8B-B14F-4D97-AF65-F5344CB8AC3E}">
        <p14:creationId xmlns:p14="http://schemas.microsoft.com/office/powerpoint/2010/main" val="4155858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1230A-A4BC-4B7D-9C4D-EEF873C61F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EE848-2612-4515-9853-5216013DA9CB}"/>
              </a:ext>
            </a:extLst>
          </p:cNvPr>
          <p:cNvSpPr>
            <a:spLocks noGrp="1"/>
          </p:cNvSpPr>
          <p:nvPr>
            <p:ph type="dt" sz="half" idx="10"/>
          </p:nvPr>
        </p:nvSpPr>
        <p:spPr/>
        <p:txBody>
          <a:bodyPr/>
          <a:lstStyle/>
          <a:p>
            <a:fld id="{7FF5E3B9-07DE-4912-80CF-F8DDF6758F95}" type="datetimeFigureOut">
              <a:rPr lang="en-US" smtClean="0"/>
              <a:t>5/29/24</a:t>
            </a:fld>
            <a:endParaRPr lang="en-US"/>
          </a:p>
        </p:txBody>
      </p:sp>
      <p:sp>
        <p:nvSpPr>
          <p:cNvPr id="4" name="Footer Placeholder 3">
            <a:extLst>
              <a:ext uri="{FF2B5EF4-FFF2-40B4-BE49-F238E27FC236}">
                <a16:creationId xmlns:a16="http://schemas.microsoft.com/office/drawing/2014/main" id="{349D0FF4-F125-4834-9AA5-557383AF9D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595C1-F5D9-414B-9246-2CD764B4B823}"/>
              </a:ext>
            </a:extLst>
          </p:cNvPr>
          <p:cNvSpPr>
            <a:spLocks noGrp="1"/>
          </p:cNvSpPr>
          <p:nvPr>
            <p:ph type="sldNum" sz="quarter" idx="12"/>
          </p:nvPr>
        </p:nvSpPr>
        <p:spPr/>
        <p:txBody>
          <a:bodyPr/>
          <a:lstStyle/>
          <a:p>
            <a:fld id="{BB4159DD-706C-4D52-80CC-C7F8AEDA5E0B}" type="slidenum">
              <a:rPr lang="en-US" smtClean="0"/>
              <a:t>‹#›</a:t>
            </a:fld>
            <a:endParaRPr lang="en-US"/>
          </a:p>
        </p:txBody>
      </p:sp>
    </p:spTree>
    <p:extLst>
      <p:ext uri="{BB962C8B-B14F-4D97-AF65-F5344CB8AC3E}">
        <p14:creationId xmlns:p14="http://schemas.microsoft.com/office/powerpoint/2010/main" val="320021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20DA58-85E8-471B-9EAC-EE8908FC9332}"/>
              </a:ext>
            </a:extLst>
          </p:cNvPr>
          <p:cNvSpPr>
            <a:spLocks noGrp="1"/>
          </p:cNvSpPr>
          <p:nvPr>
            <p:ph type="dt" sz="half" idx="10"/>
          </p:nvPr>
        </p:nvSpPr>
        <p:spPr/>
        <p:txBody>
          <a:bodyPr/>
          <a:lstStyle/>
          <a:p>
            <a:fld id="{7FF5E3B9-07DE-4912-80CF-F8DDF6758F95}" type="datetimeFigureOut">
              <a:rPr lang="en-US" smtClean="0"/>
              <a:t>5/29/24</a:t>
            </a:fld>
            <a:endParaRPr lang="en-US"/>
          </a:p>
        </p:txBody>
      </p:sp>
      <p:sp>
        <p:nvSpPr>
          <p:cNvPr id="3" name="Footer Placeholder 2">
            <a:extLst>
              <a:ext uri="{FF2B5EF4-FFF2-40B4-BE49-F238E27FC236}">
                <a16:creationId xmlns:a16="http://schemas.microsoft.com/office/drawing/2014/main" id="{5C4B2D70-2D2E-4162-88A6-4364C9C016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9BCAFF-5E0D-43E0-AA1B-89B5110AE934}"/>
              </a:ext>
            </a:extLst>
          </p:cNvPr>
          <p:cNvSpPr>
            <a:spLocks noGrp="1"/>
          </p:cNvSpPr>
          <p:nvPr>
            <p:ph type="sldNum" sz="quarter" idx="12"/>
          </p:nvPr>
        </p:nvSpPr>
        <p:spPr/>
        <p:txBody>
          <a:bodyPr/>
          <a:lstStyle/>
          <a:p>
            <a:fld id="{BB4159DD-706C-4D52-80CC-C7F8AEDA5E0B}" type="slidenum">
              <a:rPr lang="en-US" smtClean="0"/>
              <a:t>‹#›</a:t>
            </a:fld>
            <a:endParaRPr lang="en-US"/>
          </a:p>
        </p:txBody>
      </p:sp>
    </p:spTree>
    <p:extLst>
      <p:ext uri="{BB962C8B-B14F-4D97-AF65-F5344CB8AC3E}">
        <p14:creationId xmlns:p14="http://schemas.microsoft.com/office/powerpoint/2010/main" val="4164861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F39CE-C833-4FA0-A810-85A493C6F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0CC419-5DD2-4B2E-840C-3FF01A9E6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F481AC-3E69-48C5-82FB-F5522E717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05A7E9-C834-4E63-B115-83814F205A18}"/>
              </a:ext>
            </a:extLst>
          </p:cNvPr>
          <p:cNvSpPr>
            <a:spLocks noGrp="1"/>
          </p:cNvSpPr>
          <p:nvPr>
            <p:ph type="dt" sz="half" idx="10"/>
          </p:nvPr>
        </p:nvSpPr>
        <p:spPr/>
        <p:txBody>
          <a:bodyPr/>
          <a:lstStyle/>
          <a:p>
            <a:fld id="{7FF5E3B9-07DE-4912-80CF-F8DDF6758F95}" type="datetimeFigureOut">
              <a:rPr lang="en-US" smtClean="0"/>
              <a:t>5/29/24</a:t>
            </a:fld>
            <a:endParaRPr lang="en-US"/>
          </a:p>
        </p:txBody>
      </p:sp>
      <p:sp>
        <p:nvSpPr>
          <p:cNvPr id="6" name="Footer Placeholder 5">
            <a:extLst>
              <a:ext uri="{FF2B5EF4-FFF2-40B4-BE49-F238E27FC236}">
                <a16:creationId xmlns:a16="http://schemas.microsoft.com/office/drawing/2014/main" id="{B311881F-A659-4775-8402-8C9DEBAE6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A86D6-E574-4487-8257-BD16FEDAABBA}"/>
              </a:ext>
            </a:extLst>
          </p:cNvPr>
          <p:cNvSpPr>
            <a:spLocks noGrp="1"/>
          </p:cNvSpPr>
          <p:nvPr>
            <p:ph type="sldNum" sz="quarter" idx="12"/>
          </p:nvPr>
        </p:nvSpPr>
        <p:spPr/>
        <p:txBody>
          <a:bodyPr/>
          <a:lstStyle/>
          <a:p>
            <a:fld id="{BB4159DD-706C-4D52-80CC-C7F8AEDA5E0B}" type="slidenum">
              <a:rPr lang="en-US" smtClean="0"/>
              <a:t>‹#›</a:t>
            </a:fld>
            <a:endParaRPr lang="en-US"/>
          </a:p>
        </p:txBody>
      </p:sp>
    </p:spTree>
    <p:extLst>
      <p:ext uri="{BB962C8B-B14F-4D97-AF65-F5344CB8AC3E}">
        <p14:creationId xmlns:p14="http://schemas.microsoft.com/office/powerpoint/2010/main" val="100500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6F7C-AF89-4D05-B69B-321A1E5C0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CBF7B6-8F05-43E8-BC36-70A5EFA14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50963D-6DEB-46EF-8DC9-ECB9D0436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0232D-299A-4231-B67F-03B51CE2F60F}"/>
              </a:ext>
            </a:extLst>
          </p:cNvPr>
          <p:cNvSpPr>
            <a:spLocks noGrp="1"/>
          </p:cNvSpPr>
          <p:nvPr>
            <p:ph type="dt" sz="half" idx="10"/>
          </p:nvPr>
        </p:nvSpPr>
        <p:spPr/>
        <p:txBody>
          <a:bodyPr/>
          <a:lstStyle/>
          <a:p>
            <a:fld id="{7FF5E3B9-07DE-4912-80CF-F8DDF6758F95}" type="datetimeFigureOut">
              <a:rPr lang="en-US" smtClean="0"/>
              <a:t>5/29/24</a:t>
            </a:fld>
            <a:endParaRPr lang="en-US"/>
          </a:p>
        </p:txBody>
      </p:sp>
      <p:sp>
        <p:nvSpPr>
          <p:cNvPr id="6" name="Footer Placeholder 5">
            <a:extLst>
              <a:ext uri="{FF2B5EF4-FFF2-40B4-BE49-F238E27FC236}">
                <a16:creationId xmlns:a16="http://schemas.microsoft.com/office/drawing/2014/main" id="{2F6617F3-C3D3-43D9-AA9F-8FD4236F5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A0366-1040-4FE1-AD2C-6B1E6FE93238}"/>
              </a:ext>
            </a:extLst>
          </p:cNvPr>
          <p:cNvSpPr>
            <a:spLocks noGrp="1"/>
          </p:cNvSpPr>
          <p:nvPr>
            <p:ph type="sldNum" sz="quarter" idx="12"/>
          </p:nvPr>
        </p:nvSpPr>
        <p:spPr/>
        <p:txBody>
          <a:bodyPr/>
          <a:lstStyle/>
          <a:p>
            <a:fld id="{BB4159DD-706C-4D52-80CC-C7F8AEDA5E0B}" type="slidenum">
              <a:rPr lang="en-US" smtClean="0"/>
              <a:t>‹#›</a:t>
            </a:fld>
            <a:endParaRPr lang="en-US"/>
          </a:p>
        </p:txBody>
      </p:sp>
    </p:spTree>
    <p:extLst>
      <p:ext uri="{BB962C8B-B14F-4D97-AF65-F5344CB8AC3E}">
        <p14:creationId xmlns:p14="http://schemas.microsoft.com/office/powerpoint/2010/main" val="184014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jp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6A7ED5-04E8-4F8D-9B03-52044AF27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B4F5DB-F03E-44E3-BD80-C512F035C9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76AE3-2D58-4C6A-AFAB-1A301D091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5E3B9-07DE-4912-80CF-F8DDF6758F95}" type="datetimeFigureOut">
              <a:rPr lang="en-US" smtClean="0"/>
              <a:t>5/29/24</a:t>
            </a:fld>
            <a:endParaRPr lang="en-US"/>
          </a:p>
        </p:txBody>
      </p:sp>
      <p:sp>
        <p:nvSpPr>
          <p:cNvPr id="5" name="Footer Placeholder 4">
            <a:extLst>
              <a:ext uri="{FF2B5EF4-FFF2-40B4-BE49-F238E27FC236}">
                <a16:creationId xmlns:a16="http://schemas.microsoft.com/office/drawing/2014/main" id="{8FB1C477-B8C2-4CF3-B7DC-AD9F79F12B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D23F6-132C-46ED-8946-180D2F574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159DD-706C-4D52-80CC-C7F8AEDA5E0B}" type="slidenum">
              <a:rPr lang="en-US" smtClean="0"/>
              <a:t>‹#›</a:t>
            </a:fld>
            <a:endParaRPr lang="en-US"/>
          </a:p>
        </p:txBody>
      </p:sp>
    </p:spTree>
    <p:extLst>
      <p:ext uri="{BB962C8B-B14F-4D97-AF65-F5344CB8AC3E}">
        <p14:creationId xmlns:p14="http://schemas.microsoft.com/office/powerpoint/2010/main" val="51836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98998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14.xml"/><Relationship Id="rId1" Type="http://schemas.openxmlformats.org/officeDocument/2006/relationships/customXml" Target="../../customXml/item7.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hyperlink" Target="https://www.researchgate.net/journal/Cancers-2072-6694?_tp=eyJjb250ZXh0Ijp7InBhZ2UiOiJwdWJsaWNhdGlvbiIsInByZXZpb3VzUGFnZSI6Il9kaXJlY3QifX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1.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microsoft.com/office/2007/relationships/hdphoto" Target="../media/hdphoto3.wdp"/><Relationship Id="rId5" Type="http://schemas.openxmlformats.org/officeDocument/2006/relationships/diagramLayout" Target="../diagrams/layout2.xml"/><Relationship Id="rId10" Type="http://schemas.openxmlformats.org/officeDocument/2006/relationships/image" Target="../media/image43.png"/><Relationship Id="rId4" Type="http://schemas.openxmlformats.org/officeDocument/2006/relationships/diagramData" Target="../diagrams/data2.xml"/><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5.xml"/><Relationship Id="rId1" Type="http://schemas.openxmlformats.org/officeDocument/2006/relationships/customXml" Target="../../customXml/item4.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nature.com/n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www.researchgate.net/journal/Cancers-2072-6694?_tp=eyJjb250ZXh0Ijp7InBhZ2UiOiJwdWJsaWNhdGlvbiIsInByZXZpb3VzUGFnZSI6Il9kaXJlY3QifX0"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customXml" Target="../../customXml/item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ncbi.nlm.nih.gov/pmc/articles/PMC541998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www.ncbi.nlm.nih.gov/pmc/articles/PMC10377514/#B18-cancers-15-03603" TargetMode="External"/><Relationship Id="rId13" Type="http://schemas.openxmlformats.org/officeDocument/2006/relationships/hyperlink" Target="https://www.ncbi.nlm.nih.gov/pmc/articles/PMC10377514/#B29-cancers-15-03603" TargetMode="External"/><Relationship Id="rId18" Type="http://schemas.openxmlformats.org/officeDocument/2006/relationships/hyperlink" Target="https://www.ncbi.nlm.nih.gov/pmc/articles/PMC10377514/#B34-cancers-15-03603" TargetMode="External"/><Relationship Id="rId26" Type="http://schemas.openxmlformats.org/officeDocument/2006/relationships/hyperlink" Target="https://www.ncbi.nlm.nih.gov/pmc/articles/PMC10377514/#B23-cancers-15-03603" TargetMode="External"/><Relationship Id="rId3" Type="http://schemas.openxmlformats.org/officeDocument/2006/relationships/hyperlink" Target="https://www.ncbi.nlm.nih.gov/pmc/articles/PMC10377514/#B7-cancers-15-03603" TargetMode="External"/><Relationship Id="rId21" Type="http://schemas.openxmlformats.org/officeDocument/2006/relationships/hyperlink" Target="https://www.ncbi.nlm.nih.gov/pmc/articles/PMC10377514/#B37-cancers-15-03603" TargetMode="External"/><Relationship Id="rId7" Type="http://schemas.openxmlformats.org/officeDocument/2006/relationships/hyperlink" Target="https://www.ncbi.nlm.nih.gov/pmc/articles/PMC10377514/#B17-cancers-15-03603" TargetMode="External"/><Relationship Id="rId12" Type="http://schemas.openxmlformats.org/officeDocument/2006/relationships/hyperlink" Target="https://www.ncbi.nlm.nih.gov/pmc/articles/PMC10377514/#B28-cancers-15-03603" TargetMode="External"/><Relationship Id="rId17" Type="http://schemas.openxmlformats.org/officeDocument/2006/relationships/hyperlink" Target="https://www.ncbi.nlm.nih.gov/pmc/articles/PMC10377514/#B33-cancers-15-03603" TargetMode="External"/><Relationship Id="rId25" Type="http://schemas.openxmlformats.org/officeDocument/2006/relationships/hyperlink" Target="https://www.ncbi.nlm.nih.gov/pmc/articles/PMC10377514/#B22-cancers-15-03603" TargetMode="External"/><Relationship Id="rId2" Type="http://schemas.openxmlformats.org/officeDocument/2006/relationships/hyperlink" Target="https://www.ncbi.nlm.nih.gov/pmc/articles/PMC10377514/#B14-cancers-15-03603" TargetMode="External"/><Relationship Id="rId16" Type="http://schemas.openxmlformats.org/officeDocument/2006/relationships/hyperlink" Target="https://www.ncbi.nlm.nih.gov/pmc/articles/PMC10377514/#B32-cancers-15-03603" TargetMode="External"/><Relationship Id="rId20" Type="http://schemas.openxmlformats.org/officeDocument/2006/relationships/hyperlink" Target="https://www.ncbi.nlm.nih.gov/pmc/articles/PMC10377514/#B36-cancers-15-03603" TargetMode="External"/><Relationship Id="rId29" Type="http://schemas.openxmlformats.org/officeDocument/2006/relationships/hyperlink" Target="https://www.ncbi.nlm.nih.gov/pmc/articles/PMC10377514/" TargetMode="External"/><Relationship Id="rId1" Type="http://schemas.openxmlformats.org/officeDocument/2006/relationships/slideLayout" Target="../slideLayouts/slideLayout7.xml"/><Relationship Id="rId6" Type="http://schemas.openxmlformats.org/officeDocument/2006/relationships/hyperlink" Target="https://www.ncbi.nlm.nih.gov/pmc/articles/PMC10377514/#B16-cancers-15-03603" TargetMode="External"/><Relationship Id="rId11" Type="http://schemas.openxmlformats.org/officeDocument/2006/relationships/hyperlink" Target="https://www.ncbi.nlm.nih.gov/pmc/articles/PMC10377514/#B27-cancers-15-03603" TargetMode="External"/><Relationship Id="rId24" Type="http://schemas.openxmlformats.org/officeDocument/2006/relationships/hyperlink" Target="https://www.ncbi.nlm.nih.gov/pmc/articles/PMC10377514/#B21-cancers-15-03603" TargetMode="External"/><Relationship Id="rId5" Type="http://schemas.openxmlformats.org/officeDocument/2006/relationships/hyperlink" Target="https://www.ncbi.nlm.nih.gov/pmc/articles/PMC10377514/#B9-cancers-15-03603" TargetMode="External"/><Relationship Id="rId15" Type="http://schemas.openxmlformats.org/officeDocument/2006/relationships/hyperlink" Target="https://www.ncbi.nlm.nih.gov/pmc/articles/PMC10377514/#B31-cancers-15-03603" TargetMode="External"/><Relationship Id="rId23" Type="http://schemas.openxmlformats.org/officeDocument/2006/relationships/hyperlink" Target="https://www.ncbi.nlm.nih.gov/pmc/articles/PMC10377514/#B20-cancers-15-03603" TargetMode="External"/><Relationship Id="rId28" Type="http://schemas.openxmlformats.org/officeDocument/2006/relationships/hyperlink" Target="https://www.ncbi.nlm.nih.gov/pmc/articles/PMC10377514/#B25-cancers-15-03603" TargetMode="External"/><Relationship Id="rId10" Type="http://schemas.openxmlformats.org/officeDocument/2006/relationships/hyperlink" Target="https://www.ncbi.nlm.nih.gov/pmc/articles/PMC10377514/#B26-cancers-15-03603" TargetMode="External"/><Relationship Id="rId19" Type="http://schemas.openxmlformats.org/officeDocument/2006/relationships/hyperlink" Target="https://www.ncbi.nlm.nih.gov/pmc/articles/PMC10377514/#B35-cancers-15-03603" TargetMode="External"/><Relationship Id="rId4" Type="http://schemas.openxmlformats.org/officeDocument/2006/relationships/hyperlink" Target="https://www.ncbi.nlm.nih.gov/pmc/articles/PMC10377514/#B8-cancers-15-03603" TargetMode="External"/><Relationship Id="rId9" Type="http://schemas.openxmlformats.org/officeDocument/2006/relationships/hyperlink" Target="https://www.ncbi.nlm.nih.gov/pmc/articles/PMC10377514/#B15-cancers-15-03603" TargetMode="External"/><Relationship Id="rId14" Type="http://schemas.openxmlformats.org/officeDocument/2006/relationships/hyperlink" Target="https://www.ncbi.nlm.nih.gov/pmc/articles/PMC10377514/#B30-cancers-15-03603" TargetMode="External"/><Relationship Id="rId22" Type="http://schemas.openxmlformats.org/officeDocument/2006/relationships/hyperlink" Target="https://www.ncbi.nlm.nih.gov/pmc/articles/PMC10377514/#B38-cancers-15-03603" TargetMode="External"/><Relationship Id="rId27" Type="http://schemas.openxmlformats.org/officeDocument/2006/relationships/hyperlink" Target="https://www.ncbi.nlm.nih.gov/pmc/articles/PMC10377514/#B24-cancers-15-03603"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ncbi.nlm.nih.gov/pmc/articles/PMC7238491/" TargetMode="External"/><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www.ncbi.nlm.nih.gov/pmc/articles/PMC10377514/#B51-cancers-15-03603" TargetMode="External"/><Relationship Id="rId13" Type="http://schemas.openxmlformats.org/officeDocument/2006/relationships/hyperlink" Target="https://www.ncbi.nlm.nih.gov/pmc/articles/PMC10377514/#B54-cancers-15-03603" TargetMode="External"/><Relationship Id="rId18" Type="http://schemas.openxmlformats.org/officeDocument/2006/relationships/hyperlink" Target="https://www.ncbi.nlm.nih.gov/pmc/articles/PMC10377514/#B57-cancers-15-03603" TargetMode="External"/><Relationship Id="rId26" Type="http://schemas.openxmlformats.org/officeDocument/2006/relationships/hyperlink" Target="https://www.ncbi.nlm.nih.gov/pmc/articles/PMC10377514/" TargetMode="External"/><Relationship Id="rId3" Type="http://schemas.openxmlformats.org/officeDocument/2006/relationships/hyperlink" Target="https://www.ncbi.nlm.nih.gov/pmc/articles/PMC10377514/#B47-cancers-15-03603" TargetMode="External"/><Relationship Id="rId21" Type="http://schemas.openxmlformats.org/officeDocument/2006/relationships/hyperlink" Target="https://www.ncbi.nlm.nih.gov/pmc/articles/PMC10377514/#B27-cancers-15-03603" TargetMode="External"/><Relationship Id="rId7" Type="http://schemas.openxmlformats.org/officeDocument/2006/relationships/hyperlink" Target="https://www.ncbi.nlm.nih.gov/pmc/articles/PMC10377514/#B50-cancers-15-03603" TargetMode="External"/><Relationship Id="rId12" Type="http://schemas.openxmlformats.org/officeDocument/2006/relationships/hyperlink" Target="https://www.ncbi.nlm.nih.gov/pmc/articles/PMC10377514/#B67-cancers-15-03603" TargetMode="External"/><Relationship Id="rId17" Type="http://schemas.openxmlformats.org/officeDocument/2006/relationships/hyperlink" Target="https://www.ncbi.nlm.nih.gov/pmc/articles/PMC10377514/#B28-cancers-15-03603" TargetMode="External"/><Relationship Id="rId25" Type="http://schemas.openxmlformats.org/officeDocument/2006/relationships/hyperlink" Target="https://www.ncbi.nlm.nih.gov/pmc/articles/PMC10377514/#B65-cancers-15-03603" TargetMode="External"/><Relationship Id="rId2" Type="http://schemas.openxmlformats.org/officeDocument/2006/relationships/notesSlide" Target="../notesSlides/notesSlide23.xml"/><Relationship Id="rId16" Type="http://schemas.openxmlformats.org/officeDocument/2006/relationships/hyperlink" Target="https://www.ncbi.nlm.nih.gov/pmc/articles/PMC10377514/#B56-cancers-15-03603" TargetMode="External"/><Relationship Id="rId20" Type="http://schemas.openxmlformats.org/officeDocument/2006/relationships/hyperlink" Target="https://www.ncbi.nlm.nih.gov/pmc/articles/PMC10377514/#B63-cancers-15-03603" TargetMode="External"/><Relationship Id="rId1" Type="http://schemas.openxmlformats.org/officeDocument/2006/relationships/slideLayout" Target="../slideLayouts/slideLayout4.xml"/><Relationship Id="rId6" Type="http://schemas.openxmlformats.org/officeDocument/2006/relationships/hyperlink" Target="https://www.ncbi.nlm.nih.gov/pmc/articles/PMC10377514/#B61-cancers-15-03603" TargetMode="External"/><Relationship Id="rId11" Type="http://schemas.openxmlformats.org/officeDocument/2006/relationships/hyperlink" Target="https://www.ncbi.nlm.nih.gov/pmc/articles/PMC10377514/#B53-cancers-15-03603" TargetMode="External"/><Relationship Id="rId24" Type="http://schemas.openxmlformats.org/officeDocument/2006/relationships/hyperlink" Target="https://www.ncbi.nlm.nih.gov/pmc/articles/PMC10377514/#B60-cancers-15-03603" TargetMode="External"/><Relationship Id="rId5" Type="http://schemas.openxmlformats.org/officeDocument/2006/relationships/hyperlink" Target="https://www.ncbi.nlm.nih.gov/pmc/articles/PMC10377514/#B49-cancers-15-03603" TargetMode="External"/><Relationship Id="rId15" Type="http://schemas.openxmlformats.org/officeDocument/2006/relationships/hyperlink" Target="https://www.ncbi.nlm.nih.gov/pmc/articles/PMC10377514/#B62-cancers-15-03603" TargetMode="External"/><Relationship Id="rId23" Type="http://schemas.openxmlformats.org/officeDocument/2006/relationships/hyperlink" Target="https://www.ncbi.nlm.nih.gov/pmc/articles/PMC10377514/#B59-cancers-15-03603" TargetMode="External"/><Relationship Id="rId10" Type="http://schemas.openxmlformats.org/officeDocument/2006/relationships/hyperlink" Target="https://www.ncbi.nlm.nih.gov/pmc/articles/PMC10377514/#B52-cancers-15-03603" TargetMode="External"/><Relationship Id="rId19" Type="http://schemas.openxmlformats.org/officeDocument/2006/relationships/hyperlink" Target="https://www.ncbi.nlm.nih.gov/pmc/articles/PMC10377514/#B58-cancers-15-03603" TargetMode="External"/><Relationship Id="rId4" Type="http://schemas.openxmlformats.org/officeDocument/2006/relationships/hyperlink" Target="https://www.ncbi.nlm.nih.gov/pmc/articles/PMC10377514/#B48-cancers-15-03603" TargetMode="External"/><Relationship Id="rId9" Type="http://schemas.openxmlformats.org/officeDocument/2006/relationships/hyperlink" Target="https://www.ncbi.nlm.nih.gov/pmc/articles/PMC10377514/#B66-cancers-15-03603" TargetMode="External"/><Relationship Id="rId14" Type="http://schemas.openxmlformats.org/officeDocument/2006/relationships/hyperlink" Target="https://www.ncbi.nlm.nih.gov/pmc/articles/PMC10377514/#B55-cancers-15-03603" TargetMode="External"/><Relationship Id="rId22" Type="http://schemas.openxmlformats.org/officeDocument/2006/relationships/hyperlink" Target="https://www.ncbi.nlm.nih.gov/pmc/articles/PMC10377514/#B64-cancers-15-03603"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ncbi.nlm.nih.gov/pmc/articles/PMC9234270/"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doi.org/10.1182/blood.2019001728" TargetMode="Externa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3811" y="2257842"/>
            <a:ext cx="10013871" cy="2198160"/>
          </a:xfrm>
        </p:spPr>
        <p:txBody>
          <a:bodyPr/>
          <a:lstStyle/>
          <a:p>
            <a:pPr algn="ctr"/>
            <a:r>
              <a:rPr lang="en-US" sz="3600" b="1" kern="12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From bench to bedside</a:t>
            </a:r>
            <a:br>
              <a:rPr lang="en-US" sz="4400" b="1" kern="12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br>
            <a:r>
              <a:rPr lang="en-US" sz="4400" b="1" kern="12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IDH-mutations as a model for precision pathology</a:t>
            </a:r>
            <a:endParaRPr lang="pt-BR" sz="4400" b="1" dirty="0">
              <a:solidFill>
                <a:schemeClr val="accent5">
                  <a:lumMod val="75000"/>
                </a:schemeClr>
              </a:solidFill>
            </a:endParaRPr>
          </a:p>
        </p:txBody>
      </p:sp>
      <p:sp>
        <p:nvSpPr>
          <p:cNvPr id="3" name="Espaço Reservado para Texto 2"/>
          <p:cNvSpPr>
            <a:spLocks noGrp="1"/>
          </p:cNvSpPr>
          <p:nvPr>
            <p:ph type="body" sz="quarter" idx="10"/>
          </p:nvPr>
        </p:nvSpPr>
        <p:spPr>
          <a:xfrm>
            <a:off x="969433" y="4958623"/>
            <a:ext cx="7641167" cy="346075"/>
          </a:xfrm>
        </p:spPr>
        <p:txBody>
          <a:bodyPr/>
          <a:lstStyle/>
          <a:p>
            <a:pPr marL="0" lvl="2" indent="0">
              <a:buNone/>
            </a:pPr>
            <a:r>
              <a:rPr lang="en-US" sz="28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Maria E. Arcila MD</a:t>
            </a:r>
          </a:p>
          <a:p>
            <a:endParaRPr lang="pt-BR" sz="3600" b="1" dirty="0"/>
          </a:p>
        </p:txBody>
      </p:sp>
      <p:sp>
        <p:nvSpPr>
          <p:cNvPr id="4" name="Espaço Reservado para Texto 3"/>
          <p:cNvSpPr>
            <a:spLocks noGrp="1"/>
          </p:cNvSpPr>
          <p:nvPr>
            <p:ph type="body" sz="quarter" idx="11"/>
          </p:nvPr>
        </p:nvSpPr>
        <p:spPr>
          <a:xfrm>
            <a:off x="975951" y="5427942"/>
            <a:ext cx="8427356" cy="346075"/>
          </a:xfrm>
        </p:spPr>
        <p:txBody>
          <a:bodyPr/>
          <a:lstStyle/>
          <a:p>
            <a:r>
              <a:rPr lang="en-US" sz="24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Memorial Sloan Kettering Cancer Center, New York, NY, USA</a:t>
            </a:r>
            <a:endParaRPr lang="en-US" sz="3600" b="1"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pt-BR" sz="2400" b="1" dirty="0"/>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675005" y="2278622"/>
            <a:ext cx="2347595" cy="217153"/>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675005" y="4459410"/>
            <a:ext cx="2347595" cy="217153"/>
          </a:xfrm>
          <a:prstGeom prst="rect">
            <a:avLst/>
          </a:prstGeom>
        </p:spPr>
      </p:pic>
    </p:spTree>
    <p:extLst>
      <p:ext uri="{BB962C8B-B14F-4D97-AF65-F5344CB8AC3E}">
        <p14:creationId xmlns:p14="http://schemas.microsoft.com/office/powerpoint/2010/main" val="102966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128E2-B0F1-31B6-009D-9B0F24D3B3BB}"/>
              </a:ext>
            </a:extLst>
          </p:cNvPr>
          <p:cNvPicPr>
            <a:picLocks noChangeAspect="1"/>
          </p:cNvPicPr>
          <p:nvPr/>
        </p:nvPicPr>
        <p:blipFill>
          <a:blip r:embed="rId2"/>
          <a:stretch>
            <a:fillRect/>
          </a:stretch>
        </p:blipFill>
        <p:spPr>
          <a:xfrm>
            <a:off x="1214908" y="71490"/>
            <a:ext cx="9963150" cy="6534150"/>
          </a:xfrm>
          <a:prstGeom prst="rect">
            <a:avLst/>
          </a:prstGeom>
        </p:spPr>
      </p:pic>
      <p:sp>
        <p:nvSpPr>
          <p:cNvPr id="5" name="Rectangle: Rounded Corners 4">
            <a:extLst>
              <a:ext uri="{FF2B5EF4-FFF2-40B4-BE49-F238E27FC236}">
                <a16:creationId xmlns:a16="http://schemas.microsoft.com/office/drawing/2014/main" id="{7EA68BED-489D-8F77-41DE-518688971F4A}"/>
              </a:ext>
            </a:extLst>
          </p:cNvPr>
          <p:cNvSpPr/>
          <p:nvPr/>
        </p:nvSpPr>
        <p:spPr>
          <a:xfrm>
            <a:off x="1286189" y="2763297"/>
            <a:ext cx="5647174" cy="46222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14C18A7-B681-FC9F-42E8-74410880984E}"/>
              </a:ext>
            </a:extLst>
          </p:cNvPr>
          <p:cNvPicPr>
            <a:picLocks noChangeAspect="1"/>
          </p:cNvPicPr>
          <p:nvPr/>
        </p:nvPicPr>
        <p:blipFill>
          <a:blip r:embed="rId3"/>
          <a:stretch>
            <a:fillRect/>
          </a:stretch>
        </p:blipFill>
        <p:spPr>
          <a:xfrm>
            <a:off x="5599226" y="3125038"/>
            <a:ext cx="6592774" cy="3732962"/>
          </a:xfrm>
          <a:prstGeom prst="rect">
            <a:avLst/>
          </a:prstGeom>
        </p:spPr>
      </p:pic>
      <p:sp>
        <p:nvSpPr>
          <p:cNvPr id="8" name="TextBox 7">
            <a:extLst>
              <a:ext uri="{FF2B5EF4-FFF2-40B4-BE49-F238E27FC236}">
                <a16:creationId xmlns:a16="http://schemas.microsoft.com/office/drawing/2014/main" id="{520FAF67-E7EB-7902-53EB-88C2AD179257}"/>
              </a:ext>
            </a:extLst>
          </p:cNvPr>
          <p:cNvSpPr txBox="1"/>
          <p:nvPr/>
        </p:nvSpPr>
        <p:spPr>
          <a:xfrm>
            <a:off x="7737231" y="1627833"/>
            <a:ext cx="3607358" cy="646331"/>
          </a:xfrm>
          <a:prstGeom prst="rect">
            <a:avLst/>
          </a:prstGeom>
          <a:solidFill>
            <a:schemeClr val="accent4">
              <a:lumMod val="20000"/>
              <a:lumOff val="80000"/>
            </a:schemeClr>
          </a:solidFill>
        </p:spPr>
        <p:txBody>
          <a:bodyPr wrap="square" rtlCol="0">
            <a:spAutoFit/>
          </a:bodyPr>
          <a:lstStyle/>
          <a:p>
            <a:pPr algn="ctr"/>
            <a:r>
              <a:rPr lang="en-US" dirty="0"/>
              <a:t>Testing for FLT3 and IDH1/2 should be resulted within 3-5 days </a:t>
            </a:r>
          </a:p>
        </p:txBody>
      </p:sp>
    </p:spTree>
    <p:extLst>
      <p:ext uri="{BB962C8B-B14F-4D97-AF65-F5344CB8AC3E}">
        <p14:creationId xmlns:p14="http://schemas.microsoft.com/office/powerpoint/2010/main" val="124568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B9BBB-256C-621B-C29B-276A4AAA9D8B}"/>
              </a:ext>
            </a:extLst>
          </p:cNvPr>
          <p:cNvPicPr>
            <a:picLocks noChangeAspect="1"/>
          </p:cNvPicPr>
          <p:nvPr/>
        </p:nvPicPr>
        <p:blipFill>
          <a:blip r:embed="rId2"/>
          <a:stretch>
            <a:fillRect/>
          </a:stretch>
        </p:blipFill>
        <p:spPr>
          <a:xfrm>
            <a:off x="6444601" y="482319"/>
            <a:ext cx="5269496" cy="6235003"/>
          </a:xfrm>
          <a:prstGeom prst="rect">
            <a:avLst/>
          </a:prstGeom>
        </p:spPr>
      </p:pic>
      <p:pic>
        <p:nvPicPr>
          <p:cNvPr id="5" name="Picture 4">
            <a:extLst>
              <a:ext uri="{FF2B5EF4-FFF2-40B4-BE49-F238E27FC236}">
                <a16:creationId xmlns:a16="http://schemas.microsoft.com/office/drawing/2014/main" id="{8D538D0E-1EC6-9171-A020-774894FA6222}"/>
              </a:ext>
            </a:extLst>
          </p:cNvPr>
          <p:cNvPicPr>
            <a:picLocks noChangeAspect="1"/>
          </p:cNvPicPr>
          <p:nvPr/>
        </p:nvPicPr>
        <p:blipFill>
          <a:blip r:embed="rId3"/>
          <a:stretch>
            <a:fillRect/>
          </a:stretch>
        </p:blipFill>
        <p:spPr>
          <a:xfrm>
            <a:off x="746733" y="622998"/>
            <a:ext cx="5125212" cy="6235002"/>
          </a:xfrm>
          <a:prstGeom prst="rect">
            <a:avLst/>
          </a:prstGeom>
        </p:spPr>
      </p:pic>
      <p:sp>
        <p:nvSpPr>
          <p:cNvPr id="6" name="TextBox 5">
            <a:extLst>
              <a:ext uri="{FF2B5EF4-FFF2-40B4-BE49-F238E27FC236}">
                <a16:creationId xmlns:a16="http://schemas.microsoft.com/office/drawing/2014/main" id="{0291B0E2-DC27-6DA9-4624-CCE60CACD0D8}"/>
              </a:ext>
            </a:extLst>
          </p:cNvPr>
          <p:cNvSpPr txBox="1"/>
          <p:nvPr/>
        </p:nvSpPr>
        <p:spPr>
          <a:xfrm>
            <a:off x="3250649" y="0"/>
            <a:ext cx="6387903" cy="523220"/>
          </a:xfrm>
          <a:prstGeom prst="rect">
            <a:avLst/>
          </a:prstGeom>
          <a:noFill/>
        </p:spPr>
        <p:txBody>
          <a:bodyPr wrap="none" rtlCol="0">
            <a:spAutoFit/>
          </a:bodyPr>
          <a:lstStyle/>
          <a:p>
            <a:r>
              <a:rPr lang="en-US" sz="2800" dirty="0"/>
              <a:t>Genetic classification and risk stratification</a:t>
            </a:r>
          </a:p>
        </p:txBody>
      </p:sp>
    </p:spTree>
    <p:extLst>
      <p:ext uri="{BB962C8B-B14F-4D97-AF65-F5344CB8AC3E}">
        <p14:creationId xmlns:p14="http://schemas.microsoft.com/office/powerpoint/2010/main" val="2622529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F6AEEE-79FB-E529-CE5F-C2E77C9B8C60}"/>
              </a:ext>
            </a:extLst>
          </p:cNvPr>
          <p:cNvSpPr>
            <a:spLocks noGrp="1"/>
          </p:cNvSpPr>
          <p:nvPr>
            <p:ph type="body" idx="1"/>
          </p:nvPr>
        </p:nvSpPr>
        <p:spPr>
          <a:xfrm>
            <a:off x="819692" y="1098358"/>
            <a:ext cx="5157787" cy="823912"/>
          </a:xfrm>
        </p:spPr>
        <p:txBody>
          <a:bodyPr>
            <a:normAutofit/>
          </a:bodyPr>
          <a:lstStyle/>
          <a:p>
            <a:r>
              <a:rPr lang="en-US" sz="4000" dirty="0"/>
              <a:t>Prognostic value </a:t>
            </a:r>
          </a:p>
        </p:txBody>
      </p:sp>
      <p:sp>
        <p:nvSpPr>
          <p:cNvPr id="4" name="Content Placeholder 3">
            <a:extLst>
              <a:ext uri="{FF2B5EF4-FFF2-40B4-BE49-F238E27FC236}">
                <a16:creationId xmlns:a16="http://schemas.microsoft.com/office/drawing/2014/main" id="{1A30D6E8-ED63-82E3-CE3B-54358790E309}"/>
              </a:ext>
            </a:extLst>
          </p:cNvPr>
          <p:cNvSpPr>
            <a:spLocks noGrp="1"/>
          </p:cNvSpPr>
          <p:nvPr>
            <p:ph sz="half" idx="2"/>
          </p:nvPr>
        </p:nvSpPr>
        <p:spPr>
          <a:xfrm>
            <a:off x="819692" y="1922270"/>
            <a:ext cx="5157787" cy="3684588"/>
          </a:xfrm>
        </p:spPr>
        <p:txBody>
          <a:bodyPr>
            <a:normAutofit/>
          </a:bodyPr>
          <a:lstStyle/>
          <a:p>
            <a:r>
              <a:rPr lang="en-US" b="0" i="0" dirty="0">
                <a:solidFill>
                  <a:srgbClr val="222222"/>
                </a:solidFill>
                <a:effectLst/>
                <a:latin typeface="Arial" panose="020B0604020202020204" pitchFamily="34" charset="0"/>
              </a:rPr>
              <a:t>Conflicting results have been reported </a:t>
            </a:r>
          </a:p>
          <a:p>
            <a:r>
              <a:rPr lang="en-US" b="0" i="0" dirty="0">
                <a:solidFill>
                  <a:srgbClr val="222222"/>
                </a:solidFill>
                <a:effectLst/>
                <a:latin typeface="Arial" panose="020B0604020202020204" pitchFamily="34" charset="0"/>
              </a:rPr>
              <a:t>Some negative prognostic impact </a:t>
            </a:r>
          </a:p>
          <a:p>
            <a:r>
              <a:rPr lang="en-US" b="0" i="0" dirty="0">
                <a:solidFill>
                  <a:srgbClr val="222222"/>
                </a:solidFill>
                <a:effectLst/>
                <a:latin typeface="Arial" panose="020B0604020202020204" pitchFamily="34" charset="0"/>
              </a:rPr>
              <a:t>others neutral, or favorable dependent upon co-occurring cytogenetic changes and gene mutations</a:t>
            </a:r>
            <a:endParaRPr lang="en-US" dirty="0"/>
          </a:p>
        </p:txBody>
      </p:sp>
      <p:pic>
        <p:nvPicPr>
          <p:cNvPr id="10" name="New picture">
            <a:extLst>
              <a:ext uri="{FF2B5EF4-FFF2-40B4-BE49-F238E27FC236}">
                <a16:creationId xmlns:a16="http://schemas.microsoft.com/office/drawing/2014/main" id="{4FE07579-1A21-D36D-72A0-D7784E50B1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1442" r="1084" b="2818"/>
          <a:stretch/>
        </p:blipFill>
        <p:spPr bwMode="auto">
          <a:xfrm>
            <a:off x="6096000" y="1758462"/>
            <a:ext cx="5620378" cy="366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2" name="TextBox 11">
            <a:extLst>
              <a:ext uri="{FF2B5EF4-FFF2-40B4-BE49-F238E27FC236}">
                <a16:creationId xmlns:a16="http://schemas.microsoft.com/office/drawing/2014/main" id="{3D0BC9D8-12A3-7A57-B71A-24FBE0583C35}"/>
              </a:ext>
            </a:extLst>
          </p:cNvPr>
          <p:cNvSpPr txBox="1"/>
          <p:nvPr/>
        </p:nvSpPr>
        <p:spPr>
          <a:xfrm>
            <a:off x="7354103" y="5532177"/>
            <a:ext cx="4744112" cy="461665"/>
          </a:xfrm>
          <a:prstGeom prst="rect">
            <a:avLst/>
          </a:prstGeom>
          <a:noFill/>
        </p:spPr>
        <p:txBody>
          <a:bodyPr wrap="square">
            <a:spAutoFit/>
          </a:bodyPr>
          <a:lstStyle/>
          <a:p>
            <a:r>
              <a:rPr lang="en-US" altLang="en-US" sz="1200" b="1" dirty="0">
                <a:latin typeface="Helvetica" panose="020B0604020202020204" pitchFamily="34" charset="0"/>
                <a:cs typeface="Helvetica" panose="020B0604020202020204" pitchFamily="34" charset="0"/>
              </a:rPr>
              <a:t>Characteristics and prognostic impact of IDH mutations in AML: a COG, SWOG, and ECOG analysis, Blood Adv, 2023</a:t>
            </a:r>
            <a:endParaRPr lang="en-US" sz="1200" dirty="0"/>
          </a:p>
        </p:txBody>
      </p:sp>
    </p:spTree>
    <p:extLst>
      <p:ext uri="{BB962C8B-B14F-4D97-AF65-F5344CB8AC3E}">
        <p14:creationId xmlns:p14="http://schemas.microsoft.com/office/powerpoint/2010/main" val="368369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ncers 15 01617 g001">
            <a:extLst>
              <a:ext uri="{FF2B5EF4-FFF2-40B4-BE49-F238E27FC236}">
                <a16:creationId xmlns:a16="http://schemas.microsoft.com/office/drawing/2014/main" id="{6EBEB051-8023-1A35-2A21-85D8D8736C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3147" y="0"/>
            <a:ext cx="4329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5A74CC65-6EF4-8641-8CD0-45BC08564355}"/>
              </a:ext>
            </a:extLst>
          </p:cNvPr>
          <p:cNvSpPr/>
          <p:nvPr/>
        </p:nvSpPr>
        <p:spPr>
          <a:xfrm>
            <a:off x="110532" y="2150347"/>
            <a:ext cx="4642338" cy="7134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C6FD2BA-7473-2A39-4152-E315C70E88CD}"/>
              </a:ext>
            </a:extLst>
          </p:cNvPr>
          <p:cNvSpPr/>
          <p:nvPr/>
        </p:nvSpPr>
        <p:spPr>
          <a:xfrm>
            <a:off x="152404" y="5156479"/>
            <a:ext cx="4642338" cy="7134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352B9FC-92CE-D7C5-2BEC-A111062ECC1C}"/>
              </a:ext>
            </a:extLst>
          </p:cNvPr>
          <p:cNvSpPr/>
          <p:nvPr/>
        </p:nvSpPr>
        <p:spPr>
          <a:xfrm>
            <a:off x="152404" y="5869912"/>
            <a:ext cx="4642338" cy="7134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4">
            <a:extLst>
              <a:ext uri="{FF2B5EF4-FFF2-40B4-BE49-F238E27FC236}">
                <a16:creationId xmlns:a16="http://schemas.microsoft.com/office/drawing/2014/main" id="{213CE7E6-90F8-F5E1-A1F6-11F5ECDF30CE}"/>
              </a:ext>
            </a:extLst>
          </p:cNvPr>
          <p:cNvSpPr txBox="1">
            <a:spLocks/>
          </p:cNvSpPr>
          <p:nvPr/>
        </p:nvSpPr>
        <p:spPr>
          <a:xfrm>
            <a:off x="6152104" y="1098358"/>
            <a:ext cx="5183188"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t>Therapeutic value </a:t>
            </a:r>
          </a:p>
        </p:txBody>
      </p:sp>
      <p:sp>
        <p:nvSpPr>
          <p:cNvPr id="15" name="Content Placeholder 5">
            <a:extLst>
              <a:ext uri="{FF2B5EF4-FFF2-40B4-BE49-F238E27FC236}">
                <a16:creationId xmlns:a16="http://schemas.microsoft.com/office/drawing/2014/main" id="{E99FB030-2447-8F06-CACC-A18F731105E7}"/>
              </a:ext>
            </a:extLst>
          </p:cNvPr>
          <p:cNvSpPr txBox="1">
            <a:spLocks/>
          </p:cNvSpPr>
          <p:nvPr/>
        </p:nvSpPr>
        <p:spPr>
          <a:xfrm>
            <a:off x="6152104" y="2324204"/>
            <a:ext cx="5183188" cy="24085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22222"/>
                </a:solidFill>
                <a:latin typeface="Arial" panose="020B0604020202020204" pitchFamily="34" charset="0"/>
              </a:rPr>
              <a:t>IDH positive mutation status defines a molecular subgroup of AML amenable to treatment with approved inhibitors</a:t>
            </a:r>
          </a:p>
          <a:p>
            <a:r>
              <a:rPr lang="en-US" dirty="0">
                <a:solidFill>
                  <a:srgbClr val="222222"/>
                </a:solidFill>
                <a:latin typeface="Arial" panose="020B0604020202020204" pitchFamily="34" charset="0"/>
              </a:rPr>
              <a:t>Three </a:t>
            </a:r>
            <a:r>
              <a:rPr lang="en-US" dirty="0" err="1">
                <a:solidFill>
                  <a:srgbClr val="222222"/>
                </a:solidFill>
                <a:latin typeface="Arial" panose="020B0604020202020204" pitchFamily="34" charset="0"/>
              </a:rPr>
              <a:t>IDHi</a:t>
            </a:r>
            <a:r>
              <a:rPr lang="en-US" dirty="0">
                <a:solidFill>
                  <a:srgbClr val="222222"/>
                </a:solidFill>
                <a:latin typeface="Arial" panose="020B0604020202020204" pitchFamily="34" charset="0"/>
              </a:rPr>
              <a:t> approved for AML</a:t>
            </a:r>
          </a:p>
          <a:p>
            <a:endParaRPr lang="en-US" dirty="0"/>
          </a:p>
        </p:txBody>
      </p:sp>
      <p:sp>
        <p:nvSpPr>
          <p:cNvPr id="17" name="TextBox 16">
            <a:extLst>
              <a:ext uri="{FF2B5EF4-FFF2-40B4-BE49-F238E27FC236}">
                <a16:creationId xmlns:a16="http://schemas.microsoft.com/office/drawing/2014/main" id="{0AE05848-6B4E-3E02-13F1-E4C50A2CA8E6}"/>
              </a:ext>
            </a:extLst>
          </p:cNvPr>
          <p:cNvSpPr txBox="1"/>
          <p:nvPr/>
        </p:nvSpPr>
        <p:spPr>
          <a:xfrm>
            <a:off x="5804529" y="6119336"/>
            <a:ext cx="6094324" cy="738664"/>
          </a:xfrm>
          <a:prstGeom prst="rect">
            <a:avLst/>
          </a:prstGeom>
          <a:noFill/>
        </p:spPr>
        <p:txBody>
          <a:bodyPr wrap="square">
            <a:spAutoFit/>
          </a:bodyPr>
          <a:lstStyle/>
          <a:p>
            <a:pPr algn="l"/>
            <a:r>
              <a:rPr lang="en-US" sz="1400" b="1" i="0" dirty="0">
                <a:solidFill>
                  <a:srgbClr val="131314"/>
                </a:solidFill>
                <a:effectLst/>
                <a:latin typeface="var(--sn-fonts-heading)"/>
              </a:rPr>
              <a:t>Molecularly Targeted Therapy in Acute Myeloid Leukemia: Current Treatment Landscape and Mechanisms of Response and Resistance</a:t>
            </a:r>
          </a:p>
          <a:p>
            <a:pPr algn="l"/>
            <a:r>
              <a:rPr lang="en-US" sz="1400" b="0" i="0" dirty="0">
                <a:solidFill>
                  <a:srgbClr val="131314"/>
                </a:solidFill>
                <a:effectLst/>
                <a:latin typeface="__Inter_6c4fd5"/>
              </a:rPr>
              <a:t>March 2023 </a:t>
            </a:r>
            <a:r>
              <a:rPr lang="en-US" sz="1400" b="0" i="0" u="sng" dirty="0">
                <a:solidFill>
                  <a:srgbClr val="131314"/>
                </a:solidFill>
                <a:effectLst/>
                <a:latin typeface="__Inter_6c4fd5"/>
                <a:hlinkClick r:id="rId4"/>
              </a:rPr>
              <a:t>Cancers</a:t>
            </a:r>
            <a:r>
              <a:rPr lang="en-US" sz="1400" b="0" i="0" dirty="0">
                <a:solidFill>
                  <a:srgbClr val="131314"/>
                </a:solidFill>
                <a:effectLst/>
                <a:latin typeface="__Inter_6c4fd5"/>
              </a:rPr>
              <a:t>·15(5):1617</a:t>
            </a:r>
          </a:p>
        </p:txBody>
      </p:sp>
      <p:sp>
        <p:nvSpPr>
          <p:cNvPr id="18" name="Rectangle: Rounded Corners 17">
            <a:extLst>
              <a:ext uri="{FF2B5EF4-FFF2-40B4-BE49-F238E27FC236}">
                <a16:creationId xmlns:a16="http://schemas.microsoft.com/office/drawing/2014/main" id="{39C4E871-8B31-D22C-5144-CCCFB21365D4}"/>
              </a:ext>
            </a:extLst>
          </p:cNvPr>
          <p:cNvSpPr/>
          <p:nvPr/>
        </p:nvSpPr>
        <p:spPr>
          <a:xfrm>
            <a:off x="132325" y="594527"/>
            <a:ext cx="4642338" cy="443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127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 2">
            <a:extLst>
              <a:ext uri="{FF2B5EF4-FFF2-40B4-BE49-F238E27FC236}">
                <a16:creationId xmlns:a16="http://schemas.microsoft.com/office/drawing/2014/main" id="{10A76179-8019-BA04-44F1-1051AF340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179" y="1200622"/>
            <a:ext cx="5992708" cy="4295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DE8203-CA7D-224F-E69E-FC6E0EDCD8FE}"/>
              </a:ext>
            </a:extLst>
          </p:cNvPr>
          <p:cNvSpPr txBox="1"/>
          <p:nvPr/>
        </p:nvSpPr>
        <p:spPr>
          <a:xfrm>
            <a:off x="341644" y="1308791"/>
            <a:ext cx="5526592" cy="4278094"/>
          </a:xfrm>
          <a:prstGeom prst="rect">
            <a:avLst/>
          </a:prstGeom>
          <a:noFill/>
        </p:spPr>
        <p:txBody>
          <a:bodyPr wrap="square" rtlCol="0">
            <a:spAutoFit/>
          </a:bodyPr>
          <a:lstStyle/>
          <a:p>
            <a:r>
              <a:rPr lang="en-US" sz="3200" b="1" dirty="0"/>
              <a:t>Clinical Management:</a:t>
            </a:r>
          </a:p>
          <a:p>
            <a:endParaRPr lang="en-US" sz="2400" dirty="0"/>
          </a:p>
          <a:p>
            <a:r>
              <a:rPr lang="en-US" sz="2400" dirty="0"/>
              <a:t>Define induction strategy</a:t>
            </a:r>
          </a:p>
          <a:p>
            <a:pPr marL="285750" indent="-285750">
              <a:buFont typeface="Arial" panose="020B0604020202020204" pitchFamily="34" charset="0"/>
              <a:buChar char="•"/>
            </a:pPr>
            <a:r>
              <a:rPr lang="en-US" sz="2400" dirty="0"/>
              <a:t>Younger - Intensive standard induction</a:t>
            </a:r>
          </a:p>
          <a:p>
            <a:pPr marL="285750" indent="-285750">
              <a:buFont typeface="Arial" panose="020B0604020202020204" pitchFamily="34" charset="0"/>
              <a:buChar char="•"/>
            </a:pPr>
            <a:r>
              <a:rPr lang="en-US" sz="2400" dirty="0"/>
              <a:t>Older - Less intensive</a:t>
            </a:r>
          </a:p>
          <a:p>
            <a:endParaRPr lang="en-US" sz="2400" dirty="0"/>
          </a:p>
          <a:p>
            <a:r>
              <a:rPr lang="en-US" sz="2400" dirty="0"/>
              <a:t>Risk stratify to determine transplant status</a:t>
            </a:r>
          </a:p>
          <a:p>
            <a:pPr marL="285750" indent="-285750">
              <a:buFont typeface="Arial" panose="020B0604020202020204" pitchFamily="34" charset="0"/>
              <a:buChar char="•"/>
            </a:pPr>
            <a:r>
              <a:rPr lang="en-US" sz="2400" dirty="0"/>
              <a:t>Transplant for intermediate to high risk</a:t>
            </a:r>
          </a:p>
          <a:p>
            <a:pPr marL="285750" indent="-285750">
              <a:buFont typeface="Arial" panose="020B0604020202020204" pitchFamily="34" charset="0"/>
              <a:buChar char="•"/>
            </a:pPr>
            <a:r>
              <a:rPr lang="en-US" sz="2400" dirty="0"/>
              <a:t>Low risk allows delays in using transplant</a:t>
            </a:r>
          </a:p>
          <a:p>
            <a:endParaRPr lang="en-US" sz="2400" dirty="0"/>
          </a:p>
          <a:p>
            <a:r>
              <a:rPr lang="en-US" sz="2400" dirty="0"/>
              <a:t>Targeted therapies </a:t>
            </a:r>
          </a:p>
        </p:txBody>
      </p:sp>
    </p:spTree>
    <p:extLst>
      <p:ext uri="{BB962C8B-B14F-4D97-AF65-F5344CB8AC3E}">
        <p14:creationId xmlns:p14="http://schemas.microsoft.com/office/powerpoint/2010/main" val="34535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5D3E820-003F-454F-9914-C418E7CC7B32}"/>
              </a:ext>
            </a:extLst>
          </p:cNvPr>
          <p:cNvSpPr txBox="1"/>
          <p:nvPr/>
        </p:nvSpPr>
        <p:spPr>
          <a:xfrm>
            <a:off x="3362266" y="2044005"/>
            <a:ext cx="3223959" cy="1384995"/>
          </a:xfrm>
          <a:prstGeom prst="rect">
            <a:avLst/>
          </a:prstGeom>
          <a:noFill/>
        </p:spPr>
        <p:txBody>
          <a:bodyPr wrap="none" rtlCol="0">
            <a:spAutoFit/>
          </a:bodyPr>
          <a:lstStyle/>
          <a:p>
            <a:r>
              <a:rPr lang="en-US" sz="2800" b="1" u="sng" dirty="0"/>
              <a:t>Hotspots </a:t>
            </a:r>
          </a:p>
          <a:p>
            <a:r>
              <a:rPr lang="en-US" sz="2800" b="1" dirty="0"/>
              <a:t>IDH1 R132</a:t>
            </a:r>
          </a:p>
          <a:p>
            <a:r>
              <a:rPr lang="en-US" sz="2800" b="1" dirty="0"/>
              <a:t>IDH2 R140 and R172</a:t>
            </a:r>
          </a:p>
        </p:txBody>
      </p:sp>
      <p:grpSp>
        <p:nvGrpSpPr>
          <p:cNvPr id="14" name="Group 13">
            <a:extLst>
              <a:ext uri="{FF2B5EF4-FFF2-40B4-BE49-F238E27FC236}">
                <a16:creationId xmlns:a16="http://schemas.microsoft.com/office/drawing/2014/main" id="{8BA7ABB8-3966-4082-9FB7-A67B932414DC}"/>
              </a:ext>
            </a:extLst>
          </p:cNvPr>
          <p:cNvGrpSpPr/>
          <p:nvPr/>
        </p:nvGrpSpPr>
        <p:grpSpPr>
          <a:xfrm>
            <a:off x="3362266" y="3429000"/>
            <a:ext cx="6199094" cy="2681333"/>
            <a:chOff x="271477" y="2257700"/>
            <a:chExt cx="6199094" cy="2681333"/>
          </a:xfrm>
        </p:grpSpPr>
        <p:pic>
          <p:nvPicPr>
            <p:cNvPr id="2050" name="Picture 2">
              <a:extLst>
                <a:ext uri="{FF2B5EF4-FFF2-40B4-BE49-F238E27FC236}">
                  <a16:creationId xmlns:a16="http://schemas.microsoft.com/office/drawing/2014/main" id="{08EF485A-29A2-4361-9837-8BE11924A1A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t="680" b="40327"/>
            <a:stretch/>
          </p:blipFill>
          <p:spPr bwMode="auto">
            <a:xfrm>
              <a:off x="271477" y="2257700"/>
              <a:ext cx="6199094" cy="268133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A1F55EF-726A-43B8-A6B3-FEE6EE3777A0}"/>
                </a:ext>
              </a:extLst>
            </p:cNvPr>
            <p:cNvSpPr/>
            <p:nvPr/>
          </p:nvSpPr>
          <p:spPr>
            <a:xfrm>
              <a:off x="2613991" y="2971800"/>
              <a:ext cx="1401418" cy="268357"/>
            </a:xfrm>
            <a:prstGeom prst="rect">
              <a:avLst/>
            </a:prstGeom>
            <a:solidFill>
              <a:srgbClr val="FFFCE9"/>
            </a:solidFill>
            <a:ln>
              <a:solidFill>
                <a:srgbClr val="FFF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128CDC-6900-4BD6-B483-50808116119B}"/>
                </a:ext>
              </a:extLst>
            </p:cNvPr>
            <p:cNvSpPr/>
            <p:nvPr/>
          </p:nvSpPr>
          <p:spPr>
            <a:xfrm>
              <a:off x="4972878" y="4277139"/>
              <a:ext cx="457200" cy="268357"/>
            </a:xfrm>
            <a:prstGeom prst="rect">
              <a:avLst/>
            </a:prstGeom>
            <a:solidFill>
              <a:srgbClr val="FFFCE9"/>
            </a:solidFill>
            <a:ln>
              <a:solidFill>
                <a:srgbClr val="FFF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AFB3A83-48A4-D215-161A-C1D330AD6306}"/>
              </a:ext>
            </a:extLst>
          </p:cNvPr>
          <p:cNvSpPr txBox="1"/>
          <p:nvPr/>
        </p:nvSpPr>
        <p:spPr>
          <a:xfrm>
            <a:off x="787245" y="3724494"/>
            <a:ext cx="2027739" cy="2246769"/>
          </a:xfrm>
          <a:prstGeom prst="rect">
            <a:avLst/>
          </a:prstGeom>
          <a:noFill/>
        </p:spPr>
        <p:txBody>
          <a:bodyPr wrap="square" rtlCol="0">
            <a:spAutoFit/>
          </a:bodyPr>
          <a:lstStyle/>
          <a:p>
            <a:r>
              <a:rPr lang="en-US" sz="2800" b="1" dirty="0"/>
              <a:t>Overall incidence in newly diagnosed AML ~20%</a:t>
            </a:r>
          </a:p>
        </p:txBody>
      </p:sp>
      <p:sp>
        <p:nvSpPr>
          <p:cNvPr id="3" name="TextBox 2">
            <a:extLst>
              <a:ext uri="{FF2B5EF4-FFF2-40B4-BE49-F238E27FC236}">
                <a16:creationId xmlns:a16="http://schemas.microsoft.com/office/drawing/2014/main" id="{ED09925E-E5DB-98F1-EEE5-CDC84AE7CE7C}"/>
              </a:ext>
            </a:extLst>
          </p:cNvPr>
          <p:cNvSpPr txBox="1"/>
          <p:nvPr/>
        </p:nvSpPr>
        <p:spPr>
          <a:xfrm>
            <a:off x="10108642" y="4220038"/>
            <a:ext cx="917239" cy="523220"/>
          </a:xfrm>
          <a:prstGeom prst="rect">
            <a:avLst/>
          </a:prstGeom>
          <a:noFill/>
        </p:spPr>
        <p:txBody>
          <a:bodyPr wrap="none" rtlCol="0">
            <a:spAutoFit/>
          </a:bodyPr>
          <a:lstStyle/>
          <a:p>
            <a:r>
              <a:rPr lang="en-US" sz="2800" b="1" dirty="0"/>
              <a:t>7-8%</a:t>
            </a:r>
          </a:p>
        </p:txBody>
      </p:sp>
      <p:sp>
        <p:nvSpPr>
          <p:cNvPr id="4" name="TextBox 3">
            <a:extLst>
              <a:ext uri="{FF2B5EF4-FFF2-40B4-BE49-F238E27FC236}">
                <a16:creationId xmlns:a16="http://schemas.microsoft.com/office/drawing/2014/main" id="{0613F328-1E86-0CE2-3005-165D7E3ECE5F}"/>
              </a:ext>
            </a:extLst>
          </p:cNvPr>
          <p:cNvSpPr txBox="1"/>
          <p:nvPr/>
        </p:nvSpPr>
        <p:spPr>
          <a:xfrm>
            <a:off x="10108642" y="5601931"/>
            <a:ext cx="1099981" cy="523220"/>
          </a:xfrm>
          <a:prstGeom prst="rect">
            <a:avLst/>
          </a:prstGeom>
          <a:noFill/>
        </p:spPr>
        <p:txBody>
          <a:bodyPr wrap="none" rtlCol="0">
            <a:spAutoFit/>
          </a:bodyPr>
          <a:lstStyle/>
          <a:p>
            <a:r>
              <a:rPr lang="en-US" sz="2800" b="1" dirty="0"/>
              <a:t>9-12%</a:t>
            </a:r>
          </a:p>
        </p:txBody>
      </p:sp>
      <p:sp>
        <p:nvSpPr>
          <p:cNvPr id="6" name="Title 5">
            <a:extLst>
              <a:ext uri="{FF2B5EF4-FFF2-40B4-BE49-F238E27FC236}">
                <a16:creationId xmlns:a16="http://schemas.microsoft.com/office/drawing/2014/main" id="{472E47DE-1102-D8CD-A32C-D1DC993BBA2D}"/>
              </a:ext>
            </a:extLst>
          </p:cNvPr>
          <p:cNvSpPr>
            <a:spLocks noGrp="1"/>
          </p:cNvSpPr>
          <p:nvPr>
            <p:ph type="title"/>
          </p:nvPr>
        </p:nvSpPr>
        <p:spPr>
          <a:xfrm>
            <a:off x="693023" y="363517"/>
            <a:ext cx="10515600" cy="523220"/>
          </a:xfrm>
        </p:spPr>
        <p:txBody>
          <a:bodyPr>
            <a:noAutofit/>
          </a:bodyPr>
          <a:lstStyle/>
          <a:p>
            <a:pPr algn="ctr"/>
            <a:r>
              <a:rPr lang="en-US" sz="5400" b="1" dirty="0"/>
              <a:t>IDH mutations in AML </a:t>
            </a:r>
          </a:p>
        </p:txBody>
      </p:sp>
    </p:spTree>
    <p:extLst>
      <p:ext uri="{BB962C8B-B14F-4D97-AF65-F5344CB8AC3E}">
        <p14:creationId xmlns:p14="http://schemas.microsoft.com/office/powerpoint/2010/main" val="2704362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2" name="Rectangle 31"/>
          <p:cNvSpPr>
            <a:spLocks noChangeArrowheads="1"/>
          </p:cNvSpPr>
          <p:nvPr/>
        </p:nvSpPr>
        <p:spPr bwMode="auto">
          <a:xfrm>
            <a:off x="0" y="12112"/>
            <a:ext cx="12192000" cy="646331"/>
          </a:xfrm>
          <a:prstGeom prst="rect">
            <a:avLst/>
          </a:prstGeom>
          <a:solidFill>
            <a:srgbClr val="0070C0"/>
          </a:solidFill>
          <a:ln w="9525">
            <a:noFill/>
            <a:miter lim="800000"/>
            <a:headEnd/>
            <a:tailEnd/>
          </a:ln>
        </p:spPr>
        <p:txBody>
          <a:bodyPr wrap="square">
            <a:spAutoFit/>
          </a:bodyPr>
          <a:lstStyle/>
          <a:p>
            <a:pPr algn="ctr"/>
            <a:r>
              <a:rPr lang="en-US" sz="3600" b="1" dirty="0">
                <a:solidFill>
                  <a:schemeClr val="bg1"/>
                </a:solidFill>
              </a:rPr>
              <a:t>All newly diagnosed AML at MSKCC</a:t>
            </a:r>
          </a:p>
        </p:txBody>
      </p:sp>
      <p:sp>
        <p:nvSpPr>
          <p:cNvPr id="19460" name="Text Box 12"/>
          <p:cNvSpPr txBox="1">
            <a:spLocks noChangeArrowheads="1"/>
          </p:cNvSpPr>
          <p:nvPr/>
        </p:nvSpPr>
        <p:spPr bwMode="auto">
          <a:xfrm>
            <a:off x="211023" y="1183720"/>
            <a:ext cx="2878133" cy="646321"/>
          </a:xfrm>
          <a:prstGeom prst="rect">
            <a:avLst/>
          </a:prstGeom>
          <a:noFill/>
          <a:ln w="9525">
            <a:solidFill>
              <a:schemeClr val="tx1"/>
            </a:solidFill>
            <a:miter lim="800000"/>
            <a:headEnd/>
            <a:tailEnd/>
          </a:ln>
        </p:spPr>
        <p:txBody>
          <a:bodyPr lIns="91430" tIns="45715" rIns="91430" bIns="45715">
            <a:spAutoFit/>
          </a:bodyPr>
          <a:lstStyle/>
          <a:p>
            <a:pPr algn="ctr"/>
            <a:r>
              <a:rPr lang="en-US" sz="3600" b="1" dirty="0">
                <a:solidFill>
                  <a:srgbClr val="000000"/>
                </a:solidFill>
              </a:rPr>
              <a:t>AML</a:t>
            </a:r>
          </a:p>
        </p:txBody>
      </p:sp>
      <p:sp>
        <p:nvSpPr>
          <p:cNvPr id="19465" name="Text Box 28"/>
          <p:cNvSpPr txBox="1">
            <a:spLocks noChangeArrowheads="1"/>
          </p:cNvSpPr>
          <p:nvPr/>
        </p:nvSpPr>
        <p:spPr bwMode="auto">
          <a:xfrm>
            <a:off x="9847976" y="-381000"/>
            <a:ext cx="233439" cy="2585312"/>
          </a:xfrm>
          <a:prstGeom prst="rect">
            <a:avLst/>
          </a:prstGeom>
          <a:noFill/>
          <a:ln w="9525">
            <a:noFill/>
            <a:miter lim="800000"/>
            <a:headEnd/>
            <a:tailEnd/>
          </a:ln>
        </p:spPr>
        <p:txBody>
          <a:bodyPr wrap="none" lIns="91430" tIns="45715" rIns="91430" bIns="45715">
            <a:spAutoFit/>
          </a:bodyPr>
          <a:lstStyle/>
          <a:p>
            <a:pPr algn="ctr"/>
            <a:endParaRPr lang="en-US" sz="5400" b="1">
              <a:solidFill>
                <a:srgbClr val="000000"/>
              </a:solidFill>
            </a:endParaRPr>
          </a:p>
          <a:p>
            <a:pPr algn="ctr"/>
            <a:endParaRPr lang="en-US" sz="5400" b="1">
              <a:solidFill>
                <a:srgbClr val="000000"/>
              </a:solidFill>
            </a:endParaRPr>
          </a:p>
          <a:p>
            <a:pPr algn="ctr"/>
            <a:endParaRPr lang="en-US" sz="5400" b="1">
              <a:solidFill>
                <a:srgbClr val="000000"/>
              </a:solidFill>
            </a:endParaRPr>
          </a:p>
        </p:txBody>
      </p:sp>
      <p:sp>
        <p:nvSpPr>
          <p:cNvPr id="19474" name="Line 25"/>
          <p:cNvSpPr>
            <a:spLocks noChangeShapeType="1"/>
          </p:cNvSpPr>
          <p:nvPr/>
        </p:nvSpPr>
        <p:spPr bwMode="auto">
          <a:xfrm flipV="1">
            <a:off x="3372008" y="1444643"/>
            <a:ext cx="5108801" cy="25360"/>
          </a:xfrm>
          <a:prstGeom prst="line">
            <a:avLst/>
          </a:prstGeom>
          <a:noFill/>
          <a:ln w="38100">
            <a:solidFill>
              <a:schemeClr val="tx1"/>
            </a:solidFill>
            <a:round/>
            <a:headEnd/>
            <a:tailEnd type="triangle" w="med" len="med"/>
          </a:ln>
        </p:spPr>
        <p:txBody>
          <a:bodyPr lIns="91430" tIns="45715" rIns="91430" bIns="45715"/>
          <a:lstStyle/>
          <a:p>
            <a:endParaRPr lang="en-US" sz="3200"/>
          </a:p>
        </p:txBody>
      </p:sp>
      <p:sp>
        <p:nvSpPr>
          <p:cNvPr id="19463" name="Text Box 18"/>
          <p:cNvSpPr txBox="1">
            <a:spLocks noChangeArrowheads="1"/>
          </p:cNvSpPr>
          <p:nvPr/>
        </p:nvSpPr>
        <p:spPr bwMode="auto">
          <a:xfrm>
            <a:off x="228600" y="4436133"/>
            <a:ext cx="3117977" cy="1692760"/>
          </a:xfrm>
          <a:prstGeom prst="rect">
            <a:avLst/>
          </a:prstGeom>
          <a:noFill/>
          <a:ln w="9525">
            <a:noFill/>
            <a:miter lim="800000"/>
            <a:headEnd/>
            <a:tailEnd/>
          </a:ln>
        </p:spPr>
        <p:txBody>
          <a:bodyPr wrap="square" lIns="91430" tIns="45715" rIns="91430" bIns="45715">
            <a:spAutoFit/>
          </a:bodyPr>
          <a:lstStyle/>
          <a:p>
            <a:pPr algn="ctr"/>
            <a:r>
              <a:rPr lang="en-US" sz="4000" b="1" dirty="0">
                <a:solidFill>
                  <a:srgbClr val="000000"/>
                </a:solidFill>
              </a:rPr>
              <a:t>MSK- IMPACT</a:t>
            </a:r>
          </a:p>
          <a:p>
            <a:pPr algn="ctr"/>
            <a:r>
              <a:rPr lang="en-US" sz="4000" b="1" dirty="0">
                <a:solidFill>
                  <a:srgbClr val="000000"/>
                </a:solidFill>
              </a:rPr>
              <a:t>Heme </a:t>
            </a:r>
          </a:p>
          <a:p>
            <a:pPr algn="ctr"/>
            <a:r>
              <a:rPr lang="en-US" sz="2400" b="1" dirty="0">
                <a:solidFill>
                  <a:srgbClr val="000000"/>
                </a:solidFill>
              </a:rPr>
              <a:t>(NGS panel 468 genes)</a:t>
            </a:r>
          </a:p>
        </p:txBody>
      </p:sp>
      <p:sp>
        <p:nvSpPr>
          <p:cNvPr id="19464" name="Line 26"/>
          <p:cNvSpPr>
            <a:spLocks noChangeShapeType="1"/>
          </p:cNvSpPr>
          <p:nvPr/>
        </p:nvSpPr>
        <p:spPr bwMode="auto">
          <a:xfrm flipH="1">
            <a:off x="1650090" y="1850820"/>
            <a:ext cx="14619" cy="2585312"/>
          </a:xfrm>
          <a:prstGeom prst="line">
            <a:avLst/>
          </a:prstGeom>
          <a:noFill/>
          <a:ln w="38100">
            <a:solidFill>
              <a:schemeClr val="tx1"/>
            </a:solidFill>
            <a:round/>
            <a:headEnd/>
            <a:tailEnd type="triangle" w="med" len="med"/>
          </a:ln>
        </p:spPr>
        <p:txBody>
          <a:bodyPr lIns="91430" tIns="45715" rIns="91430" bIns="45715"/>
          <a:lstStyle/>
          <a:p>
            <a:endParaRPr lang="en-US" sz="3200"/>
          </a:p>
        </p:txBody>
      </p:sp>
      <p:sp>
        <p:nvSpPr>
          <p:cNvPr id="21" name="Line 25"/>
          <p:cNvSpPr>
            <a:spLocks noChangeShapeType="1"/>
          </p:cNvSpPr>
          <p:nvPr/>
        </p:nvSpPr>
        <p:spPr bwMode="auto">
          <a:xfrm>
            <a:off x="3372008" y="1869592"/>
            <a:ext cx="2479340" cy="1522385"/>
          </a:xfrm>
          <a:prstGeom prst="line">
            <a:avLst/>
          </a:prstGeom>
          <a:noFill/>
          <a:ln w="38100">
            <a:solidFill>
              <a:schemeClr val="tx1"/>
            </a:solidFill>
            <a:round/>
            <a:headEnd/>
            <a:tailEnd type="triangle" w="med" len="med"/>
          </a:ln>
        </p:spPr>
        <p:txBody>
          <a:bodyPr lIns="91430" tIns="45715" rIns="91430" bIns="45715"/>
          <a:lstStyle/>
          <a:p>
            <a:endParaRPr lang="en-US" sz="3200"/>
          </a:p>
        </p:txBody>
      </p:sp>
      <p:sp>
        <p:nvSpPr>
          <p:cNvPr id="29" name="Text Box 13">
            <a:extLst>
              <a:ext uri="{FF2B5EF4-FFF2-40B4-BE49-F238E27FC236}">
                <a16:creationId xmlns:a16="http://schemas.microsoft.com/office/drawing/2014/main" id="{29094A9B-79D7-46A9-8FB4-79E2D44B7855}"/>
              </a:ext>
            </a:extLst>
          </p:cNvPr>
          <p:cNvSpPr txBox="1">
            <a:spLocks noChangeArrowheads="1"/>
          </p:cNvSpPr>
          <p:nvPr/>
        </p:nvSpPr>
        <p:spPr bwMode="auto">
          <a:xfrm>
            <a:off x="8871229" y="961657"/>
            <a:ext cx="3199761" cy="1815872"/>
          </a:xfrm>
          <a:prstGeom prst="rect">
            <a:avLst/>
          </a:prstGeom>
          <a:solidFill>
            <a:schemeClr val="accent5">
              <a:lumMod val="40000"/>
              <a:lumOff val="60000"/>
            </a:schemeClr>
          </a:solidFill>
          <a:ln w="9525">
            <a:solidFill>
              <a:schemeClr val="accent5">
                <a:lumMod val="60000"/>
                <a:lumOff val="40000"/>
              </a:schemeClr>
            </a:solidFill>
            <a:miter lim="800000"/>
            <a:headEnd/>
            <a:tailEnd/>
          </a:ln>
        </p:spPr>
        <p:txBody>
          <a:bodyPr wrap="square" lIns="91430" tIns="45715" rIns="91430" bIns="45715">
            <a:spAutoFit/>
          </a:bodyPr>
          <a:lstStyle/>
          <a:p>
            <a:pPr algn="ctr"/>
            <a:r>
              <a:rPr lang="en-US" sz="2800" b="1" dirty="0">
                <a:solidFill>
                  <a:srgbClr val="000000"/>
                </a:solidFill>
              </a:rPr>
              <a:t>Rapid single gene testing by </a:t>
            </a:r>
            <a:r>
              <a:rPr lang="en-US" sz="2800" b="1" dirty="0" err="1">
                <a:solidFill>
                  <a:srgbClr val="000000"/>
                </a:solidFill>
              </a:rPr>
              <a:t>Idylla</a:t>
            </a:r>
            <a:r>
              <a:rPr lang="en-US" sz="2800" b="1" dirty="0">
                <a:solidFill>
                  <a:srgbClr val="000000"/>
                </a:solidFill>
              </a:rPr>
              <a:t> and Frag analysis</a:t>
            </a:r>
          </a:p>
          <a:p>
            <a:pPr algn="ctr"/>
            <a:r>
              <a:rPr lang="en-US" sz="2800" b="1" dirty="0">
                <a:solidFill>
                  <a:srgbClr val="000000"/>
                </a:solidFill>
              </a:rPr>
              <a:t> (IDH and FLT3)  </a:t>
            </a:r>
          </a:p>
        </p:txBody>
      </p:sp>
      <p:sp>
        <p:nvSpPr>
          <p:cNvPr id="19470" name="Text Box 13"/>
          <p:cNvSpPr txBox="1">
            <a:spLocks noChangeArrowheads="1"/>
          </p:cNvSpPr>
          <p:nvPr/>
        </p:nvSpPr>
        <p:spPr bwMode="auto">
          <a:xfrm>
            <a:off x="4376643" y="3563729"/>
            <a:ext cx="6706689" cy="1323429"/>
          </a:xfrm>
          <a:prstGeom prst="rect">
            <a:avLst/>
          </a:prstGeom>
          <a:noFill/>
          <a:ln w="9525">
            <a:solidFill>
              <a:srgbClr val="C00000"/>
            </a:solidFill>
            <a:miter lim="800000"/>
            <a:headEnd/>
            <a:tailEnd/>
          </a:ln>
        </p:spPr>
        <p:txBody>
          <a:bodyPr wrap="square" lIns="91430" tIns="45715" rIns="91430" bIns="45715">
            <a:spAutoFit/>
          </a:bodyPr>
          <a:lstStyle/>
          <a:p>
            <a:pPr algn="ctr"/>
            <a:r>
              <a:rPr lang="en-US" sz="3200" b="1" i="1" dirty="0">
                <a:solidFill>
                  <a:srgbClr val="000000"/>
                </a:solidFill>
              </a:rPr>
              <a:t>MSK-fusion </a:t>
            </a:r>
          </a:p>
          <a:p>
            <a:pPr algn="ctr"/>
            <a:r>
              <a:rPr lang="en-US" sz="2400" b="1" i="1" dirty="0">
                <a:solidFill>
                  <a:srgbClr val="000000"/>
                </a:solidFill>
              </a:rPr>
              <a:t>NGS panel 200 genes</a:t>
            </a:r>
          </a:p>
          <a:p>
            <a:pPr algn="ctr"/>
            <a:r>
              <a:rPr lang="en-US" sz="2400" b="1" i="1" dirty="0">
                <a:solidFill>
                  <a:srgbClr val="000000"/>
                </a:solidFill>
              </a:rPr>
              <a:t>(</a:t>
            </a:r>
            <a:r>
              <a:rPr lang="en-US" sz="2400" b="1" i="1" dirty="0" err="1">
                <a:solidFill>
                  <a:srgbClr val="000000"/>
                </a:solidFill>
              </a:rPr>
              <a:t>RNASeq</a:t>
            </a:r>
            <a:r>
              <a:rPr lang="en-US" sz="2400" b="1" i="1" dirty="0">
                <a:solidFill>
                  <a:srgbClr val="000000"/>
                </a:solidFill>
              </a:rPr>
              <a:t> – Anchored PCR and NGS)</a:t>
            </a:r>
            <a:endParaRPr lang="en-US" sz="2400" b="1" dirty="0">
              <a:solidFill>
                <a:srgbClr val="000000"/>
              </a:solidFill>
            </a:endParaRPr>
          </a:p>
        </p:txBody>
      </p:sp>
      <p:sp>
        <p:nvSpPr>
          <p:cNvPr id="4" name="TextBox 3">
            <a:extLst>
              <a:ext uri="{FF2B5EF4-FFF2-40B4-BE49-F238E27FC236}">
                <a16:creationId xmlns:a16="http://schemas.microsoft.com/office/drawing/2014/main" id="{3EF00479-F7F7-40E7-A01D-EC205E5E17CC}"/>
              </a:ext>
            </a:extLst>
          </p:cNvPr>
          <p:cNvSpPr txBox="1"/>
          <p:nvPr/>
        </p:nvSpPr>
        <p:spPr>
          <a:xfrm>
            <a:off x="5623359" y="1051555"/>
            <a:ext cx="806696" cy="369332"/>
          </a:xfrm>
          <a:prstGeom prst="rect">
            <a:avLst/>
          </a:prstGeom>
          <a:noFill/>
        </p:spPr>
        <p:txBody>
          <a:bodyPr wrap="none" rtlCol="0">
            <a:spAutoFit/>
          </a:bodyPr>
          <a:lstStyle/>
          <a:p>
            <a:r>
              <a:rPr lang="en-US" dirty="0"/>
              <a:t>Reflex </a:t>
            </a:r>
          </a:p>
        </p:txBody>
      </p:sp>
    </p:spTree>
    <p:extLst>
      <p:ext uri="{BB962C8B-B14F-4D97-AF65-F5344CB8AC3E}">
        <p14:creationId xmlns:p14="http://schemas.microsoft.com/office/powerpoint/2010/main" val="3638429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dylla Platform | Biocartis">
            <a:extLst>
              <a:ext uri="{FF2B5EF4-FFF2-40B4-BE49-F238E27FC236}">
                <a16:creationId xmlns:a16="http://schemas.microsoft.com/office/drawing/2014/main" id="{E5AC6F0C-89EB-4BEA-B43E-4CBA40157155}"/>
              </a:ext>
            </a:extLst>
          </p:cNvPr>
          <p:cNvSpPr>
            <a:spLocks noChangeAspect="1" noChangeArrowheads="1"/>
          </p:cNvSpPr>
          <p:nvPr/>
        </p:nvSpPr>
        <p:spPr bwMode="auto">
          <a:xfrm>
            <a:off x="5916783" y="44572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18BFB39-CADE-4611-A715-1172A5C1735B}"/>
              </a:ext>
            </a:extLst>
          </p:cNvPr>
          <p:cNvPicPr>
            <a:picLocks noChangeAspect="1"/>
          </p:cNvPicPr>
          <p:nvPr/>
        </p:nvPicPr>
        <p:blipFill>
          <a:blip r:embed="rId3"/>
          <a:stretch>
            <a:fillRect/>
          </a:stretch>
        </p:blipFill>
        <p:spPr>
          <a:xfrm>
            <a:off x="690512" y="3228004"/>
            <a:ext cx="2582279" cy="2693671"/>
          </a:xfrm>
          <a:prstGeom prst="rect">
            <a:avLst/>
          </a:prstGeom>
        </p:spPr>
      </p:pic>
      <p:graphicFrame>
        <p:nvGraphicFramePr>
          <p:cNvPr id="6" name="Diagram 5">
            <a:extLst>
              <a:ext uri="{FF2B5EF4-FFF2-40B4-BE49-F238E27FC236}">
                <a16:creationId xmlns:a16="http://schemas.microsoft.com/office/drawing/2014/main" id="{B7B95C4D-A21A-4ED5-A60D-5BE27F277CB3}"/>
              </a:ext>
            </a:extLst>
          </p:cNvPr>
          <p:cNvGraphicFramePr/>
          <p:nvPr/>
        </p:nvGraphicFramePr>
        <p:xfrm>
          <a:off x="7038123" y="2857500"/>
          <a:ext cx="5015523" cy="31994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1">
            <a:extLst>
              <a:ext uri="{FF2B5EF4-FFF2-40B4-BE49-F238E27FC236}">
                <a16:creationId xmlns:a16="http://schemas.microsoft.com/office/drawing/2014/main" id="{6BC21CFA-45CC-4172-BC18-46E07AE91E8D}"/>
              </a:ext>
            </a:extLst>
          </p:cNvPr>
          <p:cNvSpPr txBox="1">
            <a:spLocks/>
          </p:cNvSpPr>
          <p:nvPr/>
        </p:nvSpPr>
        <p:spPr>
          <a:xfrm>
            <a:off x="3810" y="0"/>
            <a:ext cx="12188190" cy="731836"/>
          </a:xfrm>
          <a:prstGeom prst="rect">
            <a:avLst/>
          </a:prstGeom>
          <a:solidFill>
            <a:srgbClr val="0070C0"/>
          </a:solidFill>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j-ea"/>
                <a:cs typeface="+mj-cs"/>
              </a:rPr>
              <a:t>Rapid </a:t>
            </a:r>
            <a:r>
              <a:rPr lang="en-US" dirty="0">
                <a:solidFill>
                  <a:prstClr val="white"/>
                </a:solidFill>
                <a:latin typeface="Calibri"/>
              </a:rPr>
              <a:t>IDH</a:t>
            </a:r>
            <a:r>
              <a:rPr kumimoji="0" lang="en-US" sz="4400" b="0" i="0" u="none" strike="noStrike" kern="1200" cap="none" spc="0" normalizeH="0" baseline="0" noProof="0" dirty="0">
                <a:ln>
                  <a:noFill/>
                </a:ln>
                <a:solidFill>
                  <a:prstClr val="white"/>
                </a:solidFill>
                <a:effectLst/>
                <a:uLnTx/>
                <a:uFillTx/>
                <a:latin typeface="Calibri"/>
                <a:ea typeface="+mj-ea"/>
                <a:cs typeface="+mj-cs"/>
              </a:rPr>
              <a:t> 1 / 2 screening (no extraction)</a:t>
            </a:r>
          </a:p>
        </p:txBody>
      </p:sp>
      <p:pic>
        <p:nvPicPr>
          <p:cNvPr id="9" name="Picture 8">
            <a:extLst>
              <a:ext uri="{FF2B5EF4-FFF2-40B4-BE49-F238E27FC236}">
                <a16:creationId xmlns:a16="http://schemas.microsoft.com/office/drawing/2014/main" id="{95A9675B-D25E-4AF1-BDC2-C47495DB9C23}"/>
              </a:ext>
            </a:extLst>
          </p:cNvPr>
          <p:cNvPicPr>
            <a:picLocks noChangeAspect="1"/>
          </p:cNvPicPr>
          <p:nvPr/>
        </p:nvPicPr>
        <p:blipFill rotWithShape="1">
          <a:blip r:embed="rId9"/>
          <a:srcRect l="61058" t="20208" b="12157"/>
          <a:stretch/>
        </p:blipFill>
        <p:spPr bwMode="auto">
          <a:xfrm>
            <a:off x="3995839" y="3155225"/>
            <a:ext cx="2823209" cy="2604041"/>
          </a:xfrm>
          <a:prstGeom prst="rect">
            <a:avLst/>
          </a:prstGeom>
          <a:ln>
            <a:noFill/>
          </a:ln>
          <a:extLst>
            <a:ext uri="{53640926-AAD7-44D8-BBD7-CCE9431645EC}">
              <a14:shadowObscured xmlns:a14="http://schemas.microsoft.com/office/drawing/2010/main"/>
            </a:ext>
          </a:extLst>
        </p:spPr>
      </p:pic>
      <p:graphicFrame>
        <p:nvGraphicFramePr>
          <p:cNvPr id="4" name="Table 3">
            <a:extLst>
              <a:ext uri="{FF2B5EF4-FFF2-40B4-BE49-F238E27FC236}">
                <a16:creationId xmlns:a16="http://schemas.microsoft.com/office/drawing/2014/main" id="{89D85D4B-C8E3-4BBA-92BC-9223529E9FC1}"/>
              </a:ext>
            </a:extLst>
          </p:cNvPr>
          <p:cNvGraphicFramePr>
            <a:graphicFrameLocks noGrp="1"/>
          </p:cNvGraphicFramePr>
          <p:nvPr/>
        </p:nvGraphicFramePr>
        <p:xfrm>
          <a:off x="389179" y="1015564"/>
          <a:ext cx="10642235" cy="1319784"/>
        </p:xfrm>
        <a:graphic>
          <a:graphicData uri="http://schemas.openxmlformats.org/drawingml/2006/table">
            <a:tbl>
              <a:tblPr firstRow="1" firstCol="1" bandRow="1">
                <a:tableStyleId>{5C22544A-7EE6-4342-B048-85BDC9FD1C3A}</a:tableStyleId>
              </a:tblPr>
              <a:tblGrid>
                <a:gridCol w="8308931">
                  <a:extLst>
                    <a:ext uri="{9D8B030D-6E8A-4147-A177-3AD203B41FA5}">
                      <a16:colId xmlns:a16="http://schemas.microsoft.com/office/drawing/2014/main" val="1504047229"/>
                    </a:ext>
                  </a:extLst>
                </a:gridCol>
                <a:gridCol w="2333304">
                  <a:extLst>
                    <a:ext uri="{9D8B030D-6E8A-4147-A177-3AD203B41FA5}">
                      <a16:colId xmlns:a16="http://schemas.microsoft.com/office/drawing/2014/main" val="2527023394"/>
                    </a:ext>
                  </a:extLst>
                </a:gridCol>
              </a:tblGrid>
              <a:tr h="249294">
                <a:tc>
                  <a:txBody>
                    <a:bodyPr/>
                    <a:lstStyle/>
                    <a:p>
                      <a:pPr marL="0" marR="0" eaLnBrk="0" hangingPunct="0">
                        <a:lnSpc>
                          <a:spcPct val="115000"/>
                        </a:lnSpc>
                        <a:spcBef>
                          <a:spcPts val="0"/>
                        </a:spcBef>
                        <a:spcAft>
                          <a:spcPts val="0"/>
                        </a:spcAft>
                      </a:pPr>
                      <a:r>
                        <a:rPr lang="en-US" sz="2000" dirty="0">
                          <a:effectLst/>
                          <a:latin typeface="+mn-lt"/>
                        </a:rPr>
                        <a:t>Specimen</a:t>
                      </a:r>
                      <a:endParaRPr lang="en-US" sz="20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eaLnBrk="0" hangingPunct="0">
                        <a:lnSpc>
                          <a:spcPct val="115000"/>
                        </a:lnSpc>
                        <a:spcBef>
                          <a:spcPts val="0"/>
                        </a:spcBef>
                        <a:spcAft>
                          <a:spcPts val="0"/>
                        </a:spcAft>
                      </a:pPr>
                      <a:r>
                        <a:rPr lang="en-US" sz="2000">
                          <a:effectLst/>
                          <a:latin typeface="+mn-lt"/>
                        </a:rPr>
                        <a:t>Input Quantity</a:t>
                      </a:r>
                      <a:endParaRPr lang="en-US" sz="2000">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64838111"/>
                  </a:ext>
                </a:extLst>
              </a:tr>
              <a:tr h="148463">
                <a:tc>
                  <a:txBody>
                    <a:bodyPr/>
                    <a:lstStyle/>
                    <a:p>
                      <a:pPr marL="0" marR="0" lvl="0" indent="0" algn="l" defTabSz="914400" rtl="0" eaLnBrk="0" fontAlgn="auto" latinLnBrk="0" hangingPunct="0">
                        <a:lnSpc>
                          <a:spcPct val="115000"/>
                        </a:lnSpc>
                        <a:spcBef>
                          <a:spcPts val="0"/>
                        </a:spcBef>
                        <a:spcAft>
                          <a:spcPts val="0"/>
                        </a:spcAft>
                        <a:buClrTx/>
                        <a:buSzTx/>
                        <a:buFontTx/>
                        <a:buNone/>
                        <a:tabLst/>
                        <a:defRPr/>
                      </a:pPr>
                      <a:r>
                        <a:rPr lang="en-US" sz="2000" dirty="0">
                          <a:solidFill>
                            <a:schemeClr val="tx1"/>
                          </a:solidFill>
                          <a:effectLst/>
                          <a:latin typeface="+mn-lt"/>
                        </a:rPr>
                        <a:t>Direct Bone marrow aspirate and peripheral blood (PB)</a:t>
                      </a:r>
                      <a:endParaRPr lang="en-US" sz="2000" dirty="0">
                        <a:solidFill>
                          <a:schemeClr val="tx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lvl="0" indent="0" algn="l" defTabSz="914400" rtl="0" eaLnBrk="0" fontAlgn="auto" latinLnBrk="0" hangingPunct="0">
                        <a:lnSpc>
                          <a:spcPct val="115000"/>
                        </a:lnSpc>
                        <a:spcBef>
                          <a:spcPts val="0"/>
                        </a:spcBef>
                        <a:spcAft>
                          <a:spcPts val="0"/>
                        </a:spcAft>
                        <a:buClrTx/>
                        <a:buSzTx/>
                        <a:buFontTx/>
                        <a:buNone/>
                        <a:tabLst/>
                        <a:defRPr/>
                      </a:pPr>
                      <a:r>
                        <a:rPr lang="en-US" sz="2000" dirty="0">
                          <a:solidFill>
                            <a:schemeClr val="tx1"/>
                          </a:solidFill>
                          <a:effectLst/>
                          <a:latin typeface="+mn-lt"/>
                        </a:rPr>
                        <a:t>5-10uL</a:t>
                      </a:r>
                      <a:endParaRPr lang="en-US" sz="2000" dirty="0">
                        <a:solidFill>
                          <a:schemeClr val="tx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620086106"/>
                  </a:ext>
                </a:extLst>
              </a:tr>
              <a:tr h="249294">
                <a:tc>
                  <a:txBody>
                    <a:bodyPr/>
                    <a:lstStyle/>
                    <a:p>
                      <a:pPr marL="0" marR="0" eaLnBrk="0" hangingPunct="0">
                        <a:lnSpc>
                          <a:spcPct val="115000"/>
                        </a:lnSpc>
                        <a:spcBef>
                          <a:spcPts val="0"/>
                        </a:spcBef>
                        <a:spcAft>
                          <a:spcPts val="0"/>
                        </a:spcAft>
                      </a:pPr>
                      <a:r>
                        <a:rPr lang="en-US" sz="2000" dirty="0">
                          <a:solidFill>
                            <a:schemeClr val="tx1"/>
                          </a:solidFill>
                          <a:effectLst/>
                          <a:latin typeface="+mn-lt"/>
                        </a:rPr>
                        <a:t>5</a:t>
                      </a:r>
                      <a:r>
                        <a:rPr lang="en-US" sz="2000" spc="-15" dirty="0">
                          <a:solidFill>
                            <a:schemeClr val="tx1"/>
                          </a:solidFill>
                          <a:effectLst/>
                          <a:latin typeface="+mn-lt"/>
                        </a:rPr>
                        <a:t>μm</a:t>
                      </a:r>
                      <a:r>
                        <a:rPr lang="en-US" sz="2000" spc="15" dirty="0">
                          <a:solidFill>
                            <a:schemeClr val="tx1"/>
                          </a:solidFill>
                          <a:effectLst/>
                          <a:latin typeface="+mn-lt"/>
                        </a:rPr>
                        <a:t> </a:t>
                      </a:r>
                      <a:r>
                        <a:rPr lang="en-US" sz="2000" spc="-5" dirty="0">
                          <a:solidFill>
                            <a:schemeClr val="tx1"/>
                          </a:solidFill>
                          <a:effectLst/>
                          <a:latin typeface="+mn-lt"/>
                        </a:rPr>
                        <a:t>FFPE</a:t>
                      </a:r>
                      <a:r>
                        <a:rPr lang="en-US" sz="2000" spc="25" dirty="0">
                          <a:solidFill>
                            <a:schemeClr val="tx1"/>
                          </a:solidFill>
                          <a:effectLst/>
                          <a:latin typeface="+mn-lt"/>
                        </a:rPr>
                        <a:t> </a:t>
                      </a:r>
                      <a:r>
                        <a:rPr lang="en-US" sz="2000" spc="-15" dirty="0">
                          <a:solidFill>
                            <a:schemeClr val="tx1"/>
                          </a:solidFill>
                          <a:effectLst/>
                          <a:latin typeface="+mn-lt"/>
                        </a:rPr>
                        <a:t>tissue</a:t>
                      </a:r>
                      <a:r>
                        <a:rPr lang="en-US" sz="2000" spc="15" dirty="0">
                          <a:solidFill>
                            <a:schemeClr val="tx1"/>
                          </a:solidFill>
                          <a:effectLst/>
                          <a:latin typeface="+mn-lt"/>
                        </a:rPr>
                        <a:t> </a:t>
                      </a:r>
                      <a:r>
                        <a:rPr lang="en-US" sz="2000" spc="-5" dirty="0">
                          <a:solidFill>
                            <a:schemeClr val="tx1"/>
                          </a:solidFill>
                          <a:effectLst/>
                          <a:latin typeface="+mn-lt"/>
                        </a:rPr>
                        <a:t>sections (</a:t>
                      </a:r>
                      <a:r>
                        <a:rPr lang="en-US" sz="2000" dirty="0">
                          <a:solidFill>
                            <a:schemeClr val="tx1"/>
                          </a:solidFill>
                          <a:effectLst/>
                          <a:latin typeface="+mn-lt"/>
                        </a:rPr>
                        <a:t>10% neoplastic cells)</a:t>
                      </a:r>
                      <a:endParaRPr lang="en-US" sz="2000" dirty="0">
                        <a:solidFill>
                          <a:schemeClr val="tx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eaLnBrk="0" hangingPunct="0">
                        <a:lnSpc>
                          <a:spcPct val="115000"/>
                        </a:lnSpc>
                        <a:spcBef>
                          <a:spcPts val="0"/>
                        </a:spcBef>
                        <a:spcAft>
                          <a:spcPts val="0"/>
                        </a:spcAft>
                      </a:pPr>
                      <a:r>
                        <a:rPr lang="en-US" sz="2000" dirty="0">
                          <a:solidFill>
                            <a:schemeClr val="tx1"/>
                          </a:solidFill>
                          <a:effectLst/>
                          <a:latin typeface="+mn-lt"/>
                        </a:rPr>
                        <a:t>1 slide (min 9mm</a:t>
                      </a:r>
                      <a:r>
                        <a:rPr lang="en-US" sz="2000" baseline="30000" dirty="0">
                          <a:solidFill>
                            <a:schemeClr val="tx1"/>
                          </a:solidFill>
                          <a:effectLst/>
                          <a:latin typeface="+mn-lt"/>
                        </a:rPr>
                        <a:t>2</a:t>
                      </a:r>
                      <a:r>
                        <a:rPr lang="en-US" sz="2000" dirty="0">
                          <a:solidFill>
                            <a:schemeClr val="tx1"/>
                          </a:solidFill>
                          <a:effectLst/>
                          <a:latin typeface="+mn-lt"/>
                        </a:rPr>
                        <a:t>)</a:t>
                      </a:r>
                      <a:endParaRPr lang="en-US" sz="2000" dirty="0">
                        <a:solidFill>
                          <a:schemeClr val="tx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034275712"/>
                  </a:ext>
                </a:extLst>
              </a:tr>
              <a:tr h="249294">
                <a:tc>
                  <a:txBody>
                    <a:bodyPr/>
                    <a:lstStyle/>
                    <a:p>
                      <a:pPr marL="0" marR="0" lvl="0" indent="0" algn="l" defTabSz="914400" rtl="0" eaLnBrk="0" fontAlgn="auto" latinLnBrk="0" hangingPunct="0">
                        <a:lnSpc>
                          <a:spcPct val="115000"/>
                        </a:lnSpc>
                        <a:spcBef>
                          <a:spcPts val="0"/>
                        </a:spcBef>
                        <a:spcAft>
                          <a:spcPts val="0"/>
                        </a:spcAft>
                        <a:buClrTx/>
                        <a:buSzTx/>
                        <a:buFontTx/>
                        <a:buNone/>
                        <a:tabLst/>
                        <a:defRPr/>
                      </a:pPr>
                      <a:r>
                        <a:rPr lang="en-US" sz="2000" spc="-5" dirty="0">
                          <a:solidFill>
                            <a:schemeClr val="tx1"/>
                          </a:solidFill>
                          <a:effectLst/>
                          <a:latin typeface="+mn-lt"/>
                        </a:rPr>
                        <a:t>Extracted DNA* or pre-capture libraries from MSK IMPACT </a:t>
                      </a:r>
                      <a:endParaRPr lang="en-US" sz="2000" dirty="0">
                        <a:solidFill>
                          <a:schemeClr val="tx1"/>
                        </a:solidFill>
                        <a:effectLst/>
                        <a:latin typeface="+mn-lt"/>
                        <a:ea typeface="MS Mincho" panose="02020609040205080304" pitchFamily="49" charset="-128"/>
                        <a:cs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eaLnBrk="0" hangingPunct="0">
                        <a:lnSpc>
                          <a:spcPct val="115000"/>
                        </a:lnSpc>
                        <a:spcBef>
                          <a:spcPts val="0"/>
                        </a:spcBef>
                        <a:spcAft>
                          <a:spcPts val="0"/>
                        </a:spcAft>
                      </a:pPr>
                      <a:r>
                        <a:rPr lang="en-US" sz="2000" dirty="0">
                          <a:solidFill>
                            <a:schemeClr val="tx1"/>
                          </a:solidFill>
                          <a:effectLst/>
                          <a:latin typeface="+mn-lt"/>
                          <a:ea typeface="MS Mincho" panose="02020609040205080304" pitchFamily="49" charset="-128"/>
                          <a:cs typeface="Times New Roman" panose="02020603050405020304" pitchFamily="18" charset="0"/>
                        </a:rPr>
                        <a:t>100ng</a:t>
                      </a:r>
                    </a:p>
                  </a:txBody>
                  <a:tcPr marL="68580" marR="68580" marT="0" marB="0" anchor="ctr">
                    <a:solidFill>
                      <a:schemeClr val="accent5">
                        <a:lumMod val="20000"/>
                        <a:lumOff val="80000"/>
                      </a:schemeClr>
                    </a:solidFill>
                  </a:tcPr>
                </a:tc>
                <a:extLst>
                  <a:ext uri="{0D108BD9-81ED-4DB2-BD59-A6C34878D82A}">
                    <a16:rowId xmlns:a16="http://schemas.microsoft.com/office/drawing/2014/main" val="1938056401"/>
                  </a:ext>
                </a:extLst>
              </a:tr>
            </a:tbl>
          </a:graphicData>
        </a:graphic>
      </p:graphicFrame>
      <p:grpSp>
        <p:nvGrpSpPr>
          <p:cNvPr id="5" name="Group 4">
            <a:extLst>
              <a:ext uri="{FF2B5EF4-FFF2-40B4-BE49-F238E27FC236}">
                <a16:creationId xmlns:a16="http://schemas.microsoft.com/office/drawing/2014/main" id="{CA4C2E80-FDCC-1295-BC1C-B7C454859875}"/>
              </a:ext>
            </a:extLst>
          </p:cNvPr>
          <p:cNvGrpSpPr/>
          <p:nvPr/>
        </p:nvGrpSpPr>
        <p:grpSpPr>
          <a:xfrm>
            <a:off x="72132" y="1765891"/>
            <a:ext cx="4884179" cy="5003755"/>
            <a:chOff x="7170595" y="1556950"/>
            <a:chExt cx="4884179" cy="5003755"/>
          </a:xfrm>
          <a:solidFill>
            <a:schemeClr val="bg1"/>
          </a:solidFill>
        </p:grpSpPr>
        <p:pic>
          <p:nvPicPr>
            <p:cNvPr id="7" name="Picture 6">
              <a:extLst>
                <a:ext uri="{FF2B5EF4-FFF2-40B4-BE49-F238E27FC236}">
                  <a16:creationId xmlns:a16="http://schemas.microsoft.com/office/drawing/2014/main" id="{440668C4-BF9B-19E6-EFEA-C52901688F00}"/>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Lst>
            </a:blip>
            <a:srcRect l="634" t="15521" r="80018"/>
            <a:stretch/>
          </p:blipFill>
          <p:spPr>
            <a:xfrm>
              <a:off x="7170595" y="1556950"/>
              <a:ext cx="2454900" cy="5003755"/>
            </a:xfrm>
            <a:prstGeom prst="rect">
              <a:avLst/>
            </a:prstGeom>
            <a:grpFill/>
            <a:ln>
              <a:solidFill>
                <a:schemeClr val="tx2">
                  <a:lumMod val="50000"/>
                </a:schemeClr>
              </a:solidFill>
            </a:ln>
          </p:spPr>
        </p:pic>
        <p:sp>
          <p:nvSpPr>
            <p:cNvPr id="8" name="TextBox 7">
              <a:extLst>
                <a:ext uri="{FF2B5EF4-FFF2-40B4-BE49-F238E27FC236}">
                  <a16:creationId xmlns:a16="http://schemas.microsoft.com/office/drawing/2014/main" id="{4E073CCE-7286-8698-2A27-B994771B9DA8}"/>
                </a:ext>
              </a:extLst>
            </p:cNvPr>
            <p:cNvSpPr txBox="1"/>
            <p:nvPr/>
          </p:nvSpPr>
          <p:spPr>
            <a:xfrm>
              <a:off x="9644263" y="1601116"/>
              <a:ext cx="2054225" cy="4493538"/>
            </a:xfrm>
            <a:prstGeom prst="rect">
              <a:avLst/>
            </a:prstGeom>
            <a:grpFill/>
          </p:spPr>
          <p:txBody>
            <a:bodyPr wrap="square" rtlCol="0">
              <a:spAutoFit/>
            </a:bodyPr>
            <a:lstStyle/>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b="1" dirty="0">
                  <a:solidFill>
                    <a:schemeClr val="bg1"/>
                  </a:solidFill>
                </a:rPr>
                <a:t>Key parameters </a:t>
              </a:r>
            </a:p>
            <a:p>
              <a:pPr marL="285750" indent="-285750">
                <a:buFont typeface="Arial" panose="020B0604020202020204" pitchFamily="34" charset="0"/>
                <a:buChar char="•"/>
              </a:pPr>
              <a:r>
                <a:rPr lang="en-US" sz="1400" dirty="0">
                  <a:solidFill>
                    <a:schemeClr val="bg1"/>
                  </a:solidFill>
                </a:rPr>
                <a:t>CQ – CT or cycle threshold </a:t>
              </a:r>
            </a:p>
            <a:p>
              <a:pPr marL="285750" indent="-285750">
                <a:buFont typeface="Arial" panose="020B0604020202020204" pitchFamily="34" charset="0"/>
                <a:buChar char="•"/>
              </a:pPr>
              <a:r>
                <a:rPr lang="en-US" sz="1400" dirty="0">
                  <a:solidFill>
                    <a:schemeClr val="bg1"/>
                  </a:solidFill>
                </a:rPr>
                <a:t>Delta CQ: difference between control and mutation</a:t>
              </a:r>
            </a:p>
          </p:txBody>
        </p:sp>
        <p:sp>
          <p:nvSpPr>
            <p:cNvPr id="11" name="TextBox 10">
              <a:extLst>
                <a:ext uri="{FF2B5EF4-FFF2-40B4-BE49-F238E27FC236}">
                  <a16:creationId xmlns:a16="http://schemas.microsoft.com/office/drawing/2014/main" id="{09E7538A-F394-DE30-101E-B90A6F37B419}"/>
                </a:ext>
              </a:extLst>
            </p:cNvPr>
            <p:cNvSpPr txBox="1"/>
            <p:nvPr/>
          </p:nvSpPr>
          <p:spPr>
            <a:xfrm>
              <a:off x="9965930" y="2843324"/>
              <a:ext cx="2088844" cy="307777"/>
            </a:xfrm>
            <a:prstGeom prst="rect">
              <a:avLst/>
            </a:prstGeom>
            <a:grpFill/>
          </p:spPr>
          <p:txBody>
            <a:bodyPr wrap="square" rtlCol="0">
              <a:spAutoFit/>
            </a:bodyPr>
            <a:lstStyle/>
            <a:p>
              <a:r>
                <a:rPr lang="en-US" sz="1400" b="1" dirty="0">
                  <a:solidFill>
                    <a:schemeClr val="accent6">
                      <a:lumMod val="75000"/>
                    </a:schemeClr>
                  </a:solidFill>
                  <a:effectLst/>
                  <a:latin typeface="Arial" panose="020B0604020202020204" pitchFamily="34" charset="0"/>
                  <a:ea typeface="MS Mincho" panose="02020609040205080304" pitchFamily="49" charset="-128"/>
                </a:rPr>
                <a:t>IDH2 R140Q Mutation </a:t>
              </a:r>
              <a:endParaRPr lang="en-US" sz="1400" b="1" dirty="0">
                <a:solidFill>
                  <a:schemeClr val="accent6">
                    <a:lumMod val="75000"/>
                  </a:schemeClr>
                </a:solidFill>
              </a:endParaRPr>
            </a:p>
          </p:txBody>
        </p:sp>
        <p:sp>
          <p:nvSpPr>
            <p:cNvPr id="12" name="TextBox 11">
              <a:extLst>
                <a:ext uri="{FF2B5EF4-FFF2-40B4-BE49-F238E27FC236}">
                  <a16:creationId xmlns:a16="http://schemas.microsoft.com/office/drawing/2014/main" id="{1053F5C6-E594-FABC-6B41-C84EE9DDA8E2}"/>
                </a:ext>
              </a:extLst>
            </p:cNvPr>
            <p:cNvSpPr txBox="1"/>
            <p:nvPr/>
          </p:nvSpPr>
          <p:spPr>
            <a:xfrm>
              <a:off x="9965930" y="3523896"/>
              <a:ext cx="2088844" cy="523220"/>
            </a:xfrm>
            <a:prstGeom prst="rect">
              <a:avLst/>
            </a:prstGeom>
            <a:grpFill/>
          </p:spPr>
          <p:txBody>
            <a:bodyPr wrap="square" rtlCol="0">
              <a:spAutoFit/>
            </a:bodyPr>
            <a:lstStyle/>
            <a:p>
              <a:r>
                <a:rPr lang="en-US" sz="1400" dirty="0">
                  <a:effectLst/>
                  <a:latin typeface="Arial" panose="020B0604020202020204" pitchFamily="34" charset="0"/>
                  <a:ea typeface="MS Mincho" panose="02020609040205080304" pitchFamily="49" charset="-128"/>
                </a:rPr>
                <a:t>Sample Processing Control (SPC, </a:t>
              </a:r>
              <a:r>
                <a:rPr lang="en-US" sz="1400" b="1" dirty="0">
                  <a:effectLst/>
                  <a:latin typeface="Arial" panose="020B0604020202020204" pitchFamily="34" charset="0"/>
                  <a:ea typeface="MS Mincho" panose="02020609040205080304" pitchFamily="49" charset="-128"/>
                </a:rPr>
                <a:t>KIF11</a:t>
              </a:r>
              <a:r>
                <a:rPr lang="en-US" sz="1400" dirty="0">
                  <a:effectLst/>
                  <a:latin typeface="Arial" panose="020B0604020202020204" pitchFamily="34" charset="0"/>
                  <a:ea typeface="MS Mincho" panose="02020609040205080304" pitchFamily="49" charset="-128"/>
                </a:rPr>
                <a:t>) </a:t>
              </a:r>
              <a:endParaRPr lang="en-US" sz="1400" dirty="0"/>
            </a:p>
          </p:txBody>
        </p:sp>
        <p:cxnSp>
          <p:nvCxnSpPr>
            <p:cNvPr id="13" name="Straight Arrow Connector 12">
              <a:extLst>
                <a:ext uri="{FF2B5EF4-FFF2-40B4-BE49-F238E27FC236}">
                  <a16:creationId xmlns:a16="http://schemas.microsoft.com/office/drawing/2014/main" id="{6C18B352-3DD7-819A-5C41-2DC2F7264066}"/>
                </a:ext>
              </a:extLst>
            </p:cNvPr>
            <p:cNvCxnSpPr>
              <a:cxnSpLocks/>
            </p:cNvCxnSpPr>
            <p:nvPr/>
          </p:nvCxnSpPr>
          <p:spPr>
            <a:xfrm flipH="1">
              <a:off x="9243588" y="3015814"/>
              <a:ext cx="756961" cy="248397"/>
            </a:xfrm>
            <a:prstGeom prst="straightConnector1">
              <a:avLst/>
            </a:prstGeom>
            <a:grpFill/>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BA12BC8-540B-FBC3-99C8-69AA21DC73D2}"/>
                </a:ext>
              </a:extLst>
            </p:cNvPr>
            <p:cNvCxnSpPr>
              <a:cxnSpLocks/>
            </p:cNvCxnSpPr>
            <p:nvPr/>
          </p:nvCxnSpPr>
          <p:spPr>
            <a:xfrm flipH="1">
              <a:off x="9144424" y="3751625"/>
              <a:ext cx="856125" cy="450235"/>
            </a:xfrm>
            <a:prstGeom prst="straightConnector1">
              <a:avLst/>
            </a:prstGeom>
            <a:grpFill/>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802767"/>
      </p:ext>
    </p:extLst>
  </p:cSld>
  <p:clrMapOvr>
    <a:masterClrMapping/>
  </p:clrMapOvr>
  <mc:AlternateContent xmlns:mc="http://schemas.openxmlformats.org/markup-compatibility/2006" xmlns:p14="http://schemas.microsoft.com/office/powerpoint/2010/main">
    <mc:Choice Requires="p14">
      <p:transition spd="slow" p14:dur="2000" advTm="64848"/>
    </mc:Choice>
    <mc:Fallback xmlns="">
      <p:transition spd="slow" advTm="648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7B2A59-1B09-4A40-A48A-EA7AC1C7A549}"/>
              </a:ext>
            </a:extLst>
          </p:cNvPr>
          <p:cNvPicPr>
            <a:picLocks noChangeAspect="1"/>
          </p:cNvPicPr>
          <p:nvPr/>
        </p:nvPicPr>
        <p:blipFill>
          <a:blip r:embed="rId3"/>
          <a:stretch>
            <a:fillRect/>
          </a:stretch>
        </p:blipFill>
        <p:spPr>
          <a:xfrm>
            <a:off x="282972" y="1408705"/>
            <a:ext cx="11626056" cy="2432278"/>
          </a:xfrm>
          <a:prstGeom prst="rect">
            <a:avLst/>
          </a:prstGeom>
        </p:spPr>
      </p:pic>
      <p:sp>
        <p:nvSpPr>
          <p:cNvPr id="4" name="Title 3">
            <a:extLst>
              <a:ext uri="{FF2B5EF4-FFF2-40B4-BE49-F238E27FC236}">
                <a16:creationId xmlns:a16="http://schemas.microsoft.com/office/drawing/2014/main" id="{B6B89F6A-9FAD-A666-7F77-648A107B02E1}"/>
              </a:ext>
            </a:extLst>
          </p:cNvPr>
          <p:cNvSpPr>
            <a:spLocks noGrp="1"/>
          </p:cNvSpPr>
          <p:nvPr>
            <p:ph type="title"/>
          </p:nvPr>
        </p:nvSpPr>
        <p:spPr>
          <a:xfrm>
            <a:off x="0" y="1"/>
            <a:ext cx="12192000" cy="996722"/>
          </a:xfrm>
        </p:spPr>
        <p:txBody>
          <a:bodyPr/>
          <a:lstStyle/>
          <a:p>
            <a:pPr algn="ctr"/>
            <a:r>
              <a:rPr lang="en-US" dirty="0"/>
              <a:t>NGS testing </a:t>
            </a:r>
          </a:p>
        </p:txBody>
      </p:sp>
      <p:sp>
        <p:nvSpPr>
          <p:cNvPr id="6" name="TextBox 5">
            <a:extLst>
              <a:ext uri="{FF2B5EF4-FFF2-40B4-BE49-F238E27FC236}">
                <a16:creationId xmlns:a16="http://schemas.microsoft.com/office/drawing/2014/main" id="{046F4E39-0F0A-E0C5-A6CC-9AF425A2714E}"/>
              </a:ext>
            </a:extLst>
          </p:cNvPr>
          <p:cNvSpPr txBox="1"/>
          <p:nvPr/>
        </p:nvSpPr>
        <p:spPr>
          <a:xfrm>
            <a:off x="462224" y="4252965"/>
            <a:ext cx="2985304" cy="461665"/>
          </a:xfrm>
          <a:prstGeom prst="rect">
            <a:avLst/>
          </a:prstGeom>
          <a:noFill/>
        </p:spPr>
        <p:txBody>
          <a:bodyPr wrap="none" rtlCol="0">
            <a:spAutoFit/>
          </a:bodyPr>
          <a:lstStyle/>
          <a:p>
            <a:r>
              <a:rPr lang="en-US" sz="2400" dirty="0"/>
              <a:t>Absent TET mutations </a:t>
            </a:r>
          </a:p>
        </p:txBody>
      </p:sp>
    </p:spTree>
    <p:extLst>
      <p:ext uri="{BB962C8B-B14F-4D97-AF65-F5344CB8AC3E}">
        <p14:creationId xmlns:p14="http://schemas.microsoft.com/office/powerpoint/2010/main" val="348417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93A3-E083-361F-F69B-842D69D2424D}"/>
              </a:ext>
            </a:extLst>
          </p:cNvPr>
          <p:cNvSpPr>
            <a:spLocks noGrp="1"/>
          </p:cNvSpPr>
          <p:nvPr>
            <p:ph type="title"/>
          </p:nvPr>
        </p:nvSpPr>
        <p:spPr>
          <a:xfrm>
            <a:off x="0" y="1"/>
            <a:ext cx="12192000" cy="964642"/>
          </a:xfrm>
          <a:solidFill>
            <a:srgbClr val="0070C0"/>
          </a:solidFill>
        </p:spPr>
        <p:txBody>
          <a:bodyPr/>
          <a:lstStyle/>
          <a:p>
            <a:pPr algn="ctr"/>
            <a:r>
              <a:rPr lang="en-US" b="1" dirty="0">
                <a:solidFill>
                  <a:schemeClr val="bg1"/>
                </a:solidFill>
              </a:rPr>
              <a:t>Key features of IDH1/2 mutated AML</a:t>
            </a:r>
          </a:p>
        </p:txBody>
      </p:sp>
      <p:sp>
        <p:nvSpPr>
          <p:cNvPr id="3" name="Content Placeholder 2">
            <a:extLst>
              <a:ext uri="{FF2B5EF4-FFF2-40B4-BE49-F238E27FC236}">
                <a16:creationId xmlns:a16="http://schemas.microsoft.com/office/drawing/2014/main" id="{321FF005-EC7E-3366-961B-303F879E1B80}"/>
              </a:ext>
            </a:extLst>
          </p:cNvPr>
          <p:cNvSpPr>
            <a:spLocks noGrp="1"/>
          </p:cNvSpPr>
          <p:nvPr>
            <p:ph idx="1"/>
          </p:nvPr>
        </p:nvSpPr>
        <p:spPr>
          <a:xfrm>
            <a:off x="315685" y="2280977"/>
            <a:ext cx="4015155" cy="3406390"/>
          </a:xfrm>
        </p:spPr>
        <p:txBody>
          <a:bodyPr>
            <a:normAutofit lnSpcReduction="10000"/>
          </a:bodyPr>
          <a:lstStyle/>
          <a:p>
            <a:r>
              <a:rPr lang="en-US" dirty="0">
                <a:solidFill>
                  <a:srgbClr val="212121"/>
                </a:solidFill>
                <a:latin typeface="Cambria" panose="02040503050406030204" pitchFamily="18" charset="0"/>
              </a:rPr>
              <a:t>D</a:t>
            </a:r>
            <a:r>
              <a:rPr lang="en-US" b="0" i="0" dirty="0">
                <a:solidFill>
                  <a:srgbClr val="212121"/>
                </a:solidFill>
                <a:effectLst/>
                <a:latin typeface="Cambria" panose="02040503050406030204" pitchFamily="18" charset="0"/>
              </a:rPr>
              <a:t>isplay global DNA hypermethylation and a specific hypermethylation signature. </a:t>
            </a:r>
          </a:p>
          <a:p>
            <a:r>
              <a:rPr lang="en-US" b="0" i="0" dirty="0">
                <a:solidFill>
                  <a:srgbClr val="212121"/>
                </a:solidFill>
                <a:effectLst/>
                <a:latin typeface="Cambria" panose="02040503050406030204" pitchFamily="18" charset="0"/>
              </a:rPr>
              <a:t>IDH1 and IDH2 mutations display similar DNA methylation profiles</a:t>
            </a:r>
          </a:p>
        </p:txBody>
      </p:sp>
      <p:pic>
        <p:nvPicPr>
          <p:cNvPr id="5" name="Picture 4">
            <a:extLst>
              <a:ext uri="{FF2B5EF4-FFF2-40B4-BE49-F238E27FC236}">
                <a16:creationId xmlns:a16="http://schemas.microsoft.com/office/drawing/2014/main" id="{2C546C9D-D563-E286-62EE-F8B905986051}"/>
              </a:ext>
            </a:extLst>
          </p:cNvPr>
          <p:cNvPicPr>
            <a:picLocks noChangeAspect="1"/>
          </p:cNvPicPr>
          <p:nvPr/>
        </p:nvPicPr>
        <p:blipFill>
          <a:blip r:embed="rId3"/>
          <a:stretch>
            <a:fillRect/>
          </a:stretch>
        </p:blipFill>
        <p:spPr>
          <a:xfrm>
            <a:off x="4330840" y="1100203"/>
            <a:ext cx="7625862" cy="5503502"/>
          </a:xfrm>
          <a:prstGeom prst="rect">
            <a:avLst/>
          </a:prstGeom>
        </p:spPr>
      </p:pic>
      <p:sp>
        <p:nvSpPr>
          <p:cNvPr id="6" name="TextBox 5">
            <a:extLst>
              <a:ext uri="{FF2B5EF4-FFF2-40B4-BE49-F238E27FC236}">
                <a16:creationId xmlns:a16="http://schemas.microsoft.com/office/drawing/2014/main" id="{F0724A18-D07D-EAF6-73B1-C19BEF45CF12}"/>
              </a:ext>
            </a:extLst>
          </p:cNvPr>
          <p:cNvSpPr txBox="1"/>
          <p:nvPr/>
        </p:nvSpPr>
        <p:spPr>
          <a:xfrm>
            <a:off x="6246725" y="1100203"/>
            <a:ext cx="1614096" cy="369332"/>
          </a:xfrm>
          <a:prstGeom prst="rect">
            <a:avLst/>
          </a:prstGeom>
          <a:noFill/>
        </p:spPr>
        <p:txBody>
          <a:bodyPr wrap="none" rtlCol="0">
            <a:spAutoFit/>
          </a:bodyPr>
          <a:lstStyle/>
          <a:p>
            <a:r>
              <a:rPr lang="en-US" dirty="0"/>
              <a:t>Mutated vs WT</a:t>
            </a:r>
          </a:p>
        </p:txBody>
      </p:sp>
      <p:sp>
        <p:nvSpPr>
          <p:cNvPr id="7" name="TextBox 6">
            <a:extLst>
              <a:ext uri="{FF2B5EF4-FFF2-40B4-BE49-F238E27FC236}">
                <a16:creationId xmlns:a16="http://schemas.microsoft.com/office/drawing/2014/main" id="{6514DE74-2F08-A449-C675-B630F3F64F73}"/>
              </a:ext>
            </a:extLst>
          </p:cNvPr>
          <p:cNvSpPr txBox="1"/>
          <p:nvPr/>
        </p:nvSpPr>
        <p:spPr>
          <a:xfrm>
            <a:off x="5674357" y="3851954"/>
            <a:ext cx="2758832" cy="369332"/>
          </a:xfrm>
          <a:prstGeom prst="rect">
            <a:avLst/>
          </a:prstGeom>
          <a:noFill/>
        </p:spPr>
        <p:txBody>
          <a:bodyPr wrap="none" rtlCol="0">
            <a:spAutoFit/>
          </a:bodyPr>
          <a:lstStyle/>
          <a:p>
            <a:r>
              <a:rPr lang="en-US" dirty="0"/>
              <a:t>Mutated vs normal marrow</a:t>
            </a:r>
          </a:p>
        </p:txBody>
      </p:sp>
    </p:spTree>
    <p:extLst>
      <p:ext uri="{BB962C8B-B14F-4D97-AF65-F5344CB8AC3E}">
        <p14:creationId xmlns:p14="http://schemas.microsoft.com/office/powerpoint/2010/main" val="363714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Disclosures</a:t>
            </a:r>
            <a:endParaRPr lang="pt-BR" dirty="0"/>
          </a:p>
        </p:txBody>
      </p:sp>
      <p:sp>
        <p:nvSpPr>
          <p:cNvPr id="3" name="Espaço Reservado para Texto 2"/>
          <p:cNvSpPr>
            <a:spLocks noGrp="1"/>
          </p:cNvSpPr>
          <p:nvPr>
            <p:ph type="body" sz="quarter" idx="10"/>
          </p:nvPr>
        </p:nvSpPr>
        <p:spPr>
          <a:xfrm>
            <a:off x="932124" y="1867338"/>
            <a:ext cx="9452975" cy="4359194"/>
          </a:xfrm>
        </p:spPr>
        <p:txBody>
          <a:bodyPr/>
          <a:lstStyle/>
          <a:p>
            <a:r>
              <a:rPr lang="en-US" dirty="0"/>
              <a:t>Not  directly relevant to the content of this lecture </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3921916" y="1127275"/>
            <a:ext cx="4348169" cy="343505"/>
          </a:xfrm>
          <a:prstGeom prst="rect">
            <a:avLst/>
          </a:prstGeom>
        </p:spPr>
      </p:pic>
      <p:graphicFrame>
        <p:nvGraphicFramePr>
          <p:cNvPr id="5" name="Table 4">
            <a:extLst>
              <a:ext uri="{FF2B5EF4-FFF2-40B4-BE49-F238E27FC236}">
                <a16:creationId xmlns:a16="http://schemas.microsoft.com/office/drawing/2014/main" id="{B7D26566-7016-31C6-BB92-DD401129A47F}"/>
              </a:ext>
            </a:extLst>
          </p:cNvPr>
          <p:cNvGraphicFramePr>
            <a:graphicFrameLocks noGrp="1"/>
          </p:cNvGraphicFramePr>
          <p:nvPr>
            <p:extLst>
              <p:ext uri="{D42A27DB-BD31-4B8C-83A1-F6EECF244321}">
                <p14:modId xmlns:p14="http://schemas.microsoft.com/office/powerpoint/2010/main" val="4093726294"/>
              </p:ext>
            </p:extLst>
          </p:nvPr>
        </p:nvGraphicFramePr>
        <p:xfrm>
          <a:off x="932124" y="3429000"/>
          <a:ext cx="10394556" cy="1950720"/>
        </p:xfrm>
        <a:graphic>
          <a:graphicData uri="http://schemas.openxmlformats.org/drawingml/2006/table">
            <a:tbl>
              <a:tblPr firstRow="1">
                <a:tableStyleId>{3B4B98B0-60AC-42C2-AFA5-B58CD77FA1E5}</a:tableStyleId>
              </a:tblPr>
              <a:tblGrid>
                <a:gridCol w="5859301">
                  <a:extLst>
                    <a:ext uri="{9D8B030D-6E8A-4147-A177-3AD203B41FA5}">
                      <a16:colId xmlns:a16="http://schemas.microsoft.com/office/drawing/2014/main" val="338393163"/>
                    </a:ext>
                  </a:extLst>
                </a:gridCol>
                <a:gridCol w="4535255">
                  <a:extLst>
                    <a:ext uri="{9D8B030D-6E8A-4147-A177-3AD203B41FA5}">
                      <a16:colId xmlns:a16="http://schemas.microsoft.com/office/drawing/2014/main" val="2668642815"/>
                    </a:ext>
                  </a:extLst>
                </a:gridCol>
              </a:tblGrid>
              <a:tr h="474371">
                <a:tc>
                  <a:txBody>
                    <a:bodyPr/>
                    <a:lstStyle/>
                    <a:p>
                      <a:pPr algn="l"/>
                      <a:r>
                        <a:rPr lang="en-US" sz="3200" b="1" dirty="0">
                          <a:solidFill>
                            <a:schemeClr val="bg1"/>
                          </a:solidFill>
                        </a:rPr>
                        <a:t>Company </a:t>
                      </a:r>
                    </a:p>
                  </a:txBody>
                  <a:tcPr/>
                </a:tc>
                <a:tc>
                  <a:txBody>
                    <a:bodyPr/>
                    <a:lstStyle/>
                    <a:p>
                      <a:pPr algn="l"/>
                      <a:r>
                        <a:rPr lang="en-US" sz="3200" b="1" dirty="0">
                          <a:solidFill>
                            <a:schemeClr val="bg1"/>
                          </a:solidFill>
                        </a:rPr>
                        <a:t>Relationship(s)</a:t>
                      </a:r>
                    </a:p>
                  </a:txBody>
                  <a:tcPr/>
                </a:tc>
                <a:extLst>
                  <a:ext uri="{0D108BD9-81ED-4DB2-BD59-A6C34878D82A}">
                    <a16:rowId xmlns:a16="http://schemas.microsoft.com/office/drawing/2014/main" val="1185460520"/>
                  </a:ext>
                </a:extLst>
              </a:tr>
              <a:tr h="761499">
                <a:tc>
                  <a:txBody>
                    <a:bodyPr/>
                    <a:lstStyle/>
                    <a:p>
                      <a:pPr algn="l"/>
                      <a:r>
                        <a:rPr lang="en-US" sz="2800" dirty="0">
                          <a:solidFill>
                            <a:schemeClr val="bg1"/>
                          </a:solidFill>
                        </a:rPr>
                        <a:t>Janssen Global Services, Bristol-Myers Squibb, AstraZeneca, Roche, Merck, </a:t>
                      </a:r>
                      <a:r>
                        <a:rPr lang="en-US" sz="2800" dirty="0" err="1">
                          <a:solidFill>
                            <a:schemeClr val="bg1"/>
                          </a:solidFill>
                        </a:rPr>
                        <a:t>Biocartis</a:t>
                      </a:r>
                      <a:r>
                        <a:rPr lang="en-US" sz="2800" dirty="0">
                          <a:solidFill>
                            <a:schemeClr val="bg1"/>
                          </a:solidFill>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rPr>
                        <a:t>Consulting </a:t>
                      </a:r>
                    </a:p>
                    <a:p>
                      <a:pPr algn="l"/>
                      <a:endParaRPr lang="en-US" sz="2800" dirty="0">
                        <a:solidFill>
                          <a:schemeClr val="bg1"/>
                        </a:solidFill>
                      </a:endParaRPr>
                    </a:p>
                  </a:txBody>
                  <a:tcPr/>
                </a:tc>
                <a:extLst>
                  <a:ext uri="{0D108BD9-81ED-4DB2-BD59-A6C34878D82A}">
                    <a16:rowId xmlns:a16="http://schemas.microsoft.com/office/drawing/2014/main" val="3543617329"/>
                  </a:ext>
                </a:extLst>
              </a:tr>
            </a:tbl>
          </a:graphicData>
        </a:graphic>
      </p:graphicFrame>
    </p:spTree>
    <p:extLst>
      <p:ext uri="{BB962C8B-B14F-4D97-AF65-F5344CB8AC3E}">
        <p14:creationId xmlns:p14="http://schemas.microsoft.com/office/powerpoint/2010/main" val="143406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A5F2E-7BD5-FD69-ABFD-1BD8859D203C}"/>
              </a:ext>
            </a:extLst>
          </p:cNvPr>
          <p:cNvSpPr>
            <a:spLocks noGrp="1"/>
          </p:cNvSpPr>
          <p:nvPr>
            <p:ph type="title"/>
          </p:nvPr>
        </p:nvSpPr>
        <p:spPr>
          <a:xfrm>
            <a:off x="0" y="1"/>
            <a:ext cx="12192000" cy="813916"/>
          </a:xfrm>
          <a:solidFill>
            <a:srgbClr val="0070C0"/>
          </a:solidFill>
        </p:spPr>
        <p:txBody>
          <a:bodyPr>
            <a:normAutofit fontScale="90000"/>
          </a:bodyPr>
          <a:lstStyle/>
          <a:p>
            <a:pPr algn="ctr"/>
            <a:r>
              <a:rPr lang="en-US" b="1" dirty="0">
                <a:solidFill>
                  <a:schemeClr val="bg1"/>
                </a:solidFill>
              </a:rPr>
              <a:t>IDH1/2 and TE2 mutations are mutually exclusive in AML</a:t>
            </a:r>
          </a:p>
        </p:txBody>
      </p:sp>
      <p:sp>
        <p:nvSpPr>
          <p:cNvPr id="5" name="Content Placeholder 4">
            <a:extLst>
              <a:ext uri="{FF2B5EF4-FFF2-40B4-BE49-F238E27FC236}">
                <a16:creationId xmlns:a16="http://schemas.microsoft.com/office/drawing/2014/main" id="{3A83FC73-3680-1CD8-6AD2-384A4A357F1E}"/>
              </a:ext>
            </a:extLst>
          </p:cNvPr>
          <p:cNvSpPr>
            <a:spLocks noGrp="1"/>
          </p:cNvSpPr>
          <p:nvPr>
            <p:ph idx="1"/>
          </p:nvPr>
        </p:nvSpPr>
        <p:spPr>
          <a:xfrm>
            <a:off x="190919" y="1825625"/>
            <a:ext cx="5566786" cy="4351338"/>
          </a:xfrm>
        </p:spPr>
        <p:txBody>
          <a:bodyPr>
            <a:normAutofit/>
          </a:bodyPr>
          <a:lstStyle/>
          <a:p>
            <a:r>
              <a:rPr lang="en-US" sz="2400" b="0" i="0" dirty="0">
                <a:solidFill>
                  <a:srgbClr val="212121"/>
                </a:solidFill>
                <a:effectLst/>
                <a:latin typeface="Arial" panose="020B0604020202020204" pitchFamily="34" charset="0"/>
                <a:cs typeface="Arial" panose="020B0604020202020204" pitchFamily="34" charset="0"/>
              </a:rPr>
              <a:t>TET2 is a Fe(II) and αKG-dependent enzyme </a:t>
            </a:r>
          </a:p>
          <a:p>
            <a:r>
              <a:rPr lang="en-US" sz="2400" dirty="0">
                <a:solidFill>
                  <a:srgbClr val="040C28"/>
                </a:solidFill>
                <a:latin typeface="Arial" panose="020B0604020202020204" pitchFamily="34" charset="0"/>
                <a:cs typeface="Arial" panose="020B0604020202020204" pitchFamily="34" charset="0"/>
              </a:rPr>
              <a:t>C</a:t>
            </a:r>
            <a:r>
              <a:rPr lang="en-US" sz="2400" b="0" i="0" dirty="0">
                <a:solidFill>
                  <a:srgbClr val="040C28"/>
                </a:solidFill>
                <a:effectLst/>
                <a:latin typeface="Arial" panose="020B0604020202020204" pitchFamily="34" charset="0"/>
                <a:cs typeface="Arial" panose="020B0604020202020204" pitchFamily="34" charset="0"/>
              </a:rPr>
              <a:t>ritical regulator of DNA methylation (histone demethylating enzyme) </a:t>
            </a:r>
          </a:p>
          <a:p>
            <a:r>
              <a:rPr lang="en-US" sz="2400" dirty="0">
                <a:solidFill>
                  <a:srgbClr val="212121"/>
                </a:solidFill>
                <a:latin typeface="Arial" panose="020B0604020202020204" pitchFamily="34" charset="0"/>
                <a:cs typeface="Arial" panose="020B0604020202020204" pitchFamily="34" charset="0"/>
              </a:rPr>
              <a:t>L</a:t>
            </a:r>
            <a:r>
              <a:rPr lang="en-US" sz="2400" b="0" i="0" dirty="0">
                <a:solidFill>
                  <a:srgbClr val="212121"/>
                </a:solidFill>
                <a:effectLst/>
                <a:latin typeface="Arial" panose="020B0604020202020204" pitchFamily="34" charset="0"/>
                <a:cs typeface="Arial" panose="020B0604020202020204" pitchFamily="34" charset="0"/>
              </a:rPr>
              <a:t>oss of function mutations in AML and other myeloid malignancies leads to hypermethylated state similar to IDH1/2 mutations</a:t>
            </a:r>
          </a:p>
          <a:p>
            <a:r>
              <a:rPr lang="en-US" sz="2400" b="0" i="0" dirty="0">
                <a:solidFill>
                  <a:srgbClr val="212121"/>
                </a:solidFill>
                <a:effectLst/>
                <a:latin typeface="Arial" panose="020B0604020202020204" pitchFamily="34" charset="0"/>
                <a:cs typeface="Arial" panose="020B0604020202020204" pitchFamily="34" charset="0"/>
              </a:rPr>
              <a:t>Expression of mutant IDH proteins disrupt TET2 to block demethylation capabilities</a:t>
            </a:r>
          </a:p>
          <a:p>
            <a:endParaRPr lang="en-US" sz="2400" dirty="0">
              <a:latin typeface="Arial" panose="020B0604020202020204" pitchFamily="34" charset="0"/>
              <a:cs typeface="Arial" panose="020B0604020202020204" pitchFamily="34" charset="0"/>
            </a:endParaRPr>
          </a:p>
        </p:txBody>
      </p:sp>
      <p:pic>
        <p:nvPicPr>
          <p:cNvPr id="19460" name="Picture 4" descr="Figure 1">
            <a:extLst>
              <a:ext uri="{FF2B5EF4-FFF2-40B4-BE49-F238E27FC236}">
                <a16:creationId xmlns:a16="http://schemas.microsoft.com/office/drawing/2014/main" id="{4ADB3268-E914-5A08-5BC6-65917BA11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914" y="1190940"/>
            <a:ext cx="6115167" cy="460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C18BE0-F6FA-E668-3C85-0E19B7969003}"/>
              </a:ext>
            </a:extLst>
          </p:cNvPr>
          <p:cNvSpPr txBox="1"/>
          <p:nvPr/>
        </p:nvSpPr>
        <p:spPr>
          <a:xfrm>
            <a:off x="7126794" y="6176963"/>
            <a:ext cx="5065206" cy="646331"/>
          </a:xfrm>
          <a:prstGeom prst="rect">
            <a:avLst/>
          </a:prstGeom>
          <a:noFill/>
        </p:spPr>
        <p:txBody>
          <a:bodyPr wrap="square">
            <a:spAutoFit/>
          </a:bodyPr>
          <a:lstStyle/>
          <a:p>
            <a:r>
              <a:rPr lang="en-US" b="1" i="0" dirty="0">
                <a:solidFill>
                  <a:srgbClr val="222222"/>
                </a:solidFill>
                <a:effectLst/>
                <a:latin typeface="Harding"/>
              </a:rPr>
              <a:t>Metabolism unhinged: </a:t>
            </a:r>
            <a:r>
              <a:rPr lang="en-US" b="1" i="1" dirty="0">
                <a:solidFill>
                  <a:srgbClr val="222222"/>
                </a:solidFill>
                <a:effectLst/>
                <a:latin typeface="Harding"/>
              </a:rPr>
              <a:t>IDH</a:t>
            </a:r>
            <a:r>
              <a:rPr lang="en-US" b="1" i="0" dirty="0">
                <a:solidFill>
                  <a:srgbClr val="222222"/>
                </a:solidFill>
                <a:effectLst/>
                <a:latin typeface="Harding"/>
              </a:rPr>
              <a:t> mutations in cancer</a:t>
            </a:r>
          </a:p>
          <a:p>
            <a:r>
              <a:rPr lang="en-US" b="0" i="1" dirty="0">
                <a:solidFill>
                  <a:srgbClr val="006699"/>
                </a:solidFill>
                <a:effectLst/>
                <a:latin typeface="-apple-system"/>
                <a:hlinkClick r:id="rId4"/>
              </a:rPr>
              <a:t>Nature Medicine</a:t>
            </a:r>
            <a:r>
              <a:rPr lang="en-US" b="0" i="0" dirty="0">
                <a:solidFill>
                  <a:srgbClr val="222222"/>
                </a:solidFill>
                <a:effectLst/>
                <a:latin typeface="-apple-system"/>
              </a:rPr>
              <a:t> </a:t>
            </a:r>
            <a:r>
              <a:rPr lang="en-US" b="1" i="0" dirty="0">
                <a:solidFill>
                  <a:srgbClr val="222222"/>
                </a:solidFill>
                <a:effectLst/>
                <a:latin typeface="-apple-system"/>
              </a:rPr>
              <a:t>volume 17</a:t>
            </a:r>
            <a:r>
              <a:rPr lang="en-US" b="0" i="0" dirty="0">
                <a:solidFill>
                  <a:srgbClr val="222222"/>
                </a:solidFill>
                <a:effectLst/>
                <a:latin typeface="-apple-system"/>
              </a:rPr>
              <a:t>, pages291–293 (2011)</a:t>
            </a:r>
            <a:endParaRPr lang="en-US" dirty="0"/>
          </a:p>
        </p:txBody>
      </p:sp>
    </p:spTree>
    <p:extLst>
      <p:ext uri="{BB962C8B-B14F-4D97-AF65-F5344CB8AC3E}">
        <p14:creationId xmlns:p14="http://schemas.microsoft.com/office/powerpoint/2010/main" val="3422086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D58F6-AC28-A8EA-B0BF-1D2A58B331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ADB51E-5866-1C69-1CA6-B833A79D5E76}"/>
              </a:ext>
            </a:extLst>
          </p:cNvPr>
          <p:cNvSpPr>
            <a:spLocks noGrp="1"/>
          </p:cNvSpPr>
          <p:nvPr>
            <p:ph idx="1"/>
          </p:nvPr>
        </p:nvSpPr>
        <p:spPr>
          <a:xfrm>
            <a:off x="361741" y="1936157"/>
            <a:ext cx="4461468" cy="3731113"/>
          </a:xfrm>
        </p:spPr>
        <p:txBody>
          <a:bodyPr>
            <a:normAutofit fontScale="92500" lnSpcReduction="10000"/>
          </a:bodyPr>
          <a:lstStyle/>
          <a:p>
            <a:r>
              <a:rPr lang="en-US" b="0" i="1" dirty="0">
                <a:solidFill>
                  <a:srgbClr val="212121"/>
                </a:solidFill>
                <a:effectLst/>
                <a:latin typeface="Cambria" panose="02040503050406030204" pitchFamily="18" charset="0"/>
              </a:rPr>
              <a:t>IDH1/2</a:t>
            </a:r>
            <a:r>
              <a:rPr lang="en-US" b="0" i="0" dirty="0">
                <a:solidFill>
                  <a:srgbClr val="212121"/>
                </a:solidFill>
                <a:effectLst/>
                <a:latin typeface="Cambria" panose="02040503050406030204" pitchFamily="18" charset="0"/>
              </a:rPr>
              <a:t> and </a:t>
            </a:r>
            <a:r>
              <a:rPr lang="en-US" b="0" i="1" dirty="0">
                <a:solidFill>
                  <a:srgbClr val="212121"/>
                </a:solidFill>
                <a:effectLst/>
                <a:latin typeface="Cambria" panose="02040503050406030204" pitchFamily="18" charset="0"/>
              </a:rPr>
              <a:t>TET2</a:t>
            </a:r>
            <a:r>
              <a:rPr lang="en-US" b="0" i="0" dirty="0">
                <a:solidFill>
                  <a:srgbClr val="212121"/>
                </a:solidFill>
                <a:effectLst/>
                <a:latin typeface="Cambria" panose="02040503050406030204" pitchFamily="18" charset="0"/>
              </a:rPr>
              <a:t> mutations are mutually exclusive in large, genetically annotated </a:t>
            </a:r>
            <a:r>
              <a:rPr lang="en-US" b="0" i="1" dirty="0">
                <a:solidFill>
                  <a:srgbClr val="212121"/>
                </a:solidFill>
                <a:effectLst/>
                <a:latin typeface="Cambria" panose="02040503050406030204" pitchFamily="18" charset="0"/>
              </a:rPr>
              <a:t>de novo</a:t>
            </a:r>
            <a:r>
              <a:rPr lang="en-US" b="0" i="0" dirty="0">
                <a:solidFill>
                  <a:srgbClr val="212121"/>
                </a:solidFill>
                <a:effectLst/>
                <a:latin typeface="Cambria" panose="02040503050406030204" pitchFamily="18" charset="0"/>
              </a:rPr>
              <a:t> AML cohort</a:t>
            </a:r>
          </a:p>
          <a:p>
            <a:r>
              <a:rPr lang="en-US" b="0" i="0" dirty="0">
                <a:solidFill>
                  <a:srgbClr val="212121"/>
                </a:solidFill>
                <a:effectLst/>
                <a:latin typeface="Cambria" panose="02040503050406030204" pitchFamily="18" charset="0"/>
              </a:rPr>
              <a:t>Genetic alterations are biologically redundant – </a:t>
            </a:r>
          </a:p>
          <a:p>
            <a:r>
              <a:rPr lang="en-US" dirty="0">
                <a:solidFill>
                  <a:srgbClr val="212121"/>
                </a:solidFill>
                <a:latin typeface="Cambria" panose="02040503050406030204" pitchFamily="18" charset="0"/>
              </a:rPr>
              <a:t>May </a:t>
            </a:r>
            <a:r>
              <a:rPr lang="en-US" b="0" i="0" dirty="0">
                <a:solidFill>
                  <a:srgbClr val="212121"/>
                </a:solidFill>
                <a:effectLst/>
                <a:latin typeface="Cambria" panose="02040503050406030204" pitchFamily="18" charset="0"/>
              </a:rPr>
              <a:t>constitute distinct mutational classes in AML affecting epigenetic state</a:t>
            </a:r>
            <a:endParaRPr lang="en-US" dirty="0"/>
          </a:p>
        </p:txBody>
      </p:sp>
      <p:pic>
        <p:nvPicPr>
          <p:cNvPr id="5" name="Picture 4">
            <a:extLst>
              <a:ext uri="{FF2B5EF4-FFF2-40B4-BE49-F238E27FC236}">
                <a16:creationId xmlns:a16="http://schemas.microsoft.com/office/drawing/2014/main" id="{E74ECAC4-66EC-5E5D-DDC2-7ACC7945F254}"/>
              </a:ext>
            </a:extLst>
          </p:cNvPr>
          <p:cNvPicPr>
            <a:picLocks noChangeAspect="1"/>
          </p:cNvPicPr>
          <p:nvPr/>
        </p:nvPicPr>
        <p:blipFill>
          <a:blip r:embed="rId3"/>
          <a:stretch>
            <a:fillRect/>
          </a:stretch>
        </p:blipFill>
        <p:spPr>
          <a:xfrm>
            <a:off x="4966403" y="2458670"/>
            <a:ext cx="6701146" cy="3098067"/>
          </a:xfrm>
          <a:prstGeom prst="rect">
            <a:avLst/>
          </a:prstGeom>
        </p:spPr>
      </p:pic>
    </p:spTree>
    <p:extLst>
      <p:ext uri="{BB962C8B-B14F-4D97-AF65-F5344CB8AC3E}">
        <p14:creationId xmlns:p14="http://schemas.microsoft.com/office/powerpoint/2010/main" val="2435284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0439-0E41-FDEA-7929-DECD770CD523}"/>
              </a:ext>
            </a:extLst>
          </p:cNvPr>
          <p:cNvSpPr>
            <a:spLocks noGrp="1"/>
          </p:cNvSpPr>
          <p:nvPr>
            <p:ph type="title"/>
          </p:nvPr>
        </p:nvSpPr>
        <p:spPr>
          <a:xfrm>
            <a:off x="838200" y="276015"/>
            <a:ext cx="10515600" cy="776758"/>
          </a:xfrm>
        </p:spPr>
        <p:txBody>
          <a:bodyPr/>
          <a:lstStyle/>
          <a:p>
            <a:pPr algn="ctr"/>
            <a:r>
              <a:rPr lang="en-US" b="1" dirty="0"/>
              <a:t>Patient follow up </a:t>
            </a:r>
          </a:p>
        </p:txBody>
      </p:sp>
      <p:sp>
        <p:nvSpPr>
          <p:cNvPr id="3" name="Content Placeholder 2">
            <a:extLst>
              <a:ext uri="{FF2B5EF4-FFF2-40B4-BE49-F238E27FC236}">
                <a16:creationId xmlns:a16="http://schemas.microsoft.com/office/drawing/2014/main" id="{E29EDCB1-F90E-0690-3606-F8090F5EA59D}"/>
              </a:ext>
            </a:extLst>
          </p:cNvPr>
          <p:cNvSpPr>
            <a:spLocks noGrp="1"/>
          </p:cNvSpPr>
          <p:nvPr>
            <p:ph idx="1"/>
          </p:nvPr>
        </p:nvSpPr>
        <p:spPr>
          <a:xfrm>
            <a:off x="305636" y="2418476"/>
            <a:ext cx="4859217" cy="3248793"/>
          </a:xfrm>
        </p:spPr>
        <p:txBody>
          <a:bodyPr>
            <a:normAutofit fontScale="92500"/>
          </a:bodyPr>
          <a:lstStyle/>
          <a:p>
            <a:r>
              <a:rPr lang="en-US" dirty="0"/>
              <a:t>Received targeted therapy with </a:t>
            </a:r>
            <a:r>
              <a:rPr lang="en-US" dirty="0" err="1"/>
              <a:t>enasidenib</a:t>
            </a:r>
            <a:r>
              <a:rPr lang="en-US" dirty="0"/>
              <a:t> </a:t>
            </a:r>
          </a:p>
          <a:p>
            <a:r>
              <a:rPr lang="en-US" dirty="0"/>
              <a:t>Complicated by development of fever and pulmonary infiltrates </a:t>
            </a:r>
          </a:p>
          <a:p>
            <a:r>
              <a:rPr lang="en-US" dirty="0"/>
              <a:t>Testing performed with mutation specific digital PCR for monitoring of the R140Q mutation</a:t>
            </a:r>
          </a:p>
        </p:txBody>
      </p:sp>
      <p:sp>
        <p:nvSpPr>
          <p:cNvPr id="5" name="TextBox 4">
            <a:extLst>
              <a:ext uri="{FF2B5EF4-FFF2-40B4-BE49-F238E27FC236}">
                <a16:creationId xmlns:a16="http://schemas.microsoft.com/office/drawing/2014/main" id="{9430749B-B5D5-F88F-E3E2-CF176EB2C5A5}"/>
              </a:ext>
            </a:extLst>
          </p:cNvPr>
          <p:cNvSpPr txBox="1"/>
          <p:nvPr/>
        </p:nvSpPr>
        <p:spPr>
          <a:xfrm>
            <a:off x="6876211" y="1145886"/>
            <a:ext cx="4749732" cy="1384995"/>
          </a:xfrm>
          <a:prstGeom prst="rect">
            <a:avLst/>
          </a:prstGeom>
          <a:solidFill>
            <a:schemeClr val="accent4">
              <a:lumMod val="20000"/>
              <a:lumOff val="80000"/>
            </a:schemeClr>
          </a:solidFill>
          <a:ln>
            <a:solidFill>
              <a:schemeClr val="tx1"/>
            </a:solidFill>
          </a:ln>
        </p:spPr>
        <p:txBody>
          <a:bodyPr wrap="square">
            <a:spAutoFit/>
          </a:bodyPr>
          <a:lstStyle/>
          <a:p>
            <a:r>
              <a:rPr lang="en-US" sz="2800" dirty="0"/>
              <a:t>Persistent AML </a:t>
            </a:r>
          </a:p>
          <a:p>
            <a:r>
              <a:rPr lang="en-US" sz="2800" dirty="0"/>
              <a:t>4% blast by aspirate </a:t>
            </a:r>
          </a:p>
          <a:p>
            <a:r>
              <a:rPr lang="en-US" sz="2800" dirty="0"/>
              <a:t>4.64% by flow</a:t>
            </a:r>
          </a:p>
        </p:txBody>
      </p:sp>
      <p:pic>
        <p:nvPicPr>
          <p:cNvPr id="7" name="Picture 6">
            <a:extLst>
              <a:ext uri="{FF2B5EF4-FFF2-40B4-BE49-F238E27FC236}">
                <a16:creationId xmlns:a16="http://schemas.microsoft.com/office/drawing/2014/main" id="{F8625406-FC10-3B1E-8EDE-FB981B2A3F69}"/>
              </a:ext>
            </a:extLst>
          </p:cNvPr>
          <p:cNvPicPr>
            <a:picLocks noChangeAspect="1"/>
          </p:cNvPicPr>
          <p:nvPr/>
        </p:nvPicPr>
        <p:blipFill>
          <a:blip r:embed="rId2"/>
          <a:stretch>
            <a:fillRect/>
          </a:stretch>
        </p:blipFill>
        <p:spPr>
          <a:xfrm>
            <a:off x="5495089" y="2623994"/>
            <a:ext cx="6391275" cy="4000500"/>
          </a:xfrm>
          <a:prstGeom prst="rect">
            <a:avLst/>
          </a:prstGeom>
        </p:spPr>
      </p:pic>
      <p:sp>
        <p:nvSpPr>
          <p:cNvPr id="10" name="TextBox 9">
            <a:extLst>
              <a:ext uri="{FF2B5EF4-FFF2-40B4-BE49-F238E27FC236}">
                <a16:creationId xmlns:a16="http://schemas.microsoft.com/office/drawing/2014/main" id="{837A1EA0-D46A-D579-951C-3FDAFED8CF21}"/>
              </a:ext>
            </a:extLst>
          </p:cNvPr>
          <p:cNvSpPr txBox="1"/>
          <p:nvPr/>
        </p:nvSpPr>
        <p:spPr>
          <a:xfrm>
            <a:off x="9307287" y="2776469"/>
            <a:ext cx="2318656" cy="1477328"/>
          </a:xfrm>
          <a:prstGeom prst="rect">
            <a:avLst/>
          </a:prstGeom>
          <a:solidFill>
            <a:schemeClr val="bg1"/>
          </a:solidFill>
          <a:ln>
            <a:solidFill>
              <a:schemeClr val="tx1"/>
            </a:solidFill>
          </a:ln>
        </p:spPr>
        <p:txBody>
          <a:bodyPr wrap="square">
            <a:spAutoFit/>
          </a:bodyPr>
          <a:lstStyle/>
          <a:p>
            <a:r>
              <a:rPr lang="en-US" b="0" i="0" dirty="0">
                <a:effectLst/>
                <a:latin typeface="Inter"/>
              </a:rPr>
              <a:t>POSITIVE for IDH2 R140Q mutation</a:t>
            </a:r>
            <a:br>
              <a:rPr lang="en-US" b="0" i="0" dirty="0">
                <a:effectLst/>
                <a:latin typeface="Inter"/>
              </a:rPr>
            </a:br>
            <a:br>
              <a:rPr lang="en-US" b="0" i="0" dirty="0">
                <a:effectLst/>
                <a:latin typeface="Inter"/>
              </a:rPr>
            </a:br>
            <a:r>
              <a:rPr lang="en-US" b="0" i="0" dirty="0">
                <a:effectLst/>
                <a:latin typeface="Inter"/>
              </a:rPr>
              <a:t>The level of positivity 23.31%.</a:t>
            </a:r>
            <a:endParaRPr lang="en-US" dirty="0"/>
          </a:p>
        </p:txBody>
      </p:sp>
    </p:spTree>
    <p:extLst>
      <p:ext uri="{BB962C8B-B14F-4D97-AF65-F5344CB8AC3E}">
        <p14:creationId xmlns:p14="http://schemas.microsoft.com/office/powerpoint/2010/main" val="1804284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D4D2F-7152-990F-3616-8129F40F9D7D}"/>
              </a:ext>
            </a:extLst>
          </p:cNvPr>
          <p:cNvPicPr>
            <a:picLocks noChangeAspect="1"/>
          </p:cNvPicPr>
          <p:nvPr/>
        </p:nvPicPr>
        <p:blipFill>
          <a:blip r:embed="rId2"/>
          <a:stretch>
            <a:fillRect/>
          </a:stretch>
        </p:blipFill>
        <p:spPr>
          <a:xfrm>
            <a:off x="1828800" y="2556194"/>
            <a:ext cx="9107156" cy="3932474"/>
          </a:xfrm>
          <a:prstGeom prst="rect">
            <a:avLst/>
          </a:prstGeom>
        </p:spPr>
      </p:pic>
      <p:sp>
        <p:nvSpPr>
          <p:cNvPr id="6" name="TextBox 5">
            <a:extLst>
              <a:ext uri="{FF2B5EF4-FFF2-40B4-BE49-F238E27FC236}">
                <a16:creationId xmlns:a16="http://schemas.microsoft.com/office/drawing/2014/main" id="{56C69CBC-197F-DF31-01E1-4BBAA8C52EC0}"/>
              </a:ext>
            </a:extLst>
          </p:cNvPr>
          <p:cNvSpPr txBox="1"/>
          <p:nvPr/>
        </p:nvSpPr>
        <p:spPr>
          <a:xfrm>
            <a:off x="1676" y="6488668"/>
            <a:ext cx="6094324" cy="369332"/>
          </a:xfrm>
          <a:prstGeom prst="rect">
            <a:avLst/>
          </a:prstGeom>
          <a:noFill/>
        </p:spPr>
        <p:txBody>
          <a:bodyPr wrap="square">
            <a:spAutoFit/>
          </a:bodyPr>
          <a:lstStyle/>
          <a:p>
            <a:r>
              <a:rPr lang="en-US" dirty="0"/>
              <a:t>Am J </a:t>
            </a:r>
            <a:r>
              <a:rPr lang="en-US" dirty="0" err="1"/>
              <a:t>Hematol</a:t>
            </a:r>
            <a:r>
              <a:rPr lang="en-US" dirty="0"/>
              <a:t>. 2021;96:735–746</a:t>
            </a:r>
          </a:p>
        </p:txBody>
      </p:sp>
      <p:sp>
        <p:nvSpPr>
          <p:cNvPr id="7" name="Content Placeholder 2">
            <a:extLst>
              <a:ext uri="{FF2B5EF4-FFF2-40B4-BE49-F238E27FC236}">
                <a16:creationId xmlns:a16="http://schemas.microsoft.com/office/drawing/2014/main" id="{D2ED83F0-F9D3-E197-4F74-EEADB8EAF3F3}"/>
              </a:ext>
            </a:extLst>
          </p:cNvPr>
          <p:cNvSpPr txBox="1">
            <a:spLocks/>
          </p:cNvSpPr>
          <p:nvPr/>
        </p:nvSpPr>
        <p:spPr>
          <a:xfrm>
            <a:off x="436265" y="1138713"/>
            <a:ext cx="11571515" cy="14338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Successful suppression of aberrant 2HG production</a:t>
            </a:r>
          </a:p>
          <a:p>
            <a:r>
              <a:rPr lang="en-US"/>
              <a:t>Leads to reversal of the hypermethylation phenotype and release of the block on differentiation</a:t>
            </a:r>
            <a:endParaRPr lang="en-US" dirty="0"/>
          </a:p>
        </p:txBody>
      </p:sp>
      <p:sp>
        <p:nvSpPr>
          <p:cNvPr id="8" name="Title 7">
            <a:extLst>
              <a:ext uri="{FF2B5EF4-FFF2-40B4-BE49-F238E27FC236}">
                <a16:creationId xmlns:a16="http://schemas.microsoft.com/office/drawing/2014/main" id="{0717A022-01A7-1634-CCE3-4366FDAE2D90}"/>
              </a:ext>
            </a:extLst>
          </p:cNvPr>
          <p:cNvSpPr>
            <a:spLocks noGrp="1"/>
          </p:cNvSpPr>
          <p:nvPr>
            <p:ph type="title"/>
          </p:nvPr>
        </p:nvSpPr>
        <p:spPr>
          <a:xfrm>
            <a:off x="0" y="0"/>
            <a:ext cx="12192000" cy="830629"/>
          </a:xfrm>
          <a:solidFill>
            <a:srgbClr val="0070C0"/>
          </a:solidFill>
        </p:spPr>
        <p:txBody>
          <a:bodyPr/>
          <a:lstStyle/>
          <a:p>
            <a:pPr algn="ctr"/>
            <a:r>
              <a:rPr lang="en-US" b="1" dirty="0">
                <a:solidFill>
                  <a:schemeClr val="bg1"/>
                </a:solidFill>
              </a:rPr>
              <a:t>IDH differentiation syndrome </a:t>
            </a:r>
          </a:p>
        </p:txBody>
      </p:sp>
    </p:spTree>
    <p:extLst>
      <p:ext uri="{BB962C8B-B14F-4D97-AF65-F5344CB8AC3E}">
        <p14:creationId xmlns:p14="http://schemas.microsoft.com/office/powerpoint/2010/main" val="2418919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5EF5-9255-988A-BED9-3DBA9E7EED8D}"/>
              </a:ext>
            </a:extLst>
          </p:cNvPr>
          <p:cNvSpPr>
            <a:spLocks noGrp="1"/>
          </p:cNvSpPr>
          <p:nvPr>
            <p:ph type="title"/>
          </p:nvPr>
        </p:nvSpPr>
        <p:spPr>
          <a:xfrm>
            <a:off x="838200" y="0"/>
            <a:ext cx="10515600" cy="1325563"/>
          </a:xfrm>
        </p:spPr>
        <p:txBody>
          <a:bodyPr/>
          <a:lstStyle/>
          <a:p>
            <a:endParaRPr lang="en-US" dirty="0"/>
          </a:p>
        </p:txBody>
      </p:sp>
      <p:pic>
        <p:nvPicPr>
          <p:cNvPr id="4" name="Picture 3">
            <a:extLst>
              <a:ext uri="{FF2B5EF4-FFF2-40B4-BE49-F238E27FC236}">
                <a16:creationId xmlns:a16="http://schemas.microsoft.com/office/drawing/2014/main" id="{6A3F7331-0C58-84AA-279B-4735DF9042C9}"/>
              </a:ext>
            </a:extLst>
          </p:cNvPr>
          <p:cNvPicPr>
            <a:picLocks noChangeAspect="1"/>
          </p:cNvPicPr>
          <p:nvPr/>
        </p:nvPicPr>
        <p:blipFill>
          <a:blip r:embed="rId2"/>
          <a:stretch>
            <a:fillRect/>
          </a:stretch>
        </p:blipFill>
        <p:spPr>
          <a:xfrm>
            <a:off x="105507" y="0"/>
            <a:ext cx="11980985" cy="5769549"/>
          </a:xfrm>
          <a:prstGeom prst="rect">
            <a:avLst/>
          </a:prstGeom>
        </p:spPr>
      </p:pic>
      <p:pic>
        <p:nvPicPr>
          <p:cNvPr id="8194" name="Picture 2">
            <a:extLst>
              <a:ext uri="{FF2B5EF4-FFF2-40B4-BE49-F238E27FC236}">
                <a16:creationId xmlns:a16="http://schemas.microsoft.com/office/drawing/2014/main" id="{972DF41F-86EF-C5CA-128C-D910F3316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4202" y="93767"/>
            <a:ext cx="8975740" cy="59452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A55E95-7737-8A48-2FE6-3810E361A176}"/>
              </a:ext>
            </a:extLst>
          </p:cNvPr>
          <p:cNvSpPr txBox="1"/>
          <p:nvPr/>
        </p:nvSpPr>
        <p:spPr>
          <a:xfrm>
            <a:off x="1676" y="6488668"/>
            <a:ext cx="3364522" cy="369332"/>
          </a:xfrm>
          <a:prstGeom prst="rect">
            <a:avLst/>
          </a:prstGeom>
          <a:noFill/>
        </p:spPr>
        <p:txBody>
          <a:bodyPr wrap="square">
            <a:spAutoFit/>
          </a:bodyPr>
          <a:lstStyle/>
          <a:p>
            <a:r>
              <a:rPr lang="en-US" dirty="0"/>
              <a:t>Am J </a:t>
            </a:r>
            <a:r>
              <a:rPr lang="en-US" dirty="0" err="1"/>
              <a:t>Hematol</a:t>
            </a:r>
            <a:r>
              <a:rPr lang="en-US" dirty="0"/>
              <a:t>. 2021;96:735–746</a:t>
            </a:r>
          </a:p>
        </p:txBody>
      </p:sp>
      <p:sp>
        <p:nvSpPr>
          <p:cNvPr id="7" name="TextBox 6">
            <a:extLst>
              <a:ext uri="{FF2B5EF4-FFF2-40B4-BE49-F238E27FC236}">
                <a16:creationId xmlns:a16="http://schemas.microsoft.com/office/drawing/2014/main" id="{DBBA19C8-3931-6E63-8C10-8329B99CF119}"/>
              </a:ext>
            </a:extLst>
          </p:cNvPr>
          <p:cNvSpPr txBox="1"/>
          <p:nvPr/>
        </p:nvSpPr>
        <p:spPr>
          <a:xfrm>
            <a:off x="4170067" y="6488668"/>
            <a:ext cx="7916426"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Therapeutic Advances in Hematology, Volume 9, Issue 7, July 2018, Pages 163-173</a:t>
            </a:r>
            <a:endParaRPr lang="en-US" dirty="0"/>
          </a:p>
        </p:txBody>
      </p:sp>
    </p:spTree>
    <p:extLst>
      <p:ext uri="{BB962C8B-B14F-4D97-AF65-F5344CB8AC3E}">
        <p14:creationId xmlns:p14="http://schemas.microsoft.com/office/powerpoint/2010/main" val="414636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1CD8-BE33-A0F6-55F6-49805FA2CF15}"/>
              </a:ext>
            </a:extLst>
          </p:cNvPr>
          <p:cNvSpPr>
            <a:spLocks noGrp="1"/>
          </p:cNvSpPr>
          <p:nvPr>
            <p:ph type="title"/>
          </p:nvPr>
        </p:nvSpPr>
        <p:spPr>
          <a:xfrm>
            <a:off x="3476730" y="110533"/>
            <a:ext cx="8004946" cy="793820"/>
          </a:xfrm>
        </p:spPr>
        <p:txBody>
          <a:bodyPr/>
          <a:lstStyle/>
          <a:p>
            <a:r>
              <a:rPr lang="en-US" b="1" dirty="0"/>
              <a:t>Resistance mechanisms </a:t>
            </a:r>
          </a:p>
        </p:txBody>
      </p:sp>
      <p:pic>
        <p:nvPicPr>
          <p:cNvPr id="3" name="Picture 2">
            <a:extLst>
              <a:ext uri="{FF2B5EF4-FFF2-40B4-BE49-F238E27FC236}">
                <a16:creationId xmlns:a16="http://schemas.microsoft.com/office/drawing/2014/main" id="{CDC1A5DD-231B-9D97-BDC2-9FAD5D6D5D96}"/>
              </a:ext>
            </a:extLst>
          </p:cNvPr>
          <p:cNvPicPr>
            <a:picLocks noChangeAspect="1"/>
          </p:cNvPicPr>
          <p:nvPr/>
        </p:nvPicPr>
        <p:blipFill rotWithShape="1">
          <a:blip r:embed="rId3"/>
          <a:srcRect l="25869" t="51428"/>
          <a:stretch/>
        </p:blipFill>
        <p:spPr>
          <a:xfrm>
            <a:off x="184573" y="787922"/>
            <a:ext cx="11584761" cy="5282155"/>
          </a:xfrm>
          <a:prstGeom prst="rect">
            <a:avLst/>
          </a:prstGeom>
        </p:spPr>
      </p:pic>
      <p:sp>
        <p:nvSpPr>
          <p:cNvPr id="4" name="TextBox 3">
            <a:extLst>
              <a:ext uri="{FF2B5EF4-FFF2-40B4-BE49-F238E27FC236}">
                <a16:creationId xmlns:a16="http://schemas.microsoft.com/office/drawing/2014/main" id="{871BE41F-0E54-CC7D-EE3B-63A3AD9ABA58}"/>
              </a:ext>
            </a:extLst>
          </p:cNvPr>
          <p:cNvSpPr txBox="1"/>
          <p:nvPr/>
        </p:nvSpPr>
        <p:spPr>
          <a:xfrm>
            <a:off x="184573" y="6070077"/>
            <a:ext cx="6094324" cy="738664"/>
          </a:xfrm>
          <a:prstGeom prst="rect">
            <a:avLst/>
          </a:prstGeom>
          <a:noFill/>
        </p:spPr>
        <p:txBody>
          <a:bodyPr wrap="square">
            <a:spAutoFit/>
          </a:bodyPr>
          <a:lstStyle/>
          <a:p>
            <a:pPr algn="l"/>
            <a:r>
              <a:rPr lang="en-US" sz="1400" b="1" i="0" dirty="0">
                <a:solidFill>
                  <a:srgbClr val="131314"/>
                </a:solidFill>
                <a:effectLst/>
                <a:latin typeface="var(--sn-fonts-heading)"/>
              </a:rPr>
              <a:t>Molecularly Targeted Therapy in Acute Myeloid Leukemia: Current Treatment Landscape and Mechanisms of Response and Resistance</a:t>
            </a:r>
          </a:p>
          <a:p>
            <a:pPr algn="l"/>
            <a:r>
              <a:rPr lang="en-US" sz="1400" b="0" i="0" dirty="0">
                <a:solidFill>
                  <a:srgbClr val="131314"/>
                </a:solidFill>
                <a:effectLst/>
                <a:latin typeface="__Inter_6c4fd5"/>
              </a:rPr>
              <a:t>March 2023 </a:t>
            </a:r>
            <a:r>
              <a:rPr lang="en-US" sz="1400" b="0" i="0" u="sng" dirty="0">
                <a:solidFill>
                  <a:srgbClr val="131314"/>
                </a:solidFill>
                <a:effectLst/>
                <a:latin typeface="__Inter_6c4fd5"/>
                <a:hlinkClick r:id="rId4"/>
              </a:rPr>
              <a:t>Cancers</a:t>
            </a:r>
            <a:r>
              <a:rPr lang="en-US" sz="1400" b="0" i="0" dirty="0">
                <a:solidFill>
                  <a:srgbClr val="131314"/>
                </a:solidFill>
                <a:effectLst/>
                <a:latin typeface="__Inter_6c4fd5"/>
              </a:rPr>
              <a:t>·15(5):1617</a:t>
            </a:r>
          </a:p>
        </p:txBody>
      </p:sp>
    </p:spTree>
    <p:extLst>
      <p:ext uri="{BB962C8B-B14F-4D97-AF65-F5344CB8AC3E}">
        <p14:creationId xmlns:p14="http://schemas.microsoft.com/office/powerpoint/2010/main" val="2303308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B892280-D496-997F-4730-340BEA4240A6}"/>
              </a:ext>
            </a:extLst>
          </p:cNvPr>
          <p:cNvGraphicFramePr/>
          <p:nvPr>
            <p:extLst>
              <p:ext uri="{D42A27DB-BD31-4B8C-83A1-F6EECF244321}">
                <p14:modId xmlns:p14="http://schemas.microsoft.com/office/powerpoint/2010/main" val="2622075008"/>
              </p:ext>
            </p:extLst>
          </p:nvPr>
        </p:nvGraphicFramePr>
        <p:xfrm>
          <a:off x="311438" y="1829925"/>
          <a:ext cx="11569125" cy="2625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Triangle 6">
            <a:extLst>
              <a:ext uri="{FF2B5EF4-FFF2-40B4-BE49-F238E27FC236}">
                <a16:creationId xmlns:a16="http://schemas.microsoft.com/office/drawing/2014/main" id="{91832CCA-38F8-8046-0BC2-8C2C44057C20}"/>
              </a:ext>
            </a:extLst>
          </p:cNvPr>
          <p:cNvSpPr/>
          <p:nvPr/>
        </p:nvSpPr>
        <p:spPr>
          <a:xfrm>
            <a:off x="311065" y="5331391"/>
            <a:ext cx="11569871" cy="1270180"/>
          </a:xfrm>
          <a:prstGeom prst="rtTriangle">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8" name="Right Triangle 7">
            <a:extLst>
              <a:ext uri="{FF2B5EF4-FFF2-40B4-BE49-F238E27FC236}">
                <a16:creationId xmlns:a16="http://schemas.microsoft.com/office/drawing/2014/main" id="{EE5FC305-1404-2BB6-031E-D4411FF0760C}"/>
              </a:ext>
            </a:extLst>
          </p:cNvPr>
          <p:cNvSpPr/>
          <p:nvPr/>
        </p:nvSpPr>
        <p:spPr>
          <a:xfrm rot="10800000">
            <a:off x="311065" y="5027527"/>
            <a:ext cx="11569871" cy="1271620"/>
          </a:xfrm>
          <a:prstGeom prst="rtTriangle">
            <a:avLst/>
          </a:prstGeom>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5" name="TextBox 4">
            <a:extLst>
              <a:ext uri="{FF2B5EF4-FFF2-40B4-BE49-F238E27FC236}">
                <a16:creationId xmlns:a16="http://schemas.microsoft.com/office/drawing/2014/main" id="{03EA5122-C494-CF8F-BD53-E48B370C9F6B}"/>
              </a:ext>
            </a:extLst>
          </p:cNvPr>
          <p:cNvSpPr txBox="1"/>
          <p:nvPr/>
        </p:nvSpPr>
        <p:spPr>
          <a:xfrm>
            <a:off x="311065" y="5561808"/>
            <a:ext cx="3460593" cy="954364"/>
          </a:xfrm>
          <a:prstGeom prst="rect">
            <a:avLst/>
          </a:prstGeom>
          <a:noFill/>
        </p:spPr>
        <p:txBody>
          <a:bodyPr>
            <a:spAutoFit/>
          </a:bodyPr>
          <a:lstStyle/>
          <a:p>
            <a:pPr>
              <a:defRPr/>
            </a:pPr>
            <a:r>
              <a:rPr lang="en-US" sz="2801"/>
              <a:t>Sensitivity </a:t>
            </a:r>
          </a:p>
          <a:p>
            <a:pPr>
              <a:defRPr/>
            </a:pPr>
            <a:r>
              <a:rPr lang="en-US" sz="2801"/>
              <a:t>(single target) </a:t>
            </a:r>
          </a:p>
        </p:txBody>
      </p:sp>
      <p:sp>
        <p:nvSpPr>
          <p:cNvPr id="9" name="TextBox 8">
            <a:extLst>
              <a:ext uri="{FF2B5EF4-FFF2-40B4-BE49-F238E27FC236}">
                <a16:creationId xmlns:a16="http://schemas.microsoft.com/office/drawing/2014/main" id="{0DAD08C4-6167-5765-DD65-32FF0916C550}"/>
              </a:ext>
            </a:extLst>
          </p:cNvPr>
          <p:cNvSpPr txBox="1"/>
          <p:nvPr/>
        </p:nvSpPr>
        <p:spPr>
          <a:xfrm>
            <a:off x="8420344" y="5008805"/>
            <a:ext cx="3460592" cy="954364"/>
          </a:xfrm>
          <a:prstGeom prst="rect">
            <a:avLst/>
          </a:prstGeom>
          <a:noFill/>
        </p:spPr>
        <p:txBody>
          <a:bodyPr>
            <a:spAutoFit/>
          </a:bodyPr>
          <a:lstStyle/>
          <a:p>
            <a:pPr algn="r">
              <a:defRPr/>
            </a:pPr>
            <a:r>
              <a:rPr lang="en-US" sz="2801"/>
              <a:t>Infrastructure </a:t>
            </a:r>
          </a:p>
          <a:p>
            <a:pPr algn="r">
              <a:defRPr/>
            </a:pPr>
            <a:r>
              <a:rPr lang="en-US" sz="2801"/>
              <a:t>Turnaround time </a:t>
            </a:r>
          </a:p>
        </p:txBody>
      </p:sp>
      <p:sp>
        <p:nvSpPr>
          <p:cNvPr id="2" name="Title 1">
            <a:extLst>
              <a:ext uri="{FF2B5EF4-FFF2-40B4-BE49-F238E27FC236}">
                <a16:creationId xmlns:a16="http://schemas.microsoft.com/office/drawing/2014/main" id="{6ADD2FE4-F525-1316-D89B-A8CA46620C8B}"/>
              </a:ext>
            </a:extLst>
          </p:cNvPr>
          <p:cNvSpPr txBox="1">
            <a:spLocks/>
          </p:cNvSpPr>
          <p:nvPr/>
        </p:nvSpPr>
        <p:spPr>
          <a:xfrm>
            <a:off x="10082" y="13052"/>
            <a:ext cx="12206401" cy="722937"/>
          </a:xfrm>
          <a:prstGeom prst="rect">
            <a:avLst/>
          </a:prstGeom>
          <a:solidFill>
            <a:srgbClr val="0070C0"/>
          </a:solidFill>
          <a:ln>
            <a:noFill/>
          </a:ln>
        </p:spPr>
        <p:txBody>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algn="ctr">
              <a:defRPr/>
            </a:pPr>
            <a:r>
              <a:rPr lang="en-US" sz="4400" dirty="0">
                <a:solidFill>
                  <a:schemeClr val="bg1"/>
                </a:solidFill>
              </a:rPr>
              <a:t>Optimizing technology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2E2C3-1A04-E175-3B4E-A4E1978410A0}"/>
              </a:ext>
            </a:extLst>
          </p:cNvPr>
          <p:cNvSpPr>
            <a:spLocks noGrp="1"/>
          </p:cNvSpPr>
          <p:nvPr>
            <p:ph type="title"/>
          </p:nvPr>
        </p:nvSpPr>
        <p:spPr>
          <a:xfrm>
            <a:off x="0" y="495753"/>
            <a:ext cx="12192000" cy="488985"/>
          </a:xfrm>
        </p:spPr>
        <p:txBody>
          <a:bodyPr>
            <a:noAutofit/>
          </a:bodyPr>
          <a:lstStyle/>
          <a:p>
            <a:pPr algn="ctr"/>
            <a:r>
              <a:rPr lang="en-US" sz="3600" b="1" dirty="0"/>
              <a:t>Adjust testing strategies to provide adequate care accordingly </a:t>
            </a:r>
          </a:p>
        </p:txBody>
      </p:sp>
      <p:graphicFrame>
        <p:nvGraphicFramePr>
          <p:cNvPr id="4" name="Table 4">
            <a:extLst>
              <a:ext uri="{FF2B5EF4-FFF2-40B4-BE49-F238E27FC236}">
                <a16:creationId xmlns:a16="http://schemas.microsoft.com/office/drawing/2014/main" id="{86E096F3-9B57-ACE3-E010-262ED2F7E383}"/>
              </a:ext>
            </a:extLst>
          </p:cNvPr>
          <p:cNvGraphicFramePr>
            <a:graphicFrameLocks noGrp="1"/>
          </p:cNvGraphicFramePr>
          <p:nvPr>
            <p:extLst>
              <p:ext uri="{D42A27DB-BD31-4B8C-83A1-F6EECF244321}">
                <p14:modId xmlns:p14="http://schemas.microsoft.com/office/powerpoint/2010/main" val="2228374347"/>
              </p:ext>
            </p:extLst>
          </p:nvPr>
        </p:nvGraphicFramePr>
        <p:xfrm>
          <a:off x="419797" y="2006600"/>
          <a:ext cx="11352406" cy="2844800"/>
        </p:xfrm>
        <a:graphic>
          <a:graphicData uri="http://schemas.openxmlformats.org/drawingml/2006/table">
            <a:tbl>
              <a:tblPr firstRow="1" bandRow="1">
                <a:tableStyleId>{5C22544A-7EE6-4342-B048-85BDC9FD1C3A}</a:tableStyleId>
              </a:tblPr>
              <a:tblGrid>
                <a:gridCol w="2901741">
                  <a:extLst>
                    <a:ext uri="{9D8B030D-6E8A-4147-A177-3AD203B41FA5}">
                      <a16:colId xmlns:a16="http://schemas.microsoft.com/office/drawing/2014/main" val="3357065692"/>
                    </a:ext>
                  </a:extLst>
                </a:gridCol>
                <a:gridCol w="2029767">
                  <a:extLst>
                    <a:ext uri="{9D8B030D-6E8A-4147-A177-3AD203B41FA5}">
                      <a16:colId xmlns:a16="http://schemas.microsoft.com/office/drawing/2014/main" val="1916700072"/>
                    </a:ext>
                  </a:extLst>
                </a:gridCol>
                <a:gridCol w="3526972">
                  <a:extLst>
                    <a:ext uri="{9D8B030D-6E8A-4147-A177-3AD203B41FA5}">
                      <a16:colId xmlns:a16="http://schemas.microsoft.com/office/drawing/2014/main" val="1862458951"/>
                    </a:ext>
                  </a:extLst>
                </a:gridCol>
                <a:gridCol w="2893926">
                  <a:extLst>
                    <a:ext uri="{9D8B030D-6E8A-4147-A177-3AD203B41FA5}">
                      <a16:colId xmlns:a16="http://schemas.microsoft.com/office/drawing/2014/main" val="2488077458"/>
                    </a:ext>
                  </a:extLst>
                </a:gridCol>
              </a:tblGrid>
              <a:tr h="370840">
                <a:tc>
                  <a:txBody>
                    <a:bodyPr/>
                    <a:lstStyle/>
                    <a:p>
                      <a:r>
                        <a:rPr lang="en-US" dirty="0"/>
                        <a:t>Assay type </a:t>
                      </a:r>
                    </a:p>
                  </a:txBody>
                  <a:tcPr/>
                </a:tc>
                <a:tc>
                  <a:txBody>
                    <a:bodyPr/>
                    <a:lstStyle/>
                    <a:p>
                      <a:r>
                        <a:rPr lang="en-US" dirty="0"/>
                        <a:t>Examples </a:t>
                      </a:r>
                    </a:p>
                  </a:txBody>
                  <a:tcPr/>
                </a:tc>
                <a:tc>
                  <a:txBody>
                    <a:bodyPr/>
                    <a:lstStyle/>
                    <a:p>
                      <a:r>
                        <a:rPr lang="en-US" dirty="0"/>
                        <a:t>Application </a:t>
                      </a:r>
                    </a:p>
                  </a:txBody>
                  <a:tcPr/>
                </a:tc>
                <a:tc>
                  <a:txBody>
                    <a:bodyPr/>
                    <a:lstStyle/>
                    <a:p>
                      <a:r>
                        <a:rPr lang="en-US" dirty="0"/>
                        <a:t>Turn around time </a:t>
                      </a:r>
                    </a:p>
                  </a:txBody>
                  <a:tcPr/>
                </a:tc>
                <a:extLst>
                  <a:ext uri="{0D108BD9-81ED-4DB2-BD59-A6C34878D82A}">
                    <a16:rowId xmlns:a16="http://schemas.microsoft.com/office/drawing/2014/main" val="945535232"/>
                  </a:ext>
                </a:extLst>
              </a:tr>
              <a:tr h="370840">
                <a:tc>
                  <a:txBody>
                    <a:bodyPr/>
                    <a:lstStyle/>
                    <a:p>
                      <a:r>
                        <a:rPr lang="en-US" dirty="0"/>
                        <a:t>Screening assay – targeted </a:t>
                      </a:r>
                    </a:p>
                  </a:txBody>
                  <a:tcPr/>
                </a:tc>
                <a:tc>
                  <a:txBody>
                    <a:bodyPr/>
                    <a:lstStyle/>
                    <a:p>
                      <a:r>
                        <a:rPr lang="en-US" dirty="0"/>
                        <a:t>qPCR, digital PCR</a:t>
                      </a:r>
                    </a:p>
                  </a:txBody>
                  <a:tcPr/>
                </a:tc>
                <a:tc>
                  <a:txBody>
                    <a:bodyPr/>
                    <a:lstStyle/>
                    <a:p>
                      <a:r>
                        <a:rPr lang="en-US" dirty="0"/>
                        <a:t>Rapid screening at time of diagnosis</a:t>
                      </a:r>
                    </a:p>
                  </a:txBody>
                  <a:tcPr/>
                </a:tc>
                <a:tc>
                  <a:txBody>
                    <a:bodyPr/>
                    <a:lstStyle/>
                    <a:p>
                      <a:r>
                        <a:rPr lang="en-US" dirty="0"/>
                        <a:t>3-5 days</a:t>
                      </a:r>
                    </a:p>
                  </a:txBody>
                  <a:tcPr/>
                </a:tc>
                <a:extLst>
                  <a:ext uri="{0D108BD9-81ED-4DB2-BD59-A6C34878D82A}">
                    <a16:rowId xmlns:a16="http://schemas.microsoft.com/office/drawing/2014/main" val="2950295361"/>
                  </a:ext>
                </a:extLst>
              </a:tr>
              <a:tr h="138407">
                <a:tc>
                  <a:txBody>
                    <a:bodyPr/>
                    <a:lstStyle/>
                    <a:p>
                      <a:r>
                        <a:rPr lang="en-US" dirty="0"/>
                        <a:t>High sensitivity assay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qPCR, digital PCR</a:t>
                      </a:r>
                    </a:p>
                    <a:p>
                      <a:endParaRPr lang="en-US" dirty="0"/>
                    </a:p>
                  </a:txBody>
                  <a:tcPr/>
                </a:tc>
                <a:tc>
                  <a:txBody>
                    <a:bodyPr/>
                    <a:lstStyle/>
                    <a:p>
                      <a:r>
                        <a:rPr lang="en-US" dirty="0"/>
                        <a:t>Monitoring of disease response, assessment of residual disease, monitoring for recurrence </a:t>
                      </a:r>
                    </a:p>
                  </a:txBody>
                  <a:tcPr/>
                </a:tc>
                <a:tc>
                  <a:txBody>
                    <a:bodyPr/>
                    <a:lstStyle/>
                    <a:p>
                      <a:r>
                        <a:rPr lang="en-US" dirty="0"/>
                        <a:t>1 week</a:t>
                      </a:r>
                    </a:p>
                  </a:txBody>
                  <a:tcPr/>
                </a:tc>
                <a:extLst>
                  <a:ext uri="{0D108BD9-81ED-4DB2-BD59-A6C34878D82A}">
                    <a16:rowId xmlns:a16="http://schemas.microsoft.com/office/drawing/2014/main" val="3014416283"/>
                  </a:ext>
                </a:extLst>
              </a:tr>
              <a:tr h="370840">
                <a:tc>
                  <a:txBody>
                    <a:bodyPr/>
                    <a:lstStyle/>
                    <a:p>
                      <a:r>
                        <a:rPr lang="en-US" dirty="0"/>
                        <a:t>Comprehensive NGS</a:t>
                      </a:r>
                    </a:p>
                  </a:txBody>
                  <a:tcPr/>
                </a:tc>
                <a:tc>
                  <a:txBody>
                    <a:bodyPr/>
                    <a:lstStyle/>
                    <a:p>
                      <a:r>
                        <a:rPr lang="en-US" dirty="0"/>
                        <a:t>Amplicon or hybrid capture </a:t>
                      </a:r>
                    </a:p>
                  </a:txBody>
                  <a:tcPr/>
                </a:tc>
                <a:tc>
                  <a:txBody>
                    <a:bodyPr/>
                    <a:lstStyle/>
                    <a:p>
                      <a:r>
                        <a:rPr lang="en-US" dirty="0"/>
                        <a:t>Detection of IDH mutations and other biomarkers at diagnosis, broad assessment for potential resistance mechanisms</a:t>
                      </a:r>
                    </a:p>
                  </a:txBody>
                  <a:tcPr/>
                </a:tc>
                <a:tc>
                  <a:txBody>
                    <a:bodyPr/>
                    <a:lstStyle/>
                    <a:p>
                      <a:r>
                        <a:rPr lang="en-US" dirty="0"/>
                        <a:t>1-2 weeks </a:t>
                      </a:r>
                    </a:p>
                  </a:txBody>
                  <a:tcPr/>
                </a:tc>
                <a:extLst>
                  <a:ext uri="{0D108BD9-81ED-4DB2-BD59-A6C34878D82A}">
                    <a16:rowId xmlns:a16="http://schemas.microsoft.com/office/drawing/2014/main" val="1804160488"/>
                  </a:ext>
                </a:extLst>
              </a:tr>
            </a:tbl>
          </a:graphicData>
        </a:graphic>
      </p:graphicFrame>
    </p:spTree>
    <p:extLst>
      <p:ext uri="{BB962C8B-B14F-4D97-AF65-F5344CB8AC3E}">
        <p14:creationId xmlns:p14="http://schemas.microsoft.com/office/powerpoint/2010/main" val="3979939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B6AA-5C51-08F6-7BFC-0DC5845FE0AA}"/>
              </a:ext>
            </a:extLst>
          </p:cNvPr>
          <p:cNvSpPr>
            <a:spLocks noGrp="1"/>
          </p:cNvSpPr>
          <p:nvPr>
            <p:ph type="title"/>
          </p:nvPr>
        </p:nvSpPr>
        <p:spPr>
          <a:xfrm>
            <a:off x="1676" y="0"/>
            <a:ext cx="12190324" cy="730145"/>
          </a:xfrm>
          <a:solidFill>
            <a:srgbClr val="0070C0"/>
          </a:solidFill>
        </p:spPr>
        <p:txBody>
          <a:bodyPr/>
          <a:lstStyle/>
          <a:p>
            <a:pPr algn="ctr"/>
            <a:r>
              <a:rPr lang="en-US" dirty="0">
                <a:solidFill>
                  <a:schemeClr val="bg1"/>
                </a:solidFill>
              </a:rPr>
              <a:t>IDH mutations in Gliomas </a:t>
            </a:r>
          </a:p>
        </p:txBody>
      </p:sp>
      <p:pic>
        <p:nvPicPr>
          <p:cNvPr id="3" name="Picture 2">
            <a:extLst>
              <a:ext uri="{FF2B5EF4-FFF2-40B4-BE49-F238E27FC236}">
                <a16:creationId xmlns:a16="http://schemas.microsoft.com/office/drawing/2014/main" id="{360EB3BC-E8BA-9E1A-7382-87AC76CE7C03}"/>
              </a:ext>
            </a:extLst>
          </p:cNvPr>
          <p:cNvPicPr>
            <a:picLocks noChangeAspect="1"/>
          </p:cNvPicPr>
          <p:nvPr/>
        </p:nvPicPr>
        <p:blipFill rotWithShape="1">
          <a:blip r:embed="rId2"/>
          <a:srcRect l="21431"/>
          <a:stretch/>
        </p:blipFill>
        <p:spPr>
          <a:xfrm>
            <a:off x="8269794" y="2019300"/>
            <a:ext cx="2867078" cy="4307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57C30842-6D2B-50EA-2214-4838C9B36E9E}"/>
              </a:ext>
            </a:extLst>
          </p:cNvPr>
          <p:cNvSpPr txBox="1"/>
          <p:nvPr/>
        </p:nvSpPr>
        <p:spPr>
          <a:xfrm>
            <a:off x="382676" y="2582007"/>
            <a:ext cx="7716296" cy="2246769"/>
          </a:xfrm>
          <a:prstGeom prst="rect">
            <a:avLst/>
          </a:prstGeom>
          <a:noFill/>
        </p:spPr>
        <p:txBody>
          <a:bodyPr wrap="square">
            <a:spAutoFit/>
          </a:bodyPr>
          <a:lstStyle/>
          <a:p>
            <a:pPr marL="285750" indent="-285750">
              <a:buFont typeface="Arial" panose="020B0604020202020204" pitchFamily="34" charset="0"/>
              <a:buChar char="•"/>
            </a:pPr>
            <a:r>
              <a:rPr lang="en-US" sz="2800" b="0" i="0" dirty="0">
                <a:solidFill>
                  <a:srgbClr val="3D3D3D"/>
                </a:solidFill>
                <a:effectLst/>
                <a:latin typeface="Open Sans" panose="020B0606030504020204" pitchFamily="34" charset="0"/>
              </a:rPr>
              <a:t>One of the key genetic events in gliomas </a:t>
            </a:r>
          </a:p>
          <a:p>
            <a:pPr marL="285750" indent="-285750">
              <a:buFont typeface="Arial" panose="020B0604020202020204" pitchFamily="34" charset="0"/>
              <a:buChar char="•"/>
            </a:pPr>
            <a:r>
              <a:rPr lang="en-US" sz="2800" dirty="0">
                <a:solidFill>
                  <a:srgbClr val="3D3D3D"/>
                </a:solidFill>
                <a:latin typeface="Open Sans" panose="020B0606030504020204" pitchFamily="34" charset="0"/>
              </a:rPr>
              <a:t>F</a:t>
            </a:r>
            <a:r>
              <a:rPr lang="en-US" sz="2800" b="0" i="0" dirty="0">
                <a:solidFill>
                  <a:srgbClr val="3D3D3D"/>
                </a:solidFill>
                <a:effectLst/>
                <a:latin typeface="Open Sans" panose="020B0606030504020204" pitchFamily="34" charset="0"/>
              </a:rPr>
              <a:t>orm the basis of the classification of diffuse adult-type gliomas in the </a:t>
            </a:r>
            <a:r>
              <a:rPr lang="en-US" sz="2800" b="0" i="0" u="none" strike="noStrike" dirty="0">
                <a:effectLst/>
                <a:latin typeface="Open Sans" panose="020B0606030504020204" pitchFamily="34" charset="0"/>
              </a:rPr>
              <a:t>WHO classification of brain tumors</a:t>
            </a:r>
            <a:r>
              <a:rPr lang="en-US" sz="2800" b="0" i="0" dirty="0">
                <a:effectLst/>
                <a:latin typeface="Open Sans" panose="020B0606030504020204" pitchFamily="34" charset="0"/>
              </a:rPr>
              <a:t> </a:t>
            </a:r>
          </a:p>
          <a:p>
            <a:pPr marL="285750" indent="-285750">
              <a:buFont typeface="Arial" panose="020B0604020202020204" pitchFamily="34" charset="0"/>
              <a:buChar char="•"/>
            </a:pPr>
            <a:r>
              <a:rPr lang="en-US" sz="2800" dirty="0">
                <a:solidFill>
                  <a:srgbClr val="3D3D3D"/>
                </a:solidFill>
                <a:latin typeface="Open Sans" panose="020B0606030504020204" pitchFamily="34" charset="0"/>
              </a:rPr>
              <a:t>E</a:t>
            </a:r>
            <a:r>
              <a:rPr lang="en-US" sz="2800" b="0" i="0" dirty="0">
                <a:solidFill>
                  <a:srgbClr val="3D3D3D"/>
                </a:solidFill>
                <a:effectLst/>
                <a:latin typeface="Open Sans" panose="020B0606030504020204" pitchFamily="34" charset="0"/>
              </a:rPr>
              <a:t>merging therapeutic implications</a:t>
            </a:r>
            <a:endParaRPr lang="en-US" sz="2800" dirty="0"/>
          </a:p>
        </p:txBody>
      </p:sp>
    </p:spTree>
    <p:extLst>
      <p:ext uri="{BB962C8B-B14F-4D97-AF65-F5344CB8AC3E}">
        <p14:creationId xmlns:p14="http://schemas.microsoft.com/office/powerpoint/2010/main" val="567899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4D2D9F-DF17-4735-8EE9-E381980F0484}"/>
              </a:ext>
            </a:extLst>
          </p:cNvPr>
          <p:cNvGrpSpPr/>
          <p:nvPr/>
        </p:nvGrpSpPr>
        <p:grpSpPr>
          <a:xfrm>
            <a:off x="2579450" y="1029377"/>
            <a:ext cx="9501164" cy="5712752"/>
            <a:chOff x="1934587" y="772032"/>
            <a:chExt cx="7125873" cy="4284564"/>
          </a:xfrm>
        </p:grpSpPr>
        <p:pic>
          <p:nvPicPr>
            <p:cNvPr id="6" name="Picture 2">
              <a:extLst>
                <a:ext uri="{FF2B5EF4-FFF2-40B4-BE49-F238E27FC236}">
                  <a16:creationId xmlns:a16="http://schemas.microsoft.com/office/drawing/2014/main" id="{18C2795A-8BA0-46EA-BBCA-706D299534A2}"/>
                </a:ext>
              </a:extLst>
            </p:cNvPr>
            <p:cNvPicPr>
              <a:picLocks noChangeAspect="1" noChangeArrowheads="1"/>
            </p:cNvPicPr>
            <p:nvPr/>
          </p:nvPicPr>
          <p:blipFill>
            <a:blip r:embed="rId3" cstate="print"/>
            <a:srcRect/>
            <a:stretch>
              <a:fillRect/>
            </a:stretch>
          </p:blipFill>
          <p:spPr bwMode="auto">
            <a:xfrm>
              <a:off x="1934587" y="772032"/>
              <a:ext cx="7125873" cy="4102426"/>
            </a:xfrm>
            <a:prstGeom prst="rect">
              <a:avLst/>
            </a:prstGeom>
            <a:noFill/>
            <a:ln w="9525">
              <a:noFill/>
              <a:miter lim="800000"/>
              <a:headEnd/>
              <a:tailEnd/>
            </a:ln>
          </p:spPr>
        </p:pic>
        <p:sp>
          <p:nvSpPr>
            <p:cNvPr id="11" name="TextBox 10">
              <a:extLst>
                <a:ext uri="{FF2B5EF4-FFF2-40B4-BE49-F238E27FC236}">
                  <a16:creationId xmlns:a16="http://schemas.microsoft.com/office/drawing/2014/main" id="{2535163A-EAA9-4346-9015-B34950C3E2F9}"/>
                </a:ext>
              </a:extLst>
            </p:cNvPr>
            <p:cNvSpPr txBox="1"/>
            <p:nvPr/>
          </p:nvSpPr>
          <p:spPr>
            <a:xfrm>
              <a:off x="2461209" y="4860388"/>
              <a:ext cx="2400300" cy="196208"/>
            </a:xfrm>
            <a:prstGeom prst="rect">
              <a:avLst/>
            </a:prstGeom>
            <a:noFill/>
          </p:spPr>
          <p:txBody>
            <a:bodyPr wrap="square" rtlCol="0">
              <a:spAutoFit/>
            </a:bodyPr>
            <a:lstStyle/>
            <a:p>
              <a:r>
                <a:rPr lang="pt-BR" sz="1100" i="1" dirty="0"/>
                <a:t>Acta Neuropathol. 2007 Aug; 114(2): 97–109</a:t>
              </a:r>
              <a:r>
                <a:rPr lang="pt-BR" sz="1100" dirty="0"/>
                <a:t> </a:t>
              </a:r>
              <a:endParaRPr lang="en-US" sz="1100" dirty="0"/>
            </a:p>
          </p:txBody>
        </p:sp>
      </p:grpSp>
      <p:sp>
        <p:nvSpPr>
          <p:cNvPr id="2" name="Title 1"/>
          <p:cNvSpPr>
            <a:spLocks noGrp="1"/>
          </p:cNvSpPr>
          <p:nvPr>
            <p:ph type="title"/>
          </p:nvPr>
        </p:nvSpPr>
        <p:spPr>
          <a:xfrm>
            <a:off x="661221" y="-146893"/>
            <a:ext cx="10869561" cy="1143000"/>
          </a:xfrm>
        </p:spPr>
        <p:txBody>
          <a:bodyPr>
            <a:noAutofit/>
          </a:bodyPr>
          <a:lstStyle/>
          <a:p>
            <a:pPr algn="ctr"/>
            <a:r>
              <a:rPr lang="en-US" sz="2400" b="1" dirty="0"/>
              <a:t>2016 WHO embraced new nomenclature:</a:t>
            </a:r>
            <a:r>
              <a:rPr lang="en-US" sz="2400" dirty="0"/>
              <a:t> </a:t>
            </a:r>
            <a:br>
              <a:rPr lang="en-US" sz="2400" dirty="0"/>
            </a:br>
            <a:r>
              <a:rPr lang="en-US" sz="2400" dirty="0"/>
              <a:t>Phenotype + Genotype = Integrated diagnosis</a:t>
            </a:r>
          </a:p>
        </p:txBody>
      </p:sp>
      <p:grpSp>
        <p:nvGrpSpPr>
          <p:cNvPr id="5" name="Group 4">
            <a:extLst>
              <a:ext uri="{FF2B5EF4-FFF2-40B4-BE49-F238E27FC236}">
                <a16:creationId xmlns:a16="http://schemas.microsoft.com/office/drawing/2014/main" id="{8186ED61-1C95-473D-94A7-3F370EB7B2EE}"/>
              </a:ext>
            </a:extLst>
          </p:cNvPr>
          <p:cNvGrpSpPr/>
          <p:nvPr/>
        </p:nvGrpSpPr>
        <p:grpSpPr>
          <a:xfrm>
            <a:off x="1" y="489466"/>
            <a:ext cx="3129281" cy="6156959"/>
            <a:chOff x="5253990" y="57151"/>
            <a:chExt cx="2346961" cy="4617719"/>
          </a:xfrm>
        </p:grpSpPr>
        <p:pic>
          <p:nvPicPr>
            <p:cNvPr id="7" name="Picture 6" descr="Glioblastoma_(1).jpg">
              <a:extLst>
                <a:ext uri="{FF2B5EF4-FFF2-40B4-BE49-F238E27FC236}">
                  <a16:creationId xmlns:a16="http://schemas.microsoft.com/office/drawing/2014/main" id="{BF14AD20-8A70-401B-8E98-9DC3AC3C2A60}"/>
                </a:ext>
              </a:extLst>
            </p:cNvPr>
            <p:cNvPicPr>
              <a:picLocks noChangeAspect="1"/>
            </p:cNvPicPr>
            <p:nvPr/>
          </p:nvPicPr>
          <p:blipFill>
            <a:blip r:embed="rId4" cstate="print"/>
            <a:stretch>
              <a:fillRect/>
            </a:stretch>
          </p:blipFill>
          <p:spPr>
            <a:xfrm>
              <a:off x="5253991" y="2914650"/>
              <a:ext cx="2336576" cy="1760220"/>
            </a:xfrm>
            <a:prstGeom prst="rect">
              <a:avLst/>
            </a:prstGeom>
          </p:spPr>
        </p:pic>
        <p:pic>
          <p:nvPicPr>
            <p:cNvPr id="8" name="Picture 7" descr="1920px-Anaplastic_astrocytoma_-_very_high_mag_-_cropped.jpg">
              <a:extLst>
                <a:ext uri="{FF2B5EF4-FFF2-40B4-BE49-F238E27FC236}">
                  <a16:creationId xmlns:a16="http://schemas.microsoft.com/office/drawing/2014/main" id="{73ADCC15-0CED-47AA-BCC0-EFC76D54CE28}"/>
                </a:ext>
              </a:extLst>
            </p:cNvPr>
            <p:cNvPicPr>
              <a:picLocks noChangeAspect="1"/>
            </p:cNvPicPr>
            <p:nvPr/>
          </p:nvPicPr>
          <p:blipFill>
            <a:blip r:embed="rId5" cstate="print"/>
            <a:stretch>
              <a:fillRect/>
            </a:stretch>
          </p:blipFill>
          <p:spPr>
            <a:xfrm>
              <a:off x="5253990" y="57151"/>
              <a:ext cx="2346961" cy="1564640"/>
            </a:xfrm>
            <a:prstGeom prst="rect">
              <a:avLst/>
            </a:prstGeom>
          </p:spPr>
        </p:pic>
        <p:pic>
          <p:nvPicPr>
            <p:cNvPr id="10" name="Picture 9" descr="1920px-Oligodendroglioma1_high_mag.jpg">
              <a:extLst>
                <a:ext uri="{FF2B5EF4-FFF2-40B4-BE49-F238E27FC236}">
                  <a16:creationId xmlns:a16="http://schemas.microsoft.com/office/drawing/2014/main" id="{4686F9D1-8254-4039-9B10-C96F66EB40D2}"/>
                </a:ext>
              </a:extLst>
            </p:cNvPr>
            <p:cNvPicPr>
              <a:picLocks noChangeAspect="1"/>
            </p:cNvPicPr>
            <p:nvPr/>
          </p:nvPicPr>
          <p:blipFill>
            <a:blip r:embed="rId6" cstate="print"/>
            <a:stretch>
              <a:fillRect/>
            </a:stretch>
          </p:blipFill>
          <p:spPr>
            <a:xfrm>
              <a:off x="5253990" y="1485901"/>
              <a:ext cx="2346961" cy="156464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107361"/>
            <a:ext cx="1838476" cy="320111"/>
          </a:xfrm>
          <a:prstGeom prst="rect">
            <a:avLst/>
          </a:prstGeom>
        </p:spPr>
      </p:pic>
      <p:sp>
        <p:nvSpPr>
          <p:cNvPr id="3" name="Google Shape;103;p14">
            <a:extLst>
              <a:ext uri="{FF2B5EF4-FFF2-40B4-BE49-F238E27FC236}">
                <a16:creationId xmlns:a16="http://schemas.microsoft.com/office/drawing/2014/main" id="{BCC5A593-6187-6269-E6E7-75D9D74C13A4}"/>
              </a:ext>
            </a:extLst>
          </p:cNvPr>
          <p:cNvSpPr txBox="1">
            <a:spLocks/>
          </p:cNvSpPr>
          <p:nvPr/>
        </p:nvSpPr>
        <p:spPr>
          <a:xfrm>
            <a:off x="384174" y="1427472"/>
            <a:ext cx="11423651" cy="3383755"/>
          </a:xfrm>
          <a:prstGeom prst="rect">
            <a:avLst/>
          </a:prstGeom>
        </p:spPr>
        <p:txBody>
          <a:bodyPr spcFirstLastPara="1" vert="horz" wrap="square" lIns="121900" tIns="121900" rIns="121900" bIns="12190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197" marR="0" lvl="0" indent="0" algn="l" defTabSz="609555" rtl="0" eaLnBrk="1" fontAlgn="auto" latinLnBrk="0" hangingPunct="1">
              <a:lnSpc>
                <a:spcPct val="90000"/>
              </a:lnSpc>
              <a:spcBef>
                <a:spcPts val="1000"/>
              </a:spcBef>
              <a:spcAft>
                <a:spcPts val="40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lumMod val="75000"/>
                    <a:lumOff val="25000"/>
                  </a:prstClr>
                </a:solidFill>
                <a:effectLst>
                  <a:outerShdw blurRad="50800" dist="38100" dir="5400000" algn="t" rotWithShape="0">
                    <a:prstClr val="black">
                      <a:alpha val="20000"/>
                    </a:prstClr>
                  </a:outerShdw>
                </a:effectLst>
                <a:uLnTx/>
                <a:uFillTx/>
                <a:latin typeface="Helvetica" pitchFamily="34" charset="0"/>
                <a:ea typeface="+mn-ea"/>
                <a:cs typeface="Helvetica" pitchFamily="34" charset="0"/>
              </a:rPr>
              <a:t>Maria E. Arcila, M.D.</a:t>
            </a:r>
          </a:p>
          <a:p>
            <a:pPr marL="76197" marR="0" lvl="0" indent="0" algn="l" defTabSz="609555" rtl="0" eaLnBrk="1" fontAlgn="auto" latinLnBrk="0" hangingPunct="1">
              <a:lnSpc>
                <a:spcPct val="90000"/>
              </a:lnSpc>
              <a:spcBef>
                <a:spcPts val="1000"/>
              </a:spcBef>
              <a:spcAft>
                <a:spcPts val="40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lumMod val="75000"/>
                    <a:lumOff val="25000"/>
                  </a:prstClr>
                </a:solidFill>
                <a:effectLst>
                  <a:outerShdw blurRad="50800" dist="38100" dir="5400000" algn="t" rotWithShape="0">
                    <a:prstClr val="black">
                      <a:alpha val="20000"/>
                    </a:prstClr>
                  </a:outerShdw>
                </a:effectLst>
                <a:uLnTx/>
                <a:uFillTx/>
                <a:latin typeface="Helvetica" pitchFamily="34" charset="0"/>
                <a:ea typeface="+mn-ea"/>
                <a:cs typeface="Helvetica" pitchFamily="34" charset="0"/>
              </a:rPr>
              <a:t>Attending</a:t>
            </a:r>
          </a:p>
          <a:p>
            <a:pPr marL="76197" marR="0" lvl="0" indent="0" algn="l" defTabSz="609555" rtl="0" eaLnBrk="1" fontAlgn="auto" latinLnBrk="0" hangingPunct="1">
              <a:lnSpc>
                <a:spcPct val="90000"/>
              </a:lnSpc>
              <a:spcBef>
                <a:spcPts val="1000"/>
              </a:spcBef>
              <a:spcAft>
                <a:spcPts val="40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lumMod val="75000"/>
                  <a:lumOff val="25000"/>
                </a:prstClr>
              </a:solidFill>
              <a:effectLst>
                <a:outerShdw blurRad="50800" dist="38100" dir="5400000" algn="t" rotWithShape="0">
                  <a:prstClr val="black">
                    <a:alpha val="20000"/>
                  </a:prstClr>
                </a:outerShdw>
              </a:effectLst>
              <a:uLnTx/>
              <a:uFillTx/>
              <a:latin typeface="Helvetica" pitchFamily="34" charset="0"/>
              <a:ea typeface="+mn-ea"/>
              <a:cs typeface="Helvetica" pitchFamily="34" charset="0"/>
            </a:endParaRPr>
          </a:p>
          <a:p>
            <a:pPr marL="0" marR="0" lvl="0" indent="0" algn="l" defTabSz="609555" rtl="0" eaLnBrk="1" fontAlgn="auto" latinLnBrk="0" hangingPunct="1">
              <a:lnSpc>
                <a:spcPct val="90000"/>
              </a:lnSpc>
              <a:spcBef>
                <a:spcPts val="0"/>
              </a:spcBef>
              <a:spcAft>
                <a:spcPts val="40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lumMod val="75000"/>
                    <a:lumOff val="25000"/>
                  </a:prstClr>
                </a:solidFill>
                <a:effectLst>
                  <a:outerShdw blurRad="50800" dist="38100" dir="5400000" algn="t" rotWithShape="0">
                    <a:prstClr val="black">
                      <a:alpha val="20000"/>
                    </a:prstClr>
                  </a:outerShdw>
                </a:effectLst>
                <a:uLnTx/>
                <a:uFillTx/>
                <a:latin typeface="Helvetica" pitchFamily="34" charset="0"/>
                <a:ea typeface="+mn-ea"/>
                <a:cs typeface="Helvetica" pitchFamily="34" charset="0"/>
              </a:rPr>
              <a:t>Molecular Diagnostics and Hematopathology Services  </a:t>
            </a:r>
          </a:p>
          <a:p>
            <a:pPr marL="0" marR="0" lvl="0" indent="0" algn="l" defTabSz="609555"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lumMod val="75000"/>
                    <a:lumOff val="25000"/>
                  </a:prstClr>
                </a:solidFill>
                <a:effectLst>
                  <a:outerShdw blurRad="50800" dist="38100" dir="5400000" algn="t" rotWithShape="0">
                    <a:prstClr val="black">
                      <a:alpha val="20000"/>
                    </a:prstClr>
                  </a:outerShdw>
                </a:effectLst>
                <a:uLnTx/>
                <a:uFillTx/>
                <a:latin typeface="Helvetica" pitchFamily="34" charset="0"/>
                <a:ea typeface="+mn-ea"/>
                <a:cs typeface="Helvetica" pitchFamily="34" charset="0"/>
              </a:rPr>
              <a:t>Laboratory Director, Diagnostic Molecular Pathology</a:t>
            </a:r>
          </a:p>
          <a:p>
            <a:pPr marL="0" marR="0" lvl="0" indent="0" algn="l" defTabSz="609555"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prstClr val="black">
                  <a:lumMod val="75000"/>
                  <a:lumOff val="25000"/>
                </a:prstClr>
              </a:solidFill>
              <a:effectLst>
                <a:outerShdw blurRad="50800" dist="38100" dir="5400000" algn="t" rotWithShape="0">
                  <a:prstClr val="black">
                    <a:alpha val="20000"/>
                  </a:prstClr>
                </a:outerShdw>
              </a:effectLst>
              <a:uLnTx/>
              <a:uFillTx/>
              <a:latin typeface="Helvetica" pitchFamily="34" charset="0"/>
              <a:ea typeface="+mn-ea"/>
              <a:cs typeface="Helvetica" pitchFamily="34" charset="0"/>
            </a:endParaRPr>
          </a:p>
          <a:p>
            <a:pPr marL="0" marR="0" lvl="0" indent="0" algn="l" defTabSz="609555"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lumMod val="75000"/>
                    <a:lumOff val="25000"/>
                  </a:prstClr>
                </a:solidFill>
                <a:effectLst>
                  <a:outerShdw blurRad="50800" dist="38100" dir="5400000" algn="t" rotWithShape="0">
                    <a:prstClr val="black">
                      <a:alpha val="20000"/>
                    </a:prstClr>
                  </a:outerShdw>
                </a:effectLst>
                <a:uLnTx/>
                <a:uFillTx/>
                <a:latin typeface="Helvetica" pitchFamily="34" charset="0"/>
                <a:ea typeface="+mn-ea"/>
                <a:cs typeface="Helvetica" pitchFamily="34" charset="0"/>
              </a:rPr>
              <a:t>Department of Pathology and Laboratory Medicine </a:t>
            </a:r>
          </a:p>
          <a:p>
            <a:pPr marL="0" marR="0" lvl="0" indent="0" algn="l" defTabSz="609555"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lumMod val="75000"/>
                    <a:lumOff val="25000"/>
                  </a:prstClr>
                </a:solidFill>
                <a:effectLst>
                  <a:outerShdw blurRad="50800" dist="38100" dir="5400000" algn="t" rotWithShape="0">
                    <a:prstClr val="black">
                      <a:alpha val="20000"/>
                    </a:prstClr>
                  </a:outerShdw>
                </a:effectLst>
                <a:uLnTx/>
                <a:uFillTx/>
                <a:latin typeface="Helvetica" pitchFamily="34" charset="0"/>
                <a:ea typeface="+mn-ea"/>
                <a:cs typeface="Helvetica" pitchFamily="34" charset="0"/>
              </a:rPr>
              <a:t>Memorial Sloan Kettering Cancer Center</a:t>
            </a:r>
            <a:endParaRPr kumimoji="0" lang="en-US" sz="2400" b="0"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5" name="Picture 2" descr="Event Registration">
            <a:extLst>
              <a:ext uri="{FF2B5EF4-FFF2-40B4-BE49-F238E27FC236}">
                <a16:creationId xmlns:a16="http://schemas.microsoft.com/office/drawing/2014/main" id="{C9A0AFF6-B9EA-1853-0A95-61541C604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690" r="17184"/>
          <a:stretch>
            <a:fillRect/>
          </a:stretch>
        </p:blipFill>
        <p:spPr bwMode="auto">
          <a:xfrm>
            <a:off x="8639887" y="1798549"/>
            <a:ext cx="2814639"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04;p14">
            <a:extLst>
              <a:ext uri="{FF2B5EF4-FFF2-40B4-BE49-F238E27FC236}">
                <a16:creationId xmlns:a16="http://schemas.microsoft.com/office/drawing/2014/main" id="{D492E03D-539A-7F58-9DEB-656A55F73348}"/>
              </a:ext>
            </a:extLst>
          </p:cNvPr>
          <p:cNvSpPr txBox="1">
            <a:spLocks/>
          </p:cNvSpPr>
          <p:nvPr/>
        </p:nvSpPr>
        <p:spPr>
          <a:xfrm>
            <a:off x="669927" y="4959349"/>
            <a:ext cx="7415213" cy="2660651"/>
          </a:xfrm>
          <a:prstGeom prst="rect">
            <a:avLst/>
          </a:prstGeom>
        </p:spPr>
        <p:txBody>
          <a:bodyPr spcFirstLastPara="1" vert="horz" wrap="square" lIns="121900" tIns="121900" rIns="121900" bIns="121900" numCol="1" rtlCol="0" anchor="t" anchorCtr="0" compatLnSpc="1">
            <a:prstTxWarp prst="textNoShape">
              <a:avLst/>
            </a:prstTxWarp>
            <a:no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Font typeface="Arial" panose="020B0604020202020204" pitchFamily="34" charset="0"/>
              <a:buNone/>
              <a:defRPr/>
            </a:pPr>
            <a:r>
              <a:rPr lang="en-US" b="1">
                <a:solidFill>
                  <a:schemeClr val="tx1">
                    <a:lumMod val="50000"/>
                  </a:schemeClr>
                </a:solidFill>
              </a:rPr>
              <a:t>You can find me at:</a:t>
            </a:r>
          </a:p>
          <a:p>
            <a:pPr marL="0" indent="0">
              <a:spcBef>
                <a:spcPts val="800"/>
              </a:spcBef>
              <a:buFont typeface="Arial" panose="020B0604020202020204" pitchFamily="34" charset="0"/>
              <a:buNone/>
              <a:defRPr/>
            </a:pPr>
            <a:r>
              <a:rPr lang="en-US" b="1">
                <a:solidFill>
                  <a:schemeClr val="tx1">
                    <a:lumMod val="50000"/>
                  </a:schemeClr>
                </a:solidFill>
              </a:rPr>
              <a:t>@MArcila</a:t>
            </a:r>
            <a:endParaRPr lang="en-US" b="1" dirty="0">
              <a:solidFill>
                <a:schemeClr val="tx1">
                  <a:lumMod val="50000"/>
                </a:schemeClr>
              </a:solidFill>
            </a:endParaRPr>
          </a:p>
        </p:txBody>
      </p:sp>
      <p:pic>
        <p:nvPicPr>
          <p:cNvPr id="8" name="Picture 2">
            <a:extLst>
              <a:ext uri="{FF2B5EF4-FFF2-40B4-BE49-F238E27FC236}">
                <a16:creationId xmlns:a16="http://schemas.microsoft.com/office/drawing/2014/main" id="{F739CCC9-C364-3BCB-6FA1-0CCE06FF0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0000"/>
          <a:stretch>
            <a:fillRect/>
          </a:stretch>
        </p:blipFill>
        <p:spPr bwMode="auto">
          <a:xfrm>
            <a:off x="2722565" y="5607051"/>
            <a:ext cx="955675" cy="903288"/>
          </a:xfrm>
          <a:prstGeom prst="rect">
            <a:avLst/>
          </a:prstGeom>
          <a:solidFill>
            <a:srgbClr val="F0F0F0"/>
          </a:solidFill>
          <a:ln>
            <a:noFill/>
          </a:ln>
        </p:spPr>
      </p:pic>
      <p:pic>
        <p:nvPicPr>
          <p:cNvPr id="9" name="Picture 5" descr="mskcc-logo">
            <a:extLst>
              <a:ext uri="{FF2B5EF4-FFF2-40B4-BE49-F238E27FC236}">
                <a16:creationId xmlns:a16="http://schemas.microsoft.com/office/drawing/2014/main" id="{7055EDCE-8B2B-6B3F-3919-CB489EB0885A}"/>
              </a:ext>
            </a:extLst>
          </p:cNvPr>
          <p:cNvPicPr>
            <a:picLocks noChangeAspect="1" noChangeArrowheads="1"/>
          </p:cNvPicPr>
          <p:nvPr/>
        </p:nvPicPr>
        <p:blipFill>
          <a:blip r:embed="rId6" cstate="print"/>
          <a:srcRect/>
          <a:stretch>
            <a:fillRect/>
          </a:stretch>
        </p:blipFill>
        <p:spPr bwMode="auto">
          <a:xfrm>
            <a:off x="7132488" y="1802337"/>
            <a:ext cx="1391669" cy="1317012"/>
          </a:xfrm>
          <a:prstGeom prst="rect">
            <a:avLst/>
          </a:prstGeom>
          <a:noFill/>
          <a:ln w="9525">
            <a:noFill/>
            <a:miter lim="800000"/>
            <a:headEnd/>
            <a:tailEnd/>
          </a:ln>
        </p:spPr>
      </p:pic>
    </p:spTree>
    <p:extLst>
      <p:ext uri="{BB962C8B-B14F-4D97-AF65-F5344CB8AC3E}">
        <p14:creationId xmlns:p14="http://schemas.microsoft.com/office/powerpoint/2010/main" val="3857665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1878-36DB-67D9-BD9A-65B56B873829}"/>
              </a:ext>
            </a:extLst>
          </p:cNvPr>
          <p:cNvSpPr>
            <a:spLocks noGrp="1"/>
          </p:cNvSpPr>
          <p:nvPr>
            <p:ph type="title"/>
          </p:nvPr>
        </p:nvSpPr>
        <p:spPr>
          <a:xfrm>
            <a:off x="1" y="91"/>
            <a:ext cx="12192000" cy="733018"/>
          </a:xfrm>
        </p:spPr>
        <p:txBody>
          <a:bodyPr/>
          <a:lstStyle/>
          <a:p>
            <a:pPr algn="ctr" defTabSz="914406">
              <a:defRPr/>
            </a:pPr>
            <a:r>
              <a:rPr lang="en-US" dirty="0"/>
              <a:t>The 7-layer approach to classification of gliomas </a:t>
            </a:r>
          </a:p>
        </p:txBody>
      </p:sp>
      <p:pic>
        <p:nvPicPr>
          <p:cNvPr id="23555" name="Picture 2">
            <a:extLst>
              <a:ext uri="{FF2B5EF4-FFF2-40B4-BE49-F238E27FC236}">
                <a16:creationId xmlns:a16="http://schemas.microsoft.com/office/drawing/2014/main" id="{0349C603-9A87-CCFD-AC20-3E232D9B3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729" y="802234"/>
            <a:ext cx="7189046" cy="58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AC56-369C-4141-A9F4-2604E619988F}"/>
              </a:ext>
            </a:extLst>
          </p:cNvPr>
          <p:cNvSpPr>
            <a:spLocks noGrp="1"/>
          </p:cNvSpPr>
          <p:nvPr>
            <p:ph type="title"/>
          </p:nvPr>
        </p:nvSpPr>
        <p:spPr>
          <a:xfrm>
            <a:off x="180469" y="363818"/>
            <a:ext cx="6555435" cy="1325563"/>
          </a:xfrm>
        </p:spPr>
        <p:txBody>
          <a:bodyPr>
            <a:normAutofit/>
          </a:bodyPr>
          <a:lstStyle/>
          <a:p>
            <a:r>
              <a:rPr lang="en-US" sz="3700" dirty="0"/>
              <a:t>WHO 5</a:t>
            </a:r>
            <a:r>
              <a:rPr lang="en-US" sz="3700" baseline="30000" dirty="0"/>
              <a:t>th</a:t>
            </a:r>
            <a:r>
              <a:rPr lang="en-US" sz="3700" dirty="0"/>
              <a:t> edition changes re: </a:t>
            </a:r>
            <a:r>
              <a:rPr lang="en-US" sz="3700" b="1" dirty="0">
                <a:effectLst>
                  <a:outerShdw blurRad="38100" dist="38100" dir="2700000" algn="tl">
                    <a:srgbClr val="000000">
                      <a:alpha val="43137"/>
                    </a:srgbClr>
                  </a:outerShdw>
                </a:effectLst>
              </a:rPr>
              <a:t>diffuse gliomas</a:t>
            </a:r>
          </a:p>
        </p:txBody>
      </p:sp>
      <p:sp>
        <p:nvSpPr>
          <p:cNvPr id="3" name="Content Placeholder 2">
            <a:extLst>
              <a:ext uri="{FF2B5EF4-FFF2-40B4-BE49-F238E27FC236}">
                <a16:creationId xmlns:a16="http://schemas.microsoft.com/office/drawing/2014/main" id="{B415E78F-6F52-42E3-8F1A-F42BDD80D3F1}"/>
              </a:ext>
            </a:extLst>
          </p:cNvPr>
          <p:cNvSpPr>
            <a:spLocks noGrp="1"/>
          </p:cNvSpPr>
          <p:nvPr>
            <p:ph idx="1"/>
          </p:nvPr>
        </p:nvSpPr>
        <p:spPr>
          <a:xfrm>
            <a:off x="106369" y="2017185"/>
            <a:ext cx="6629535" cy="4351339"/>
          </a:xfrm>
        </p:spPr>
        <p:txBody>
          <a:bodyPr>
            <a:normAutofit/>
          </a:bodyPr>
          <a:lstStyle/>
          <a:p>
            <a:r>
              <a:rPr lang="en-US" sz="2667" dirty="0"/>
              <a:t> </a:t>
            </a:r>
            <a:r>
              <a:rPr lang="en-US" sz="2667" b="1" dirty="0"/>
              <a:t>Adult-type</a:t>
            </a:r>
            <a:r>
              <a:rPr lang="en-US" sz="2667" dirty="0"/>
              <a:t> diffuse gliomas</a:t>
            </a:r>
          </a:p>
          <a:p>
            <a:pPr marL="0" indent="0">
              <a:buNone/>
            </a:pPr>
            <a:endParaRPr lang="en-US" sz="2667" dirty="0"/>
          </a:p>
          <a:p>
            <a:pPr lvl="1"/>
            <a:r>
              <a:rPr lang="en-US" sz="2667" dirty="0"/>
              <a:t>Astrocytoma, </a:t>
            </a:r>
            <a:r>
              <a:rPr lang="en-US" sz="2667" b="1" dirty="0"/>
              <a:t>IDH-mutant</a:t>
            </a:r>
            <a:r>
              <a:rPr lang="en-US" sz="2667" dirty="0"/>
              <a:t>,  CNS WHO grades 2, 3, 4</a:t>
            </a:r>
          </a:p>
          <a:p>
            <a:pPr marL="457200" lvl="1" indent="0">
              <a:buNone/>
            </a:pPr>
            <a:endParaRPr lang="en-US" sz="2667" dirty="0"/>
          </a:p>
          <a:p>
            <a:pPr lvl="1"/>
            <a:r>
              <a:rPr lang="en-US" sz="2667" dirty="0"/>
              <a:t>Oligodendroglioma, </a:t>
            </a:r>
            <a:r>
              <a:rPr lang="en-US" sz="2667" b="1" dirty="0"/>
              <a:t>IDH-mutant</a:t>
            </a:r>
            <a:r>
              <a:rPr lang="en-US" sz="2667" dirty="0"/>
              <a:t> and 1p/19q co-deleted, CNS WHO grades 2, 3</a:t>
            </a:r>
          </a:p>
          <a:p>
            <a:pPr marL="457200" lvl="1" indent="0">
              <a:buNone/>
            </a:pPr>
            <a:endParaRPr lang="en-US" sz="2667" dirty="0"/>
          </a:p>
          <a:p>
            <a:pPr lvl="1"/>
            <a:r>
              <a:rPr lang="en-US" sz="2667" dirty="0"/>
              <a:t>Glioblastoma, CNS WHO Grade 4 (IDH WT)</a:t>
            </a:r>
          </a:p>
        </p:txBody>
      </p:sp>
      <p:pic>
        <p:nvPicPr>
          <p:cNvPr id="6" name="Picture 5" descr="Glioblastoma_(1).jpg">
            <a:extLst>
              <a:ext uri="{FF2B5EF4-FFF2-40B4-BE49-F238E27FC236}">
                <a16:creationId xmlns:a16="http://schemas.microsoft.com/office/drawing/2014/main" id="{06CCA882-3D35-4CC7-8CC0-74CB01DD8D33}"/>
              </a:ext>
            </a:extLst>
          </p:cNvPr>
          <p:cNvPicPr>
            <a:picLocks noChangeAspect="1"/>
          </p:cNvPicPr>
          <p:nvPr/>
        </p:nvPicPr>
        <p:blipFill rotWithShape="1">
          <a:blip r:embed="rId3" cstate="print"/>
          <a:srcRect l="9286" r="8812" b="2"/>
          <a:stretch/>
        </p:blipFill>
        <p:spPr>
          <a:xfrm>
            <a:off x="6863997" y="3154860"/>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8" name="Picture 7" descr="1920px-Oligodendroglioma1_high_mag.jpg">
            <a:extLst>
              <a:ext uri="{FF2B5EF4-FFF2-40B4-BE49-F238E27FC236}">
                <a16:creationId xmlns:a16="http://schemas.microsoft.com/office/drawing/2014/main" id="{527C966B-C404-46BE-886C-0CEC7B85C28C}"/>
              </a:ext>
            </a:extLst>
          </p:cNvPr>
          <p:cNvPicPr>
            <a:picLocks noChangeAspect="1"/>
          </p:cNvPicPr>
          <p:nvPr/>
        </p:nvPicPr>
        <p:blipFill rotWithShape="1">
          <a:blip r:embed="rId4" cstate="print"/>
          <a:srcRect l="18667" r="3238" b="4"/>
          <a:stretch/>
        </p:blipFill>
        <p:spPr>
          <a:xfrm>
            <a:off x="6302759" y="-26405"/>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6" descr="1920px-Anaplastic_astrocytoma_-_very_high_mag_-_cropped.jpg">
            <a:extLst>
              <a:ext uri="{FF2B5EF4-FFF2-40B4-BE49-F238E27FC236}">
                <a16:creationId xmlns:a16="http://schemas.microsoft.com/office/drawing/2014/main" id="{E6A05CD1-4D86-4E5F-8FB2-E7A59BDAB12C}"/>
              </a:ext>
            </a:extLst>
          </p:cNvPr>
          <p:cNvPicPr>
            <a:picLocks noChangeAspect="1"/>
          </p:cNvPicPr>
          <p:nvPr/>
        </p:nvPicPr>
        <p:blipFill rotWithShape="1">
          <a:blip r:embed="rId5" cstate="print"/>
          <a:srcRect l="24030" r="33558" b="-3"/>
          <a:stretch/>
        </p:blipFill>
        <p:spPr>
          <a:xfrm>
            <a:off x="9930413" y="345811"/>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3178531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2C613B-E3F3-3E83-036A-C18DAFA9E2E1}"/>
              </a:ext>
            </a:extLst>
          </p:cNvPr>
          <p:cNvSpPr>
            <a:spLocks noGrp="1"/>
          </p:cNvSpPr>
          <p:nvPr>
            <p:ph type="title"/>
          </p:nvPr>
        </p:nvSpPr>
        <p:spPr>
          <a:xfrm>
            <a:off x="0" y="0"/>
            <a:ext cx="12192000" cy="1011708"/>
          </a:xfrm>
          <a:solidFill>
            <a:srgbClr val="0070C0"/>
          </a:solidFill>
        </p:spPr>
        <p:txBody>
          <a:bodyPr>
            <a:normAutofit/>
          </a:bodyPr>
          <a:lstStyle/>
          <a:p>
            <a:pPr algn="ctr"/>
            <a:r>
              <a:rPr lang="en-US" b="1" dirty="0">
                <a:solidFill>
                  <a:schemeClr val="bg1"/>
                </a:solidFill>
              </a:rPr>
              <a:t>Case #2 </a:t>
            </a:r>
          </a:p>
        </p:txBody>
      </p:sp>
      <p:sp>
        <p:nvSpPr>
          <p:cNvPr id="8" name="Content Placeholder 7">
            <a:extLst>
              <a:ext uri="{FF2B5EF4-FFF2-40B4-BE49-F238E27FC236}">
                <a16:creationId xmlns:a16="http://schemas.microsoft.com/office/drawing/2014/main" id="{CD3690CF-201D-100C-E7F5-7F587957C295}"/>
              </a:ext>
            </a:extLst>
          </p:cNvPr>
          <p:cNvSpPr>
            <a:spLocks noGrp="1"/>
          </p:cNvSpPr>
          <p:nvPr>
            <p:ph idx="1"/>
          </p:nvPr>
        </p:nvSpPr>
        <p:spPr>
          <a:xfrm>
            <a:off x="1005673" y="1524174"/>
            <a:ext cx="5693229" cy="4351338"/>
          </a:xfrm>
        </p:spPr>
        <p:txBody>
          <a:bodyPr>
            <a:normAutofit fontScale="92500" lnSpcReduction="10000"/>
          </a:bodyPr>
          <a:lstStyle/>
          <a:p>
            <a:r>
              <a:rPr lang="en-US" dirty="0"/>
              <a:t>44 year-old female presents with new onset seizure </a:t>
            </a:r>
          </a:p>
          <a:p>
            <a:r>
              <a:rPr lang="en-US" dirty="0"/>
              <a:t>History of chronic frontal headaches for years with no recent change in quality or severity – No other neurologic symptoms</a:t>
            </a:r>
          </a:p>
          <a:p>
            <a:pPr marL="0" indent="0">
              <a:buNone/>
            </a:pPr>
            <a:r>
              <a:rPr lang="en-US" dirty="0"/>
              <a:t>Full workup </a:t>
            </a:r>
          </a:p>
          <a:p>
            <a:r>
              <a:rPr lang="en-US" dirty="0"/>
              <a:t>Ill defined mass - Left parietal lobe and left parieto-occipital region 2.3 x 2.0 x 1.8 cm mass with effacement of sulcus. No mass effect, midline shift or extra-axial collection.</a:t>
            </a:r>
          </a:p>
        </p:txBody>
      </p:sp>
      <p:pic>
        <p:nvPicPr>
          <p:cNvPr id="10" name="Picture 9">
            <a:extLst>
              <a:ext uri="{FF2B5EF4-FFF2-40B4-BE49-F238E27FC236}">
                <a16:creationId xmlns:a16="http://schemas.microsoft.com/office/drawing/2014/main" id="{B899F685-AFFD-C500-D5F4-EA405225454D}"/>
              </a:ext>
            </a:extLst>
          </p:cNvPr>
          <p:cNvPicPr>
            <a:picLocks noChangeAspect="1"/>
          </p:cNvPicPr>
          <p:nvPr/>
        </p:nvPicPr>
        <p:blipFill>
          <a:blip r:embed="rId2"/>
          <a:stretch>
            <a:fillRect/>
          </a:stretch>
        </p:blipFill>
        <p:spPr>
          <a:xfrm>
            <a:off x="7547620" y="1627362"/>
            <a:ext cx="4010025" cy="4248150"/>
          </a:xfrm>
          <a:prstGeom prst="rect">
            <a:avLst/>
          </a:prstGeom>
        </p:spPr>
      </p:pic>
    </p:spTree>
    <p:extLst>
      <p:ext uri="{BB962C8B-B14F-4D97-AF65-F5344CB8AC3E}">
        <p14:creationId xmlns:p14="http://schemas.microsoft.com/office/powerpoint/2010/main" val="2412337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FC10-72C7-CFC4-F9BA-09161B176054}"/>
              </a:ext>
            </a:extLst>
          </p:cNvPr>
          <p:cNvSpPr>
            <a:spLocks noGrp="1"/>
          </p:cNvSpPr>
          <p:nvPr>
            <p:ph type="title"/>
          </p:nvPr>
        </p:nvSpPr>
        <p:spPr>
          <a:xfrm>
            <a:off x="0" y="0"/>
            <a:ext cx="12192000" cy="760290"/>
          </a:xfrm>
        </p:spPr>
        <p:txBody>
          <a:bodyPr/>
          <a:lstStyle/>
          <a:p>
            <a:pPr algn="ctr"/>
            <a:r>
              <a:rPr lang="en-US" dirty="0"/>
              <a:t>Surgical sample submitted for testing </a:t>
            </a:r>
          </a:p>
        </p:txBody>
      </p:sp>
      <p:pic>
        <p:nvPicPr>
          <p:cNvPr id="5" name="Picture 4">
            <a:extLst>
              <a:ext uri="{FF2B5EF4-FFF2-40B4-BE49-F238E27FC236}">
                <a16:creationId xmlns:a16="http://schemas.microsoft.com/office/drawing/2014/main" id="{07E54AA8-2306-9E08-E340-1DEC363D4E3B}"/>
              </a:ext>
            </a:extLst>
          </p:cNvPr>
          <p:cNvPicPr>
            <a:picLocks noChangeAspect="1"/>
          </p:cNvPicPr>
          <p:nvPr/>
        </p:nvPicPr>
        <p:blipFill>
          <a:blip r:embed="rId2"/>
          <a:stretch>
            <a:fillRect/>
          </a:stretch>
        </p:blipFill>
        <p:spPr>
          <a:xfrm>
            <a:off x="590548" y="760290"/>
            <a:ext cx="10729659" cy="3350236"/>
          </a:xfrm>
          <a:prstGeom prst="rect">
            <a:avLst/>
          </a:prstGeom>
        </p:spPr>
      </p:pic>
      <p:pic>
        <p:nvPicPr>
          <p:cNvPr id="7" name="Picture 6">
            <a:extLst>
              <a:ext uri="{FF2B5EF4-FFF2-40B4-BE49-F238E27FC236}">
                <a16:creationId xmlns:a16="http://schemas.microsoft.com/office/drawing/2014/main" id="{50D91974-C9F2-3C6C-9A12-C46CB66DB828}"/>
              </a:ext>
            </a:extLst>
          </p:cNvPr>
          <p:cNvPicPr>
            <a:picLocks noChangeAspect="1"/>
          </p:cNvPicPr>
          <p:nvPr/>
        </p:nvPicPr>
        <p:blipFill>
          <a:blip r:embed="rId3"/>
          <a:stretch>
            <a:fillRect/>
          </a:stretch>
        </p:blipFill>
        <p:spPr>
          <a:xfrm>
            <a:off x="590548" y="4110526"/>
            <a:ext cx="5834743" cy="2593718"/>
          </a:xfrm>
          <a:prstGeom prst="rect">
            <a:avLst/>
          </a:prstGeom>
        </p:spPr>
      </p:pic>
      <p:sp>
        <p:nvSpPr>
          <p:cNvPr id="9" name="TextBox 8">
            <a:extLst>
              <a:ext uri="{FF2B5EF4-FFF2-40B4-BE49-F238E27FC236}">
                <a16:creationId xmlns:a16="http://schemas.microsoft.com/office/drawing/2014/main" id="{3EC63C21-A6F8-BEBB-FB46-628D0D5A7830}"/>
              </a:ext>
            </a:extLst>
          </p:cNvPr>
          <p:cNvSpPr txBox="1"/>
          <p:nvPr/>
        </p:nvSpPr>
        <p:spPr>
          <a:xfrm>
            <a:off x="7006213" y="4613422"/>
            <a:ext cx="4458956" cy="923330"/>
          </a:xfrm>
          <a:prstGeom prst="rect">
            <a:avLst/>
          </a:prstGeom>
          <a:noFill/>
        </p:spPr>
        <p:txBody>
          <a:bodyPr wrap="square">
            <a:spAutoFit/>
          </a:bodyPr>
          <a:lstStyle/>
          <a:p>
            <a:r>
              <a:rPr lang="en-US" b="0" i="0" dirty="0">
                <a:solidFill>
                  <a:srgbClr val="333333"/>
                </a:solidFill>
                <a:effectLst/>
                <a:latin typeface="Arial" panose="020B0604020202020204" pitchFamily="34" charset="0"/>
              </a:rPr>
              <a:t>Codeletion of 1p and 19q </a:t>
            </a:r>
          </a:p>
          <a:p>
            <a:endParaRPr lang="en-US" dirty="0">
              <a:solidFill>
                <a:srgbClr val="333333"/>
              </a:solidFill>
              <a:latin typeface="Arial" panose="020B0604020202020204" pitchFamily="34" charset="0"/>
            </a:endParaRPr>
          </a:p>
          <a:p>
            <a:r>
              <a:rPr lang="en-US" b="0" i="0" dirty="0">
                <a:solidFill>
                  <a:srgbClr val="333333"/>
                </a:solidFill>
                <a:effectLst/>
                <a:latin typeface="Arial" panose="020B0604020202020204" pitchFamily="34" charset="0"/>
              </a:rPr>
              <a:t>Oligodendroglioma</a:t>
            </a:r>
            <a:endParaRPr lang="en-US" dirty="0"/>
          </a:p>
        </p:txBody>
      </p:sp>
    </p:spTree>
    <p:extLst>
      <p:ext uri="{BB962C8B-B14F-4D97-AF65-F5344CB8AC3E}">
        <p14:creationId xmlns:p14="http://schemas.microsoft.com/office/powerpoint/2010/main" val="1410580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1C11-5012-72D8-B2CC-19537CE0F54E}"/>
              </a:ext>
            </a:extLst>
          </p:cNvPr>
          <p:cNvSpPr>
            <a:spLocks noGrp="1"/>
          </p:cNvSpPr>
          <p:nvPr>
            <p:ph type="title"/>
          </p:nvPr>
        </p:nvSpPr>
        <p:spPr>
          <a:xfrm>
            <a:off x="-77037" y="0"/>
            <a:ext cx="12269037" cy="770339"/>
          </a:xfrm>
          <a:solidFill>
            <a:srgbClr val="0070C0"/>
          </a:solidFill>
        </p:spPr>
        <p:txBody>
          <a:bodyPr/>
          <a:lstStyle/>
          <a:p>
            <a:pPr algn="ctr"/>
            <a:r>
              <a:rPr lang="en-US" b="1" dirty="0">
                <a:solidFill>
                  <a:schemeClr val="bg1"/>
                </a:solidFill>
              </a:rPr>
              <a:t>IDH1/IDH2 mutations in gliomas </a:t>
            </a:r>
          </a:p>
        </p:txBody>
      </p:sp>
      <p:sp>
        <p:nvSpPr>
          <p:cNvPr id="3" name="Content Placeholder 2">
            <a:extLst>
              <a:ext uri="{FF2B5EF4-FFF2-40B4-BE49-F238E27FC236}">
                <a16:creationId xmlns:a16="http://schemas.microsoft.com/office/drawing/2014/main" id="{B6DBB8DC-8CB6-8D18-C0D4-B6D425EA13D6}"/>
              </a:ext>
            </a:extLst>
          </p:cNvPr>
          <p:cNvSpPr>
            <a:spLocks noGrp="1"/>
          </p:cNvSpPr>
          <p:nvPr>
            <p:ph idx="1"/>
          </p:nvPr>
        </p:nvSpPr>
        <p:spPr>
          <a:xfrm>
            <a:off x="418682" y="1976349"/>
            <a:ext cx="11354636" cy="3248793"/>
          </a:xfrm>
        </p:spPr>
        <p:txBody>
          <a:bodyPr>
            <a:normAutofit/>
          </a:bodyPr>
          <a:lstStyle/>
          <a:p>
            <a:r>
              <a:rPr lang="en-US" dirty="0"/>
              <a:t>Present in majority of WHO grade II gliomas</a:t>
            </a:r>
          </a:p>
          <a:p>
            <a:r>
              <a:rPr lang="en-US" dirty="0"/>
              <a:t>Likely one of the earlier genetic alterations occurring during development of glioma</a:t>
            </a:r>
          </a:p>
          <a:p>
            <a:r>
              <a:rPr lang="en-US" dirty="0"/>
              <a:t>Favorable prognosis with significantly longer OS compared to IDH  wildtype </a:t>
            </a:r>
          </a:p>
          <a:p>
            <a:r>
              <a:rPr lang="en-US" dirty="0"/>
              <a:t>Predictive biomarker for chemotherapy benefit </a:t>
            </a:r>
          </a:p>
        </p:txBody>
      </p:sp>
    </p:spTree>
    <p:extLst>
      <p:ext uri="{BB962C8B-B14F-4D97-AF65-F5344CB8AC3E}">
        <p14:creationId xmlns:p14="http://schemas.microsoft.com/office/powerpoint/2010/main" val="2240746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A57F-5E3B-2599-DF9F-609EF924AE25}"/>
              </a:ext>
            </a:extLst>
          </p:cNvPr>
          <p:cNvSpPr>
            <a:spLocks noGrp="1"/>
          </p:cNvSpPr>
          <p:nvPr>
            <p:ph type="title"/>
          </p:nvPr>
        </p:nvSpPr>
        <p:spPr>
          <a:xfrm>
            <a:off x="0" y="1"/>
            <a:ext cx="12192000" cy="633046"/>
          </a:xfrm>
          <a:solidFill>
            <a:srgbClr val="0070C0"/>
          </a:solidFill>
        </p:spPr>
        <p:txBody>
          <a:bodyPr>
            <a:normAutofit fontScale="90000"/>
          </a:bodyPr>
          <a:lstStyle/>
          <a:p>
            <a:pPr algn="ctr"/>
            <a:r>
              <a:rPr lang="en-US" sz="4000" b="1" dirty="0">
                <a:solidFill>
                  <a:schemeClr val="bg1"/>
                </a:solidFill>
                <a:latin typeface="Arial" panose="020B0604020202020204" pitchFamily="34" charset="0"/>
                <a:cs typeface="Arial" panose="020B0604020202020204" pitchFamily="34" charset="0"/>
              </a:rPr>
              <a:t>Implications of abnormal IDH function</a:t>
            </a:r>
            <a:endParaRPr lang="en-US" sz="4000"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76B8939-9DB9-16B8-794A-2C5FA4310284}"/>
              </a:ext>
            </a:extLst>
          </p:cNvPr>
          <p:cNvSpPr>
            <a:spLocks noGrp="1"/>
          </p:cNvSpPr>
          <p:nvPr>
            <p:ph idx="1"/>
          </p:nvPr>
        </p:nvSpPr>
        <p:spPr>
          <a:xfrm>
            <a:off x="277169" y="1717340"/>
            <a:ext cx="5487235" cy="4351338"/>
          </a:xfrm>
        </p:spPr>
        <p:txBody>
          <a:bodyPr>
            <a:normAutofit/>
          </a:bodyPr>
          <a:lstStyle/>
          <a:p>
            <a:pPr algn="l"/>
            <a:r>
              <a:rPr lang="en-US" sz="2400" b="0" i="0" dirty="0">
                <a:solidFill>
                  <a:srgbClr val="3D3D3D"/>
                </a:solidFill>
                <a:effectLst/>
                <a:latin typeface="Arial" panose="020B0604020202020204" pitchFamily="34" charset="0"/>
                <a:cs typeface="Arial" panose="020B0604020202020204" pitchFamily="34" charset="0"/>
              </a:rPr>
              <a:t>Accumulation of 2-hydroxyglutarate </a:t>
            </a:r>
          </a:p>
          <a:p>
            <a:pPr algn="l"/>
            <a:r>
              <a:rPr lang="en-US" sz="2400" dirty="0">
                <a:solidFill>
                  <a:srgbClr val="3D3D3D"/>
                </a:solidFill>
                <a:latin typeface="Arial" panose="020B0604020202020204" pitchFamily="34" charset="0"/>
                <a:cs typeface="Arial" panose="020B0604020202020204" pitchFamily="34" charset="0"/>
              </a:rPr>
              <a:t>S</a:t>
            </a:r>
            <a:r>
              <a:rPr lang="en-US" sz="2400" b="0" i="0" dirty="0">
                <a:solidFill>
                  <a:srgbClr val="3D3D3D"/>
                </a:solidFill>
                <a:effectLst/>
                <a:latin typeface="Arial" panose="020B0604020202020204" pitchFamily="34" charset="0"/>
                <a:cs typeface="Arial" panose="020B0604020202020204" pitchFamily="34" charset="0"/>
              </a:rPr>
              <a:t>tructural resemblance to </a:t>
            </a:r>
            <a:r>
              <a:rPr lang="en-US" sz="2400" i="0" u="none" strike="noStrike" dirty="0">
                <a:effectLst/>
                <a:latin typeface="Arial" panose="020B0604020202020204" pitchFamily="34" charset="0"/>
                <a:cs typeface="Arial" panose="020B0604020202020204" pitchFamily="34" charset="0"/>
              </a:rPr>
              <a:t>glutamate</a:t>
            </a:r>
            <a:r>
              <a:rPr lang="en-US" sz="2400" i="0" dirty="0">
                <a:solidFill>
                  <a:srgbClr val="3D3D3D"/>
                </a:solidFill>
                <a:effectLst/>
                <a:latin typeface="Arial" panose="020B0604020202020204" pitchFamily="34" charset="0"/>
                <a:cs typeface="Arial" panose="020B0604020202020204" pitchFamily="34" charset="0"/>
              </a:rPr>
              <a:t>,</a:t>
            </a:r>
            <a:r>
              <a:rPr lang="en-US" sz="2400" b="0" i="0" dirty="0">
                <a:solidFill>
                  <a:srgbClr val="3D3D3D"/>
                </a:solidFill>
                <a:effectLst/>
                <a:latin typeface="Arial" panose="020B0604020202020204" pitchFamily="34" charset="0"/>
                <a:cs typeface="Arial" panose="020B0604020202020204" pitchFamily="34" charset="0"/>
              </a:rPr>
              <a:t> a key excitatory neurotransmitter</a:t>
            </a:r>
          </a:p>
          <a:p>
            <a:pPr algn="l"/>
            <a:r>
              <a:rPr lang="en-US" sz="2400" b="0" i="0" dirty="0">
                <a:solidFill>
                  <a:srgbClr val="3D3D3D"/>
                </a:solidFill>
                <a:effectLst/>
                <a:latin typeface="Arial" panose="020B0604020202020204" pitchFamily="34" charset="0"/>
                <a:cs typeface="Arial" panose="020B0604020202020204" pitchFamily="34" charset="0"/>
              </a:rPr>
              <a:t>Stimulates N-methyl-D-aspartate (NMDA) receptors - susceptibility to seizures </a:t>
            </a:r>
          </a:p>
          <a:p>
            <a:pPr algn="l"/>
            <a:r>
              <a:rPr lang="en-US" sz="2400" b="0" i="0" dirty="0">
                <a:solidFill>
                  <a:srgbClr val="3D3D3D"/>
                </a:solidFill>
                <a:effectLst/>
                <a:latin typeface="Arial" panose="020B0604020202020204" pitchFamily="34" charset="0"/>
                <a:cs typeface="Arial" panose="020B0604020202020204" pitchFamily="34" charset="0"/>
              </a:rPr>
              <a:t>High prevalence of seizures in diffuse gliomas with IDH mutations, such </a:t>
            </a:r>
            <a:r>
              <a:rPr lang="en-US" sz="2400" b="0" i="0" dirty="0">
                <a:effectLst/>
                <a:latin typeface="Arial" panose="020B0604020202020204" pitchFamily="34" charset="0"/>
                <a:cs typeface="Arial" panose="020B0604020202020204" pitchFamily="34" charset="0"/>
              </a:rPr>
              <a:t>as </a:t>
            </a:r>
            <a:r>
              <a:rPr lang="en-US" sz="2400" b="0" i="0" u="none" strike="noStrike" dirty="0" err="1">
                <a:effectLst/>
                <a:latin typeface="Arial" panose="020B0604020202020204" pitchFamily="34" charset="0"/>
                <a:cs typeface="Arial" panose="020B0604020202020204" pitchFamily="34" charset="0"/>
              </a:rPr>
              <a:t>astrocytomas</a:t>
            </a:r>
            <a:r>
              <a:rPr lang="en-US" sz="2400" b="0" i="0" dirty="0">
                <a:effectLst/>
                <a:latin typeface="Arial" panose="020B0604020202020204" pitchFamily="34" charset="0"/>
                <a:cs typeface="Arial" panose="020B0604020202020204" pitchFamily="34" charset="0"/>
              </a:rPr>
              <a:t> and </a:t>
            </a:r>
            <a:r>
              <a:rPr lang="en-US" sz="2400" b="0" i="0" u="none" strike="noStrike" dirty="0">
                <a:effectLst/>
                <a:latin typeface="Arial" panose="020B0604020202020204" pitchFamily="34" charset="0"/>
                <a:cs typeface="Arial" panose="020B0604020202020204" pitchFamily="34" charset="0"/>
              </a:rPr>
              <a:t>oligodendrogliomas</a:t>
            </a:r>
            <a:r>
              <a:rPr lang="en-US" sz="2400" u="none" strike="noStrike" dirty="0">
                <a:latin typeface="Arial" panose="020B0604020202020204" pitchFamily="34" charset="0"/>
                <a:cs typeface="Arial" panose="020B0604020202020204" pitchFamily="34" charset="0"/>
              </a:rPr>
              <a:t>.</a:t>
            </a:r>
            <a:endParaRPr lang="en-US" sz="2400" b="0" i="0" dirty="0">
              <a:effectLst/>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8434" name="Picture 2">
            <a:extLst>
              <a:ext uri="{FF2B5EF4-FFF2-40B4-BE49-F238E27FC236}">
                <a16:creationId xmlns:a16="http://schemas.microsoft.com/office/drawing/2014/main" id="{1A5ECADF-231D-E41F-763D-9CB06EB46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580" b="32163"/>
          <a:stretch/>
        </p:blipFill>
        <p:spPr bwMode="auto">
          <a:xfrm>
            <a:off x="8297707" y="902102"/>
            <a:ext cx="2515182" cy="22925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09FE023-286A-EE51-5983-460EBAE395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66" b="66694"/>
          <a:stretch/>
        </p:blipFill>
        <p:spPr bwMode="auto">
          <a:xfrm>
            <a:off x="5764404" y="902102"/>
            <a:ext cx="2533303" cy="22925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ED60808-61DD-C420-42FD-5AD9565469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382" b="2"/>
          <a:stretch/>
        </p:blipFill>
        <p:spPr bwMode="auto">
          <a:xfrm>
            <a:off x="6801620" y="3271878"/>
            <a:ext cx="3250623" cy="30961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EC20A3-80A7-510B-3AD8-EFBAFDBE588D}"/>
              </a:ext>
            </a:extLst>
          </p:cNvPr>
          <p:cNvSpPr txBox="1"/>
          <p:nvPr/>
        </p:nvSpPr>
        <p:spPr>
          <a:xfrm>
            <a:off x="9377924" y="902102"/>
            <a:ext cx="1453086" cy="369332"/>
          </a:xfrm>
          <a:prstGeom prst="rect">
            <a:avLst/>
          </a:prstGeom>
          <a:noFill/>
        </p:spPr>
        <p:txBody>
          <a:bodyPr wrap="square">
            <a:spAutoFit/>
          </a:bodyPr>
          <a:lstStyle/>
          <a:p>
            <a:r>
              <a:rPr lang="en-US" b="0" i="0" dirty="0">
                <a:solidFill>
                  <a:srgbClr val="333333"/>
                </a:solidFill>
                <a:effectLst/>
                <a:latin typeface="Cambria" panose="02040503050406030204" pitchFamily="18" charset="0"/>
              </a:rPr>
              <a:t>IDH1 R132H</a:t>
            </a:r>
            <a:endParaRPr lang="en-US" dirty="0"/>
          </a:p>
        </p:txBody>
      </p:sp>
      <p:sp>
        <p:nvSpPr>
          <p:cNvPr id="9" name="TextBox 8">
            <a:extLst>
              <a:ext uri="{FF2B5EF4-FFF2-40B4-BE49-F238E27FC236}">
                <a16:creationId xmlns:a16="http://schemas.microsoft.com/office/drawing/2014/main" id="{232FB3C9-02BA-BC6B-E81E-F3B1702A97CB}"/>
              </a:ext>
            </a:extLst>
          </p:cNvPr>
          <p:cNvSpPr txBox="1"/>
          <p:nvPr/>
        </p:nvSpPr>
        <p:spPr>
          <a:xfrm>
            <a:off x="10809672" y="1717340"/>
            <a:ext cx="1580942" cy="1477328"/>
          </a:xfrm>
          <a:prstGeom prst="rect">
            <a:avLst/>
          </a:prstGeom>
          <a:noFill/>
        </p:spPr>
        <p:txBody>
          <a:bodyPr wrap="square">
            <a:spAutoFit/>
          </a:bodyPr>
          <a:lstStyle/>
          <a:p>
            <a:r>
              <a:rPr lang="en-US" b="0" i="0" dirty="0">
                <a:solidFill>
                  <a:srgbClr val="333333"/>
                </a:solidFill>
                <a:effectLst/>
                <a:latin typeface="Cambria" panose="02040503050406030204" pitchFamily="18" charset="0"/>
              </a:rPr>
              <a:t>Tumor cells wrap their processes around neurons </a:t>
            </a:r>
            <a:endParaRPr lang="en-US" dirty="0"/>
          </a:p>
        </p:txBody>
      </p:sp>
      <p:sp>
        <p:nvSpPr>
          <p:cNvPr id="11" name="TextBox 10">
            <a:extLst>
              <a:ext uri="{FF2B5EF4-FFF2-40B4-BE49-F238E27FC236}">
                <a16:creationId xmlns:a16="http://schemas.microsoft.com/office/drawing/2014/main" id="{5320AA46-1B57-E313-CD1C-5AD752FFA37D}"/>
              </a:ext>
            </a:extLst>
          </p:cNvPr>
          <p:cNvSpPr txBox="1"/>
          <p:nvPr/>
        </p:nvSpPr>
        <p:spPr>
          <a:xfrm>
            <a:off x="188688" y="6448514"/>
            <a:ext cx="3760315" cy="307777"/>
          </a:xfrm>
          <a:prstGeom prst="rect">
            <a:avLst/>
          </a:prstGeom>
          <a:noFill/>
        </p:spPr>
        <p:txBody>
          <a:bodyPr wrap="square">
            <a:spAutoFit/>
          </a:bodyPr>
          <a:lstStyle/>
          <a:p>
            <a:pPr algn="l"/>
            <a:r>
              <a:rPr lang="en-US" sz="1400" b="0" i="0" u="sng" dirty="0">
                <a:solidFill>
                  <a:srgbClr val="376FAA"/>
                </a:solidFill>
                <a:effectLst/>
                <a:latin typeface="Helvetica Neue"/>
                <a:hlinkClick r:id="rId4"/>
              </a:rPr>
              <a:t>Neurology.</a:t>
            </a:r>
            <a:r>
              <a:rPr lang="en-US" sz="1400" b="0" i="0" dirty="0">
                <a:solidFill>
                  <a:srgbClr val="212121"/>
                </a:solidFill>
                <a:effectLst/>
                <a:latin typeface="Helvetica Neue"/>
              </a:rPr>
              <a:t> 2017 May 9; 88(19): 1805–1813.</a:t>
            </a:r>
          </a:p>
        </p:txBody>
      </p:sp>
    </p:spTree>
    <p:extLst>
      <p:ext uri="{BB962C8B-B14F-4D97-AF65-F5344CB8AC3E}">
        <p14:creationId xmlns:p14="http://schemas.microsoft.com/office/powerpoint/2010/main" val="2502560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iagram&#10;&#10;Description automatically generated">
            <a:extLst>
              <a:ext uri="{FF2B5EF4-FFF2-40B4-BE49-F238E27FC236}">
                <a16:creationId xmlns:a16="http://schemas.microsoft.com/office/drawing/2014/main" id="{42DF1DA8-7FFD-2F3E-7E4F-E051271E9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794" y="0"/>
            <a:ext cx="6858000" cy="6858000"/>
          </a:xfrm>
          <a:prstGeom prst="rect">
            <a:avLst/>
          </a:prstGeom>
        </p:spPr>
      </p:pic>
      <p:sp>
        <p:nvSpPr>
          <p:cNvPr id="6" name="TextBox 5">
            <a:extLst>
              <a:ext uri="{FF2B5EF4-FFF2-40B4-BE49-F238E27FC236}">
                <a16:creationId xmlns:a16="http://schemas.microsoft.com/office/drawing/2014/main" id="{609938C9-E840-96E4-87AC-15D87E464B31}"/>
              </a:ext>
            </a:extLst>
          </p:cNvPr>
          <p:cNvSpPr txBox="1"/>
          <p:nvPr/>
        </p:nvSpPr>
        <p:spPr>
          <a:xfrm>
            <a:off x="0" y="6334780"/>
            <a:ext cx="2532185" cy="523220"/>
          </a:xfrm>
          <a:prstGeom prst="rect">
            <a:avLst/>
          </a:prstGeom>
          <a:solidFill>
            <a:schemeClr val="bg1"/>
          </a:solidFill>
        </p:spPr>
        <p:txBody>
          <a:bodyPr wrap="square">
            <a:spAutoFit/>
          </a:bodyPr>
          <a:lstStyle/>
          <a:p>
            <a:r>
              <a:rPr lang="en-US" sz="1400" dirty="0"/>
              <a:t>Courtesy of Frank Gaillard, </a:t>
            </a:r>
          </a:p>
          <a:p>
            <a:r>
              <a:rPr lang="en-US" sz="1400" dirty="0"/>
              <a:t>Radiopaedia.org, </a:t>
            </a:r>
            <a:r>
              <a:rPr lang="en-US" sz="1400" dirty="0" err="1"/>
              <a:t>rID</a:t>
            </a:r>
            <a:r>
              <a:rPr lang="en-US" sz="1400" dirty="0"/>
              <a:t>: 94212</a:t>
            </a:r>
          </a:p>
        </p:txBody>
      </p:sp>
      <p:sp>
        <p:nvSpPr>
          <p:cNvPr id="8" name="TextBox 7">
            <a:extLst>
              <a:ext uri="{FF2B5EF4-FFF2-40B4-BE49-F238E27FC236}">
                <a16:creationId xmlns:a16="http://schemas.microsoft.com/office/drawing/2014/main" id="{C72B65D7-7475-41DD-EEF7-A8847AA799B6}"/>
              </a:ext>
            </a:extLst>
          </p:cNvPr>
          <p:cNvSpPr txBox="1"/>
          <p:nvPr/>
        </p:nvSpPr>
        <p:spPr>
          <a:xfrm>
            <a:off x="389374" y="1407998"/>
            <a:ext cx="2816049" cy="646331"/>
          </a:xfrm>
          <a:prstGeom prst="rect">
            <a:avLst/>
          </a:prstGeom>
          <a:noFill/>
        </p:spPr>
        <p:txBody>
          <a:bodyPr wrap="square">
            <a:spAutoFit/>
          </a:bodyPr>
          <a:lstStyle/>
          <a:p>
            <a:r>
              <a:rPr lang="en-US" b="0" i="0" dirty="0">
                <a:solidFill>
                  <a:srgbClr val="3D3D3D"/>
                </a:solidFill>
                <a:effectLst/>
                <a:latin typeface="Open Sans" panose="020B0606030504020204" pitchFamily="34" charset="0"/>
              </a:rPr>
              <a:t>(&gt;85%) of mutations are </a:t>
            </a:r>
          </a:p>
          <a:p>
            <a:r>
              <a:rPr lang="en-US" dirty="0">
                <a:solidFill>
                  <a:srgbClr val="3D3D3D"/>
                </a:solidFill>
                <a:latin typeface="Open Sans" panose="020B0606030504020204" pitchFamily="34" charset="0"/>
              </a:rPr>
              <a:t>IDH1 </a:t>
            </a:r>
            <a:r>
              <a:rPr lang="en-US" b="0" i="0" dirty="0">
                <a:solidFill>
                  <a:srgbClr val="3D3D3D"/>
                </a:solidFill>
                <a:effectLst/>
                <a:latin typeface="Open Sans" panose="020B0606030504020204" pitchFamily="34" charset="0"/>
              </a:rPr>
              <a:t>R132H</a:t>
            </a:r>
            <a:endParaRPr lang="en-US" dirty="0"/>
          </a:p>
        </p:txBody>
      </p:sp>
    </p:spTree>
    <p:extLst>
      <p:ext uri="{BB962C8B-B14F-4D97-AF65-F5344CB8AC3E}">
        <p14:creationId xmlns:p14="http://schemas.microsoft.com/office/powerpoint/2010/main" val="650397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981" y="850371"/>
            <a:ext cx="5940638" cy="515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5981" y="6245943"/>
            <a:ext cx="32004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 Engl J Med. 2015 Jun 25;372(26):2481-98.</a:t>
            </a:r>
          </a:p>
        </p:txBody>
      </p:sp>
      <p:sp>
        <p:nvSpPr>
          <p:cNvPr id="2" name="Title 1">
            <a:extLst>
              <a:ext uri="{FF2B5EF4-FFF2-40B4-BE49-F238E27FC236}">
                <a16:creationId xmlns:a16="http://schemas.microsoft.com/office/drawing/2014/main" id="{0E752B69-71B6-AE39-9D0B-5AFD6F690970}"/>
              </a:ext>
            </a:extLst>
          </p:cNvPr>
          <p:cNvSpPr>
            <a:spLocks noGrp="1"/>
          </p:cNvSpPr>
          <p:nvPr>
            <p:ph type="title"/>
          </p:nvPr>
        </p:nvSpPr>
        <p:spPr>
          <a:xfrm>
            <a:off x="6855626" y="1459581"/>
            <a:ext cx="5120473" cy="493820"/>
          </a:xfrm>
        </p:spPr>
        <p:txBody>
          <a:bodyPr>
            <a:normAutofit fontScale="90000"/>
          </a:bodyPr>
          <a:lstStyle/>
          <a:p>
            <a:r>
              <a:rPr lang="en-US" dirty="0"/>
              <a:t>Prognostic implications </a:t>
            </a:r>
          </a:p>
        </p:txBody>
      </p:sp>
      <p:sp>
        <p:nvSpPr>
          <p:cNvPr id="6" name="TextBox 5">
            <a:extLst>
              <a:ext uri="{FF2B5EF4-FFF2-40B4-BE49-F238E27FC236}">
                <a16:creationId xmlns:a16="http://schemas.microsoft.com/office/drawing/2014/main" id="{E76896B5-DFFE-69E0-96C4-F738578CF763}"/>
              </a:ext>
            </a:extLst>
          </p:cNvPr>
          <p:cNvSpPr txBox="1"/>
          <p:nvPr/>
        </p:nvSpPr>
        <p:spPr>
          <a:xfrm>
            <a:off x="7256724" y="2829170"/>
            <a:ext cx="4318279" cy="2677656"/>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Diffusely infiltrating gliomas </a:t>
            </a:r>
            <a:r>
              <a:rPr lang="en-US" sz="2400" dirty="0" err="1">
                <a:latin typeface="Arial" panose="020B0604020202020204" pitchFamily="34" charset="0"/>
                <a:cs typeface="Arial" panose="020B0604020202020204" pitchFamily="34" charset="0"/>
              </a:rPr>
              <a:t>IDHmut</a:t>
            </a:r>
            <a:r>
              <a:rPr lang="en-US" sz="2400" dirty="0">
                <a:latin typeface="Arial" panose="020B0604020202020204" pitchFamily="34" charset="0"/>
                <a:cs typeface="Arial" panose="020B0604020202020204" pitchFamily="34" charset="0"/>
              </a:rPr>
              <a:t> - favorable prognosis with significantly longer OS compared to </a:t>
            </a:r>
            <a:r>
              <a:rPr lang="en-US" sz="2400" dirty="0" err="1">
                <a:latin typeface="Arial" panose="020B0604020202020204" pitchFamily="34" charset="0"/>
                <a:cs typeface="Arial" panose="020B0604020202020204" pitchFamily="34" charset="0"/>
              </a:rPr>
              <a:t>IDHwildtype</a:t>
            </a:r>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Predictive biomarker for chemotherapy benefit</a:t>
            </a:r>
          </a:p>
        </p:txBody>
      </p:sp>
    </p:spTree>
    <p:extLst>
      <p:ext uri="{BB962C8B-B14F-4D97-AF65-F5344CB8AC3E}">
        <p14:creationId xmlns:p14="http://schemas.microsoft.com/office/powerpoint/2010/main" val="33998565"/>
      </p:ext>
    </p:extLst>
  </p:cSld>
  <p:clrMapOvr>
    <a:masterClrMapping/>
  </p:clrMapOvr>
  <mc:AlternateContent xmlns:mc="http://schemas.openxmlformats.org/markup-compatibility/2006" xmlns:p14="http://schemas.microsoft.com/office/powerpoint/2010/main">
    <mc:Choice Requires="p14">
      <p:transition p14:dur="10">
        <p:fade thruBlk="1"/>
      </p:transition>
    </mc:Choice>
    <mc:Fallback xmlns="">
      <p:transition>
        <p:fade thruBlk="1"/>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91579D-30D8-BF7C-ACAF-22E6CFC5D3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159DD-706C-4D52-80CC-C7F8AEDA5E0B}" type="slidenum">
              <a:rPr kumimoji="0" lang="en-US" sz="1000" b="0" i="0" u="none" strike="noStrike" kern="1200" cap="none" spc="0" normalizeH="0" baseline="0" noProof="0" smtClean="0">
                <a:ln>
                  <a:noFill/>
                </a:ln>
                <a:solidFill>
                  <a:srgbClr val="FFFFFF">
                    <a:lumMod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FFFFFF">
                  <a:lumMod val="75000"/>
                </a:srgbClr>
              </a:solidFill>
              <a:effectLst/>
              <a:uLnTx/>
              <a:uFillTx/>
              <a:latin typeface="Arial" panose="020B0604020202020204"/>
              <a:ea typeface="+mn-ea"/>
              <a:cs typeface="Arial" panose="020B0604020202020204" pitchFamily="34" charset="0"/>
            </a:endParaRPr>
          </a:p>
        </p:txBody>
      </p:sp>
      <p:pic>
        <p:nvPicPr>
          <p:cNvPr id="4" name="Picture 3">
            <a:extLst>
              <a:ext uri="{FF2B5EF4-FFF2-40B4-BE49-F238E27FC236}">
                <a16:creationId xmlns:a16="http://schemas.microsoft.com/office/drawing/2014/main" id="{3822FB82-56E6-4484-B291-BB69632BA566}"/>
              </a:ext>
            </a:extLst>
          </p:cNvPr>
          <p:cNvPicPr>
            <a:picLocks noChangeAspect="1"/>
          </p:cNvPicPr>
          <p:nvPr/>
        </p:nvPicPr>
        <p:blipFill rotWithShape="1">
          <a:blip r:embed="rId3"/>
          <a:srcRect l="468"/>
          <a:stretch/>
        </p:blipFill>
        <p:spPr>
          <a:xfrm>
            <a:off x="1134852" y="1079412"/>
            <a:ext cx="7704347" cy="4224221"/>
          </a:xfrm>
          <a:prstGeom prst="rect">
            <a:avLst/>
          </a:prstGeom>
          <a:ln>
            <a:solidFill>
              <a:schemeClr val="tx1"/>
            </a:solidFill>
          </a:ln>
        </p:spPr>
      </p:pic>
      <p:sp>
        <p:nvSpPr>
          <p:cNvPr id="5" name="TextBox 4">
            <a:extLst>
              <a:ext uri="{FF2B5EF4-FFF2-40B4-BE49-F238E27FC236}">
                <a16:creationId xmlns:a16="http://schemas.microsoft.com/office/drawing/2014/main" id="{103938D6-41C7-8576-FFA6-C801D9391FAC}"/>
              </a:ext>
            </a:extLst>
          </p:cNvPr>
          <p:cNvSpPr txBox="1"/>
          <p:nvPr/>
        </p:nvSpPr>
        <p:spPr>
          <a:xfrm>
            <a:off x="9067801" y="1962150"/>
            <a:ext cx="2628686"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2524"/>
                </a:solidFill>
                <a:effectLst/>
                <a:uLnTx/>
                <a:uFillTx/>
                <a:latin typeface="MSK Sans Web"/>
                <a:ea typeface="+mn-ea"/>
                <a:cs typeface="+mn-cs"/>
              </a:rPr>
              <a:t> Phase 3 clinical trial of people with low-grade (grade 2) gliomas containing an IDH</a:t>
            </a:r>
            <a:r>
              <a:rPr kumimoji="0" lang="en-US" sz="2000" b="0" i="1" u="none" strike="noStrike" kern="1200" cap="none" spc="0" normalizeH="0" baseline="0" noProof="0" dirty="0">
                <a:ln>
                  <a:noFill/>
                </a:ln>
                <a:solidFill>
                  <a:srgbClr val="272524"/>
                </a:solidFill>
                <a:effectLst/>
                <a:uLnTx/>
                <a:uFillTx/>
                <a:latin typeface="MSK Sans Web"/>
                <a:ea typeface="+mn-ea"/>
                <a:cs typeface="+mn-cs"/>
              </a:rPr>
              <a:t> </a:t>
            </a:r>
            <a:r>
              <a:rPr kumimoji="0" lang="en-US" sz="2000" b="0" i="0" u="none" strike="noStrike" kern="1200" cap="none" spc="0" normalizeH="0" baseline="0" noProof="0" dirty="0">
                <a:ln>
                  <a:noFill/>
                </a:ln>
                <a:solidFill>
                  <a:srgbClr val="272524"/>
                </a:solidFill>
                <a:effectLst/>
                <a:uLnTx/>
                <a:uFillTx/>
                <a:latin typeface="MSK Sans Web"/>
                <a:ea typeface="+mn-ea"/>
                <a:cs typeface="+mn-cs"/>
              </a:rPr>
              <a:t>mutation, vorasidenib significantly slowed tumor growth ….</a:t>
            </a:r>
            <a:endParaRPr kumimoji="0" lang="en-US" sz="20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932155DF-9FFC-83F8-0EEA-587062C2C1E5}"/>
              </a:ext>
            </a:extLst>
          </p:cNvPr>
          <p:cNvSpPr txBox="1"/>
          <p:nvPr/>
        </p:nvSpPr>
        <p:spPr>
          <a:xfrm>
            <a:off x="5758774" y="6070060"/>
            <a:ext cx="594110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12121"/>
                </a:solidFill>
                <a:effectLst/>
                <a:uLnTx/>
                <a:uFillTx/>
                <a:latin typeface="BlinkMacSystemFont"/>
                <a:ea typeface="+mn-ea"/>
                <a:cs typeface="+mn-cs"/>
              </a:rPr>
              <a:t>Issa GC, DiNardo CD. Acute myeloid leukemia with IDH1 and IDH2 mutations: 2021 treatment algorithm. </a:t>
            </a:r>
            <a:r>
              <a:rPr kumimoji="0" lang="en-US" sz="1100" b="0" i="1" u="none" strike="noStrike" kern="1200" cap="none" spc="0" normalizeH="0" baseline="0" noProof="0" dirty="0">
                <a:ln>
                  <a:noFill/>
                </a:ln>
                <a:solidFill>
                  <a:srgbClr val="212121"/>
                </a:solidFill>
                <a:effectLst/>
                <a:uLnTx/>
                <a:uFillTx/>
                <a:latin typeface="BlinkMacSystemFont"/>
                <a:ea typeface="+mn-ea"/>
                <a:cs typeface="+mn-cs"/>
              </a:rPr>
              <a:t>Blood Cancer J.</a:t>
            </a:r>
            <a:r>
              <a:rPr kumimoji="0" lang="en-US" sz="1100" b="0" i="0" u="none" strike="noStrike" kern="1200" cap="none" spc="0" normalizeH="0" baseline="0" noProof="0" dirty="0">
                <a:ln>
                  <a:noFill/>
                </a:ln>
                <a:solidFill>
                  <a:srgbClr val="212121"/>
                </a:solidFill>
                <a:effectLst/>
                <a:uLnTx/>
                <a:uFillTx/>
                <a:latin typeface="BlinkMacSystemFont"/>
                <a:ea typeface="+mn-ea"/>
                <a:cs typeface="+mn-cs"/>
              </a:rPr>
              <a:t> 2021 Jun 3;11(6):107. </a:t>
            </a:r>
            <a:r>
              <a:rPr kumimoji="0" lang="en-US" sz="1100" b="0" i="0" u="none" strike="noStrike" kern="1200" cap="none" spc="0" normalizeH="0" baseline="0" noProof="0" dirty="0" err="1">
                <a:ln>
                  <a:noFill/>
                </a:ln>
                <a:solidFill>
                  <a:srgbClr val="212121"/>
                </a:solidFill>
                <a:effectLst/>
                <a:uLnTx/>
                <a:uFillTx/>
                <a:latin typeface="BlinkMacSystemFont"/>
                <a:ea typeface="+mn-ea"/>
                <a:cs typeface="+mn-cs"/>
              </a:rPr>
              <a:t>doi</a:t>
            </a:r>
            <a:r>
              <a:rPr kumimoji="0" lang="en-US" sz="1100" b="0" i="0" u="none" strike="noStrike" kern="1200" cap="none" spc="0" normalizeH="0" baseline="0" noProof="0" dirty="0">
                <a:ln>
                  <a:noFill/>
                </a:ln>
                <a:solidFill>
                  <a:srgbClr val="212121"/>
                </a:solidFill>
                <a:effectLst/>
                <a:uLnTx/>
                <a:uFillTx/>
                <a:latin typeface="BlinkMacSystemFont"/>
                <a:ea typeface="+mn-ea"/>
                <a:cs typeface="+mn-cs"/>
              </a:rPr>
              <a:t>: 10.1038/s41408-021-00497-1. PMID: 34083508; PMCID: PMC8175383.</a:t>
            </a:r>
            <a:endParaRPr kumimoji="0" lang="en-US" sz="11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146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C10EDA-C251-2E6B-5ECA-1244C1916BCB}"/>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65CC72CC-C089-C920-F980-F55CCA4D1A43}"/>
              </a:ext>
            </a:extLst>
          </p:cNvPr>
          <p:cNvSpPr>
            <a:spLocks noGrp="1"/>
          </p:cNvSpPr>
          <p:nvPr>
            <p:ph type="sldNum" sz="quarter" idx="12"/>
          </p:nvPr>
        </p:nvSpPr>
        <p:spPr/>
        <p:txBody>
          <a:bodyPr/>
          <a:lstStyle/>
          <a:p>
            <a:fld id="{BB4159DD-706C-4D52-80CC-C7F8AEDA5E0B}" type="slidenum">
              <a:rPr lang="en-US" smtClean="0"/>
              <a:t>39</a:t>
            </a:fld>
            <a:endParaRPr lang="en-US" dirty="0"/>
          </a:p>
        </p:txBody>
      </p:sp>
      <p:pic>
        <p:nvPicPr>
          <p:cNvPr id="5" name="Picture 4">
            <a:extLst>
              <a:ext uri="{FF2B5EF4-FFF2-40B4-BE49-F238E27FC236}">
                <a16:creationId xmlns:a16="http://schemas.microsoft.com/office/drawing/2014/main" id="{6D3BDB46-0B58-28CC-CC73-1902341DC26A}"/>
              </a:ext>
            </a:extLst>
          </p:cNvPr>
          <p:cNvPicPr>
            <a:picLocks noChangeAspect="1"/>
          </p:cNvPicPr>
          <p:nvPr/>
        </p:nvPicPr>
        <p:blipFill>
          <a:blip r:embed="rId2"/>
          <a:stretch>
            <a:fillRect/>
          </a:stretch>
        </p:blipFill>
        <p:spPr>
          <a:xfrm>
            <a:off x="6435198" y="411315"/>
            <a:ext cx="5680605" cy="5295763"/>
          </a:xfrm>
          <a:prstGeom prst="rect">
            <a:avLst/>
          </a:prstGeom>
        </p:spPr>
      </p:pic>
      <p:pic>
        <p:nvPicPr>
          <p:cNvPr id="7" name="Picture 6">
            <a:extLst>
              <a:ext uri="{FF2B5EF4-FFF2-40B4-BE49-F238E27FC236}">
                <a16:creationId xmlns:a16="http://schemas.microsoft.com/office/drawing/2014/main" id="{9406E33F-6F40-D638-7459-52D44F534584}"/>
              </a:ext>
            </a:extLst>
          </p:cNvPr>
          <p:cNvPicPr>
            <a:picLocks noChangeAspect="1"/>
          </p:cNvPicPr>
          <p:nvPr/>
        </p:nvPicPr>
        <p:blipFill>
          <a:blip r:embed="rId3"/>
          <a:stretch>
            <a:fillRect/>
          </a:stretch>
        </p:blipFill>
        <p:spPr>
          <a:xfrm>
            <a:off x="279250" y="3199222"/>
            <a:ext cx="5680604" cy="1814224"/>
          </a:xfrm>
          <a:prstGeom prst="rect">
            <a:avLst/>
          </a:prstGeom>
        </p:spPr>
      </p:pic>
      <p:pic>
        <p:nvPicPr>
          <p:cNvPr id="9" name="Picture 8">
            <a:extLst>
              <a:ext uri="{FF2B5EF4-FFF2-40B4-BE49-F238E27FC236}">
                <a16:creationId xmlns:a16="http://schemas.microsoft.com/office/drawing/2014/main" id="{B688C294-E26E-E69F-3B0E-B4F5F4512D81}"/>
              </a:ext>
            </a:extLst>
          </p:cNvPr>
          <p:cNvPicPr>
            <a:picLocks noChangeAspect="1"/>
          </p:cNvPicPr>
          <p:nvPr/>
        </p:nvPicPr>
        <p:blipFill>
          <a:blip r:embed="rId4"/>
          <a:stretch>
            <a:fillRect/>
          </a:stretch>
        </p:blipFill>
        <p:spPr>
          <a:xfrm>
            <a:off x="143105" y="118158"/>
            <a:ext cx="5952895" cy="2633509"/>
          </a:xfrm>
          <a:prstGeom prst="rect">
            <a:avLst/>
          </a:prstGeom>
        </p:spPr>
      </p:pic>
    </p:spTree>
    <p:extLst>
      <p:ext uri="{BB962C8B-B14F-4D97-AF65-F5344CB8AC3E}">
        <p14:creationId xmlns:p14="http://schemas.microsoft.com/office/powerpoint/2010/main" val="377814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3177"/>
            <a:ext cx="12192000" cy="984463"/>
          </a:xfrm>
          <a:prstGeom prst="rect">
            <a:avLst/>
          </a:prstGeom>
          <a:solidFill>
            <a:srgbClr val="0070C0"/>
          </a:solidFill>
        </p:spPr>
        <p:txBody>
          <a:bodyPr anchor="b">
            <a:noAutofit/>
          </a:bodyPr>
          <a:lstStyle/>
          <a:p>
            <a:pPr marL="0" indent="0" algn="ctr">
              <a:buNone/>
            </a:pPr>
            <a:r>
              <a:rPr lang="en-US" sz="5400" dirty="0">
                <a:solidFill>
                  <a:schemeClr val="bg1"/>
                </a:solidFill>
              </a:rPr>
              <a:t>Objectives</a:t>
            </a:r>
          </a:p>
        </p:txBody>
      </p:sp>
      <p:grpSp>
        <p:nvGrpSpPr>
          <p:cNvPr id="3" name="그룹 9">
            <a:extLst>
              <a:ext uri="{FF2B5EF4-FFF2-40B4-BE49-F238E27FC236}">
                <a16:creationId xmlns:a16="http://schemas.microsoft.com/office/drawing/2014/main" id="{795E8BFF-4ED4-494E-8215-6EF10DF2E1ED}"/>
              </a:ext>
            </a:extLst>
          </p:cNvPr>
          <p:cNvGrpSpPr/>
          <p:nvPr/>
        </p:nvGrpSpPr>
        <p:grpSpPr>
          <a:xfrm>
            <a:off x="542631" y="1506307"/>
            <a:ext cx="4734219" cy="4623159"/>
            <a:chOff x="924229" y="1606109"/>
            <a:chExt cx="4734219" cy="4623159"/>
          </a:xfrm>
        </p:grpSpPr>
        <p:sp>
          <p:nvSpPr>
            <p:cNvPr id="4" name="Block Arc 3">
              <a:extLst>
                <a:ext uri="{FF2B5EF4-FFF2-40B4-BE49-F238E27FC236}">
                  <a16:creationId xmlns:a16="http://schemas.microsoft.com/office/drawing/2014/main" id="{AF546A6F-5DB4-4955-94AD-E334EE294A2F}"/>
                </a:ext>
              </a:extLst>
            </p:cNvPr>
            <p:cNvSpPr/>
            <p:nvPr/>
          </p:nvSpPr>
          <p:spPr>
            <a:xfrm>
              <a:off x="924229" y="1606109"/>
              <a:ext cx="4623159" cy="4623159"/>
            </a:xfrm>
            <a:prstGeom prst="blockArc">
              <a:avLst>
                <a:gd name="adj1" fmla="val 17994494"/>
                <a:gd name="adj2" fmla="val 3631056"/>
                <a:gd name="adj3" fmla="val 12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5" name="Oval 4">
              <a:extLst>
                <a:ext uri="{FF2B5EF4-FFF2-40B4-BE49-F238E27FC236}">
                  <a16:creationId xmlns:a16="http://schemas.microsoft.com/office/drawing/2014/main" id="{696DB62C-6501-44C4-ABC7-469A8D1E9C3A}"/>
                </a:ext>
              </a:extLst>
            </p:cNvPr>
            <p:cNvSpPr/>
            <p:nvPr/>
          </p:nvSpPr>
          <p:spPr>
            <a:xfrm>
              <a:off x="4238091" y="1766259"/>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white"/>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6" name="Oval 5">
              <a:extLst>
                <a:ext uri="{FF2B5EF4-FFF2-40B4-BE49-F238E27FC236}">
                  <a16:creationId xmlns:a16="http://schemas.microsoft.com/office/drawing/2014/main" id="{F43AAF73-80A6-4DE8-95BD-C58467E68537}"/>
                </a:ext>
              </a:extLst>
            </p:cNvPr>
            <p:cNvSpPr/>
            <p:nvPr/>
          </p:nvSpPr>
          <p:spPr>
            <a:xfrm>
              <a:off x="5370416" y="3760400"/>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white"/>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7" name="Oval 6">
              <a:extLst>
                <a:ext uri="{FF2B5EF4-FFF2-40B4-BE49-F238E27FC236}">
                  <a16:creationId xmlns:a16="http://schemas.microsoft.com/office/drawing/2014/main" id="{5636826A-A008-4F82-8254-19CFAD84AD60}"/>
                </a:ext>
              </a:extLst>
            </p:cNvPr>
            <p:cNvSpPr/>
            <p:nvPr/>
          </p:nvSpPr>
          <p:spPr>
            <a:xfrm>
              <a:off x="4238091" y="5754540"/>
              <a:ext cx="288032" cy="288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white"/>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8" name="Oval 7">
              <a:extLst>
                <a:ext uri="{FF2B5EF4-FFF2-40B4-BE49-F238E27FC236}">
                  <a16:creationId xmlns:a16="http://schemas.microsoft.com/office/drawing/2014/main" id="{2A7B1081-BB56-4D8C-BC9B-9889A0F2D656}"/>
                </a:ext>
              </a:extLst>
            </p:cNvPr>
            <p:cNvSpPr/>
            <p:nvPr/>
          </p:nvSpPr>
          <p:spPr>
            <a:xfrm>
              <a:off x="5072001" y="2610815"/>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white"/>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9" name="Oval 8">
              <a:extLst>
                <a:ext uri="{FF2B5EF4-FFF2-40B4-BE49-F238E27FC236}">
                  <a16:creationId xmlns:a16="http://schemas.microsoft.com/office/drawing/2014/main" id="{000B0538-7625-48C4-ADA5-AC38BC43DBFC}"/>
                </a:ext>
              </a:extLst>
            </p:cNvPr>
            <p:cNvSpPr/>
            <p:nvPr/>
          </p:nvSpPr>
          <p:spPr>
            <a:xfrm>
              <a:off x="5049075" y="4941168"/>
              <a:ext cx="288032"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white"/>
                </a:solidFill>
                <a:latin typeface="Calibri" panose="020F0502020204030204" pitchFamily="34" charset="0"/>
                <a:ea typeface="맑은 고딕" panose="020B0503020000020004" pitchFamily="34" charset="-127"/>
                <a:cs typeface="Calibri" panose="020F0502020204030204" pitchFamily="34" charset="0"/>
              </a:endParaRPr>
            </a:p>
          </p:txBody>
        </p:sp>
      </p:grpSp>
      <p:sp>
        <p:nvSpPr>
          <p:cNvPr id="11" name="TextBox 10">
            <a:extLst>
              <a:ext uri="{FF2B5EF4-FFF2-40B4-BE49-F238E27FC236}">
                <a16:creationId xmlns:a16="http://schemas.microsoft.com/office/drawing/2014/main" id="{14AC507F-B0BF-440A-A99F-6C89EBCB6C39}"/>
              </a:ext>
            </a:extLst>
          </p:cNvPr>
          <p:cNvSpPr txBox="1"/>
          <p:nvPr/>
        </p:nvSpPr>
        <p:spPr>
          <a:xfrm>
            <a:off x="4667477" y="1186770"/>
            <a:ext cx="7330496"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Describe the role of Isocitrate dehydrogenase (IDH) in normal physiologic processes </a:t>
            </a:r>
          </a:p>
          <a:p>
            <a:r>
              <a:rPr lang="en-US" sz="2400" dirty="0">
                <a:latin typeface="Calibri" panose="020F0502020204030204" pitchFamily="34" charset="0"/>
                <a:cs typeface="Calibri" panose="020F0502020204030204" pitchFamily="34" charset="0"/>
              </a:rPr>
              <a:t> </a:t>
            </a:r>
          </a:p>
        </p:txBody>
      </p:sp>
      <p:sp>
        <p:nvSpPr>
          <p:cNvPr id="23" name="TextBox 22">
            <a:extLst>
              <a:ext uri="{FF2B5EF4-FFF2-40B4-BE49-F238E27FC236}">
                <a16:creationId xmlns:a16="http://schemas.microsoft.com/office/drawing/2014/main" id="{D3E474B7-3ACB-4FA3-9CF3-5A0DB9652D39}"/>
              </a:ext>
            </a:extLst>
          </p:cNvPr>
          <p:cNvSpPr txBox="1"/>
          <p:nvPr/>
        </p:nvSpPr>
        <p:spPr>
          <a:xfrm>
            <a:off x="5591811" y="2450747"/>
            <a:ext cx="6057558"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Understand the role of IDH deregulation in human cancers using a case based approach</a:t>
            </a:r>
          </a:p>
        </p:txBody>
      </p:sp>
      <p:grpSp>
        <p:nvGrpSpPr>
          <p:cNvPr id="28" name="그룹 3">
            <a:extLst>
              <a:ext uri="{FF2B5EF4-FFF2-40B4-BE49-F238E27FC236}">
                <a16:creationId xmlns:a16="http://schemas.microsoft.com/office/drawing/2014/main" id="{532482E5-7B06-4208-B606-81DAFDBE9E79}"/>
              </a:ext>
            </a:extLst>
          </p:cNvPr>
          <p:cNvGrpSpPr/>
          <p:nvPr/>
        </p:nvGrpSpPr>
        <p:grpSpPr>
          <a:xfrm>
            <a:off x="275889" y="1669951"/>
            <a:ext cx="4250497" cy="4250497"/>
            <a:chOff x="735328" y="1762623"/>
            <a:chExt cx="4250497" cy="4250497"/>
          </a:xfrm>
        </p:grpSpPr>
        <p:sp>
          <p:nvSpPr>
            <p:cNvPr id="29" name="Block Arc 28">
              <a:extLst>
                <a:ext uri="{FF2B5EF4-FFF2-40B4-BE49-F238E27FC236}">
                  <a16:creationId xmlns:a16="http://schemas.microsoft.com/office/drawing/2014/main" id="{EAEDEC44-A2D9-49CB-863B-11B7A5C1569A}"/>
                </a:ext>
              </a:extLst>
            </p:cNvPr>
            <p:cNvSpPr/>
            <p:nvPr/>
          </p:nvSpPr>
          <p:spPr>
            <a:xfrm>
              <a:off x="735328" y="1762623"/>
              <a:ext cx="4250497" cy="4250497"/>
            </a:xfrm>
            <a:prstGeom prst="blockArc">
              <a:avLst>
                <a:gd name="adj1" fmla="val 4228396"/>
                <a:gd name="adj2" fmla="val 7060926"/>
                <a:gd name="adj3" fmla="val 52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30" name="Block Arc 29">
              <a:extLst>
                <a:ext uri="{FF2B5EF4-FFF2-40B4-BE49-F238E27FC236}">
                  <a16:creationId xmlns:a16="http://schemas.microsoft.com/office/drawing/2014/main" id="{F2569606-C87C-413E-94BF-8B82CAB102A1}"/>
                </a:ext>
              </a:extLst>
            </p:cNvPr>
            <p:cNvSpPr/>
            <p:nvPr/>
          </p:nvSpPr>
          <p:spPr>
            <a:xfrm>
              <a:off x="735328" y="1762623"/>
              <a:ext cx="4250497" cy="4250497"/>
            </a:xfrm>
            <a:prstGeom prst="blockArc">
              <a:avLst>
                <a:gd name="adj1" fmla="val 1492588"/>
                <a:gd name="adj2" fmla="val 4237585"/>
                <a:gd name="adj3" fmla="val 52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31" name="Block Arc 30">
              <a:extLst>
                <a:ext uri="{FF2B5EF4-FFF2-40B4-BE49-F238E27FC236}">
                  <a16:creationId xmlns:a16="http://schemas.microsoft.com/office/drawing/2014/main" id="{10689399-B1EB-4B0C-B307-199D4D60CCE8}"/>
                </a:ext>
              </a:extLst>
            </p:cNvPr>
            <p:cNvSpPr/>
            <p:nvPr/>
          </p:nvSpPr>
          <p:spPr>
            <a:xfrm>
              <a:off x="735328" y="1762623"/>
              <a:ext cx="4250497" cy="4250497"/>
            </a:xfrm>
            <a:prstGeom prst="blockArc">
              <a:avLst>
                <a:gd name="adj1" fmla="val 20334074"/>
                <a:gd name="adj2" fmla="val 1503961"/>
                <a:gd name="adj3" fmla="val 52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32" name="Block Arc 31">
              <a:extLst>
                <a:ext uri="{FF2B5EF4-FFF2-40B4-BE49-F238E27FC236}">
                  <a16:creationId xmlns:a16="http://schemas.microsoft.com/office/drawing/2014/main" id="{40DF194E-CF14-492C-B470-170A3A49BB9D}"/>
                </a:ext>
              </a:extLst>
            </p:cNvPr>
            <p:cNvSpPr/>
            <p:nvPr/>
          </p:nvSpPr>
          <p:spPr>
            <a:xfrm>
              <a:off x="735328" y="1762623"/>
              <a:ext cx="4250497" cy="4250497"/>
            </a:xfrm>
            <a:prstGeom prst="blockArc">
              <a:avLst>
                <a:gd name="adj1" fmla="val 17549958"/>
                <a:gd name="adj2" fmla="val 20340767"/>
                <a:gd name="adj3" fmla="val 52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33" name="Block Arc 5">
              <a:extLst>
                <a:ext uri="{FF2B5EF4-FFF2-40B4-BE49-F238E27FC236}">
                  <a16:creationId xmlns:a16="http://schemas.microsoft.com/office/drawing/2014/main" id="{6ED62E67-52DC-4B68-916A-1B697C8A2FE0}"/>
                </a:ext>
              </a:extLst>
            </p:cNvPr>
            <p:cNvSpPr/>
            <p:nvPr/>
          </p:nvSpPr>
          <p:spPr>
            <a:xfrm>
              <a:off x="735328" y="1762623"/>
              <a:ext cx="4250497" cy="4250497"/>
            </a:xfrm>
            <a:prstGeom prst="blockArc">
              <a:avLst>
                <a:gd name="adj1" fmla="val 14520241"/>
                <a:gd name="adj2" fmla="val 17553267"/>
                <a:gd name="adj3" fmla="val 524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dirty="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grpSp>
      <p:sp>
        <p:nvSpPr>
          <p:cNvPr id="21" name="TextBox 20">
            <a:extLst>
              <a:ext uri="{FF2B5EF4-FFF2-40B4-BE49-F238E27FC236}">
                <a16:creationId xmlns:a16="http://schemas.microsoft.com/office/drawing/2014/main" id="{BD41B18D-180F-4BC6-86D5-9F183627F86F}"/>
              </a:ext>
            </a:extLst>
          </p:cNvPr>
          <p:cNvSpPr txBox="1"/>
          <p:nvPr/>
        </p:nvSpPr>
        <p:spPr>
          <a:xfrm>
            <a:off x="4793128" y="5701391"/>
            <a:ext cx="5714047" cy="830997"/>
          </a:xfrm>
          <a:prstGeom prst="rect">
            <a:avLst/>
          </a:prstGeom>
          <a:noFill/>
        </p:spPr>
        <p:txBody>
          <a:bodyPr wrap="square">
            <a:spAutoFit/>
          </a:bodyPr>
          <a:lstStyle/>
          <a:p>
            <a:r>
              <a:rPr lang="en-US" sz="2400" dirty="0"/>
              <a:t>Review the key testing strategies in solid tumors and hematologic malignancies</a:t>
            </a:r>
          </a:p>
        </p:txBody>
      </p:sp>
      <p:sp>
        <p:nvSpPr>
          <p:cNvPr id="10" name="TextBox 9">
            <a:extLst>
              <a:ext uri="{FF2B5EF4-FFF2-40B4-BE49-F238E27FC236}">
                <a16:creationId xmlns:a16="http://schemas.microsoft.com/office/drawing/2014/main" id="{654985C0-E6EA-413A-2497-1DC6FAF8D160}"/>
              </a:ext>
            </a:extLst>
          </p:cNvPr>
          <p:cNvSpPr txBox="1"/>
          <p:nvPr/>
        </p:nvSpPr>
        <p:spPr>
          <a:xfrm>
            <a:off x="5540359" y="4119286"/>
            <a:ext cx="596535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Review the role of targeted therapies and potential opportunities </a:t>
            </a:r>
          </a:p>
        </p:txBody>
      </p:sp>
    </p:spTree>
    <p:extLst>
      <p:ext uri="{BB962C8B-B14F-4D97-AF65-F5344CB8AC3E}">
        <p14:creationId xmlns:p14="http://schemas.microsoft.com/office/powerpoint/2010/main" val="2632327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4BC0-E936-5FD5-29A2-FD8CC295E854}"/>
              </a:ext>
            </a:extLst>
          </p:cNvPr>
          <p:cNvSpPr>
            <a:spLocks noGrp="1"/>
          </p:cNvSpPr>
          <p:nvPr>
            <p:ph type="title"/>
          </p:nvPr>
        </p:nvSpPr>
        <p:spPr>
          <a:xfrm>
            <a:off x="0" y="0"/>
            <a:ext cx="12192000" cy="783771"/>
          </a:xfrm>
          <a:solidFill>
            <a:srgbClr val="0070C0"/>
          </a:solidFill>
        </p:spPr>
        <p:txBody>
          <a:bodyPr/>
          <a:lstStyle/>
          <a:p>
            <a:pPr algn="ctr"/>
            <a:r>
              <a:rPr lang="en-US" b="1" dirty="0">
                <a:solidFill>
                  <a:schemeClr val="bg1"/>
                </a:solidFill>
              </a:rPr>
              <a:t>IDH mutations also define other malignancies</a:t>
            </a:r>
          </a:p>
        </p:txBody>
      </p:sp>
      <p:graphicFrame>
        <p:nvGraphicFramePr>
          <p:cNvPr id="3" name="Table 3">
            <a:extLst>
              <a:ext uri="{FF2B5EF4-FFF2-40B4-BE49-F238E27FC236}">
                <a16:creationId xmlns:a16="http://schemas.microsoft.com/office/drawing/2014/main" id="{3CACEFD4-DAE5-607F-5E3A-BD78C67AA2C1}"/>
              </a:ext>
            </a:extLst>
          </p:cNvPr>
          <p:cNvGraphicFramePr>
            <a:graphicFrameLocks noGrp="1"/>
          </p:cNvGraphicFramePr>
          <p:nvPr>
            <p:extLst>
              <p:ext uri="{D42A27DB-BD31-4B8C-83A1-F6EECF244321}">
                <p14:modId xmlns:p14="http://schemas.microsoft.com/office/powerpoint/2010/main" val="3029515242"/>
              </p:ext>
            </p:extLst>
          </p:nvPr>
        </p:nvGraphicFramePr>
        <p:xfrm>
          <a:off x="534796" y="2005855"/>
          <a:ext cx="11241872" cy="3220720"/>
        </p:xfrm>
        <a:graphic>
          <a:graphicData uri="http://schemas.openxmlformats.org/drawingml/2006/table">
            <a:tbl>
              <a:tblPr firstRow="1" bandRow="1">
                <a:tableStyleId>{22838BEF-8BB2-4498-84A7-C5851F593DF1}</a:tableStyleId>
              </a:tblPr>
              <a:tblGrid>
                <a:gridCol w="5620936">
                  <a:extLst>
                    <a:ext uri="{9D8B030D-6E8A-4147-A177-3AD203B41FA5}">
                      <a16:colId xmlns:a16="http://schemas.microsoft.com/office/drawing/2014/main" val="1976304258"/>
                    </a:ext>
                  </a:extLst>
                </a:gridCol>
                <a:gridCol w="5620936">
                  <a:extLst>
                    <a:ext uri="{9D8B030D-6E8A-4147-A177-3AD203B41FA5}">
                      <a16:colId xmlns:a16="http://schemas.microsoft.com/office/drawing/2014/main" val="847021423"/>
                    </a:ext>
                  </a:extLst>
                </a:gridCol>
              </a:tblGrid>
              <a:tr h="370840">
                <a:tc>
                  <a:txBody>
                    <a:bodyPr/>
                    <a:lstStyle/>
                    <a:p>
                      <a:r>
                        <a:rPr lang="en-US" dirty="0"/>
                        <a:t>Entity </a:t>
                      </a:r>
                    </a:p>
                  </a:txBody>
                  <a:tcPr/>
                </a:tc>
                <a:tc rowSpan="8">
                  <a:txBody>
                    <a:bodyPr/>
                    <a:lstStyle/>
                    <a:p>
                      <a:pPr marL="285750" indent="-285750">
                        <a:buFont typeface="Arial" panose="020B0604020202020204" pitchFamily="34" charset="0"/>
                        <a:buChar char="•"/>
                      </a:pPr>
                      <a:r>
                        <a:rPr lang="en-US" sz="2400" dirty="0">
                          <a:solidFill>
                            <a:srgbClr val="212121"/>
                          </a:solidFill>
                          <a:latin typeface="Cambria" panose="02040503050406030204" pitchFamily="18" charset="0"/>
                        </a:rPr>
                        <a:t>P</a:t>
                      </a:r>
                      <a:r>
                        <a:rPr lang="en-US" sz="2400" b="0" i="0" dirty="0">
                          <a:solidFill>
                            <a:srgbClr val="212121"/>
                          </a:solidFill>
                          <a:effectLst/>
                          <a:latin typeface="Cambria" panose="02040503050406030204" pitchFamily="18" charset="0"/>
                        </a:rPr>
                        <a:t>atient responses to mutant IDH inhibitors vary between tumor types</a:t>
                      </a:r>
                    </a:p>
                    <a:p>
                      <a:pPr marL="285750" indent="-285750">
                        <a:buFont typeface="Arial" panose="020B0604020202020204" pitchFamily="34" charset="0"/>
                        <a:buChar char="•"/>
                      </a:pPr>
                      <a:r>
                        <a:rPr lang="en-US" sz="2400" dirty="0">
                          <a:solidFill>
                            <a:srgbClr val="212121"/>
                          </a:solidFill>
                          <a:latin typeface="Cambria" panose="02040503050406030204" pitchFamily="18" charset="0"/>
                        </a:rPr>
                        <a:t>H</a:t>
                      </a:r>
                      <a:r>
                        <a:rPr lang="en-US" sz="2400" b="0" i="0" dirty="0">
                          <a:solidFill>
                            <a:srgbClr val="212121"/>
                          </a:solidFill>
                          <a:effectLst/>
                          <a:latin typeface="Cambria" panose="02040503050406030204" pitchFamily="18" charset="0"/>
                        </a:rPr>
                        <a:t>ematological malignancies exquisitely sensitive to mutant IDH inhibitors </a:t>
                      </a:r>
                    </a:p>
                    <a:p>
                      <a:pPr marL="285750" indent="-285750">
                        <a:buFont typeface="Arial" panose="020B0604020202020204" pitchFamily="34" charset="0"/>
                        <a:buChar char="•"/>
                      </a:pPr>
                      <a:r>
                        <a:rPr lang="en-US" sz="2400" dirty="0">
                          <a:solidFill>
                            <a:srgbClr val="212121"/>
                          </a:solidFill>
                          <a:latin typeface="Cambria" panose="02040503050406030204" pitchFamily="18" charset="0"/>
                        </a:rPr>
                        <a:t>G</a:t>
                      </a:r>
                      <a:r>
                        <a:rPr lang="en-US" sz="2400" b="0" i="0" dirty="0">
                          <a:solidFill>
                            <a:srgbClr val="212121"/>
                          </a:solidFill>
                          <a:effectLst/>
                          <a:latin typeface="Cambria" panose="02040503050406030204" pitchFamily="18" charset="0"/>
                        </a:rPr>
                        <a:t>liomas generally lack pronounced treatment responses</a:t>
                      </a:r>
                      <a:endParaRPr lang="en-US" sz="2400" dirty="0"/>
                    </a:p>
                  </a:txBody>
                  <a:tcPr/>
                </a:tc>
                <a:extLst>
                  <a:ext uri="{0D108BD9-81ED-4DB2-BD59-A6C34878D82A}">
                    <a16:rowId xmlns:a16="http://schemas.microsoft.com/office/drawing/2014/main" val="2620505059"/>
                  </a:ext>
                </a:extLst>
              </a:tr>
              <a:tr h="370840">
                <a:tc>
                  <a:txBody>
                    <a:bodyPr/>
                    <a:lstStyle/>
                    <a:p>
                      <a:r>
                        <a:rPr lang="en-US" dirty="0"/>
                        <a:t>Central chondrosarcoma </a:t>
                      </a:r>
                    </a:p>
                  </a:txBody>
                  <a:tcPr/>
                </a:tc>
                <a:tc vMerge="1">
                  <a:txBody>
                    <a:bodyPr/>
                    <a:lstStyle/>
                    <a:p>
                      <a:endParaRPr lang="en-US" dirty="0"/>
                    </a:p>
                  </a:txBody>
                  <a:tcPr/>
                </a:tc>
                <a:extLst>
                  <a:ext uri="{0D108BD9-81ED-4DB2-BD59-A6C34878D82A}">
                    <a16:rowId xmlns:a16="http://schemas.microsoft.com/office/drawing/2014/main" val="1676982857"/>
                  </a:ext>
                </a:extLst>
              </a:tr>
              <a:tr h="370840">
                <a:tc>
                  <a:txBody>
                    <a:bodyPr/>
                    <a:lstStyle/>
                    <a:p>
                      <a:r>
                        <a:rPr lang="en-US" dirty="0"/>
                        <a:t>Central and periosteal chondromas</a:t>
                      </a:r>
                    </a:p>
                  </a:txBody>
                  <a:tcPr/>
                </a:tc>
                <a:tc vMerge="1">
                  <a:txBody>
                    <a:bodyPr/>
                    <a:lstStyle/>
                    <a:p>
                      <a:endParaRPr lang="en-US" dirty="0"/>
                    </a:p>
                  </a:txBody>
                  <a:tcPr/>
                </a:tc>
                <a:extLst>
                  <a:ext uri="{0D108BD9-81ED-4DB2-BD59-A6C34878D82A}">
                    <a16:rowId xmlns:a16="http://schemas.microsoft.com/office/drawing/2014/main" val="1900918792"/>
                  </a:ext>
                </a:extLst>
              </a:tr>
              <a:tr h="370840">
                <a:tc>
                  <a:txBody>
                    <a:bodyPr/>
                    <a:lstStyle/>
                    <a:p>
                      <a:r>
                        <a:rPr lang="en-US" dirty="0"/>
                        <a:t>Intracranial chondrosarcomas </a:t>
                      </a:r>
                    </a:p>
                  </a:txBody>
                  <a:tcPr/>
                </a:tc>
                <a:tc vMerge="1">
                  <a:txBody>
                    <a:bodyPr/>
                    <a:lstStyle/>
                    <a:p>
                      <a:endParaRPr lang="en-US" dirty="0"/>
                    </a:p>
                  </a:txBody>
                  <a:tcPr/>
                </a:tc>
                <a:extLst>
                  <a:ext uri="{0D108BD9-81ED-4DB2-BD59-A6C34878D82A}">
                    <a16:rowId xmlns:a16="http://schemas.microsoft.com/office/drawing/2014/main" val="1746955056"/>
                  </a:ext>
                </a:extLst>
              </a:tr>
              <a:tr h="185420">
                <a:tc>
                  <a:txBody>
                    <a:bodyPr/>
                    <a:lstStyle/>
                    <a:p>
                      <a:r>
                        <a:rPr lang="en-US" dirty="0"/>
                        <a:t>Angioimmunoblastic T cell lymphoma </a:t>
                      </a:r>
                    </a:p>
                  </a:txBody>
                  <a:tcPr/>
                </a:tc>
                <a:tc vMerge="1">
                  <a:txBody>
                    <a:bodyPr/>
                    <a:lstStyle/>
                    <a:p>
                      <a:endParaRPr lang="en-US" dirty="0"/>
                    </a:p>
                  </a:txBody>
                  <a:tcPr/>
                </a:tc>
                <a:extLst>
                  <a:ext uri="{0D108BD9-81ED-4DB2-BD59-A6C34878D82A}">
                    <a16:rowId xmlns:a16="http://schemas.microsoft.com/office/drawing/2014/main" val="2584399267"/>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Cholangiocarcinoma </a:t>
                      </a:r>
                    </a:p>
                  </a:txBody>
                  <a:tcPr/>
                </a:tc>
                <a:tc vMerge="1">
                  <a:txBody>
                    <a:bodyPr/>
                    <a:lstStyle/>
                    <a:p>
                      <a:endParaRPr lang="en-US" dirty="0"/>
                    </a:p>
                  </a:txBody>
                  <a:tcPr/>
                </a:tc>
                <a:extLst>
                  <a:ext uri="{0D108BD9-81ED-4DB2-BD59-A6C34878D82A}">
                    <a16:rowId xmlns:a16="http://schemas.microsoft.com/office/drawing/2014/main" val="3539413166"/>
                  </a:ext>
                </a:extLst>
              </a:tr>
              <a:tr h="185420">
                <a:tc>
                  <a:txBody>
                    <a:bodyPr/>
                    <a:lstStyle/>
                    <a:p>
                      <a:r>
                        <a:rPr lang="en-US" dirty="0"/>
                        <a:t>Thyroid carcinoma </a:t>
                      </a:r>
                    </a:p>
                  </a:txBody>
                  <a:tcPr/>
                </a:tc>
                <a:tc vMerge="1">
                  <a:txBody>
                    <a:bodyPr/>
                    <a:lstStyle/>
                    <a:p>
                      <a:endParaRPr lang="en-US" dirty="0"/>
                    </a:p>
                  </a:txBody>
                  <a:tcPr/>
                </a:tc>
                <a:extLst>
                  <a:ext uri="{0D108BD9-81ED-4DB2-BD59-A6C34878D82A}">
                    <a16:rowId xmlns:a16="http://schemas.microsoft.com/office/drawing/2014/main" val="2656618233"/>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Breast cancer subtype - Solid papillary carcinoma with reverse polarity </a:t>
                      </a:r>
                    </a:p>
                  </a:txBody>
                  <a:tcPr/>
                </a:tc>
                <a:tc vMerge="1">
                  <a:txBody>
                    <a:bodyPr/>
                    <a:lstStyle/>
                    <a:p>
                      <a:endParaRPr lang="en-US" dirty="0"/>
                    </a:p>
                  </a:txBody>
                  <a:tcPr/>
                </a:tc>
                <a:extLst>
                  <a:ext uri="{0D108BD9-81ED-4DB2-BD59-A6C34878D82A}">
                    <a16:rowId xmlns:a16="http://schemas.microsoft.com/office/drawing/2014/main" val="3305440728"/>
                  </a:ext>
                </a:extLst>
              </a:tr>
            </a:tbl>
          </a:graphicData>
        </a:graphic>
      </p:graphicFrame>
    </p:spTree>
    <p:extLst>
      <p:ext uri="{BB962C8B-B14F-4D97-AF65-F5344CB8AC3E}">
        <p14:creationId xmlns:p14="http://schemas.microsoft.com/office/powerpoint/2010/main" val="3028980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6E57-EAD2-C073-B42F-81A1854C3CB7}"/>
              </a:ext>
            </a:extLst>
          </p:cNvPr>
          <p:cNvSpPr>
            <a:spLocks noGrp="1"/>
          </p:cNvSpPr>
          <p:nvPr>
            <p:ph type="title"/>
          </p:nvPr>
        </p:nvSpPr>
        <p:spPr>
          <a:xfrm>
            <a:off x="0" y="0"/>
            <a:ext cx="12192000" cy="783771"/>
          </a:xfrm>
          <a:solidFill>
            <a:srgbClr val="0070C0"/>
          </a:solidFill>
        </p:spPr>
        <p:txBody>
          <a:bodyPr/>
          <a:lstStyle/>
          <a:p>
            <a:pPr algn="ctr"/>
            <a:r>
              <a:rPr lang="en-US" b="1" dirty="0">
                <a:solidFill>
                  <a:schemeClr val="bg1"/>
                </a:solidFill>
              </a:rPr>
              <a:t>IDH mutations in cartilage-producing tumors </a:t>
            </a:r>
          </a:p>
        </p:txBody>
      </p:sp>
      <p:sp>
        <p:nvSpPr>
          <p:cNvPr id="5" name="Content Placeholder 4">
            <a:extLst>
              <a:ext uri="{FF2B5EF4-FFF2-40B4-BE49-F238E27FC236}">
                <a16:creationId xmlns:a16="http://schemas.microsoft.com/office/drawing/2014/main" id="{C01F9438-852C-56B7-93CE-5BF42C3F4598}"/>
              </a:ext>
            </a:extLst>
          </p:cNvPr>
          <p:cNvSpPr>
            <a:spLocks noGrp="1"/>
          </p:cNvSpPr>
          <p:nvPr>
            <p:ph idx="1"/>
          </p:nvPr>
        </p:nvSpPr>
        <p:spPr>
          <a:xfrm>
            <a:off x="73689" y="2120202"/>
            <a:ext cx="5583534" cy="3235569"/>
          </a:xfrm>
        </p:spPr>
        <p:txBody>
          <a:bodyPr>
            <a:normAutofit fontScale="92500" lnSpcReduction="20000"/>
          </a:bodyPr>
          <a:lstStyle/>
          <a:p>
            <a:r>
              <a:rPr lang="en-US" dirty="0">
                <a:solidFill>
                  <a:srgbClr val="212121"/>
                </a:solidFill>
                <a:latin typeface="Cambria" panose="02040503050406030204" pitchFamily="18" charset="0"/>
              </a:rPr>
              <a:t>H</a:t>
            </a:r>
            <a:r>
              <a:rPr lang="en-US" b="0" i="0" dirty="0">
                <a:solidFill>
                  <a:srgbClr val="212121"/>
                </a:solidFill>
                <a:effectLst/>
                <a:latin typeface="Cambria" panose="02040503050406030204" pitchFamily="18" charset="0"/>
              </a:rPr>
              <a:t>igh occurrence of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in all cartilage producing tumors, including benign</a:t>
            </a:r>
          </a:p>
          <a:p>
            <a:r>
              <a:rPr lang="en-US" b="0" i="0" dirty="0">
                <a:solidFill>
                  <a:srgbClr val="212121"/>
                </a:solidFill>
                <a:effectLst/>
                <a:latin typeface="Cambria" panose="02040503050406030204" pitchFamily="18" charset="0"/>
              </a:rPr>
              <a:t>Important role in driving tumorigenesis in early stages</a:t>
            </a:r>
          </a:p>
          <a:p>
            <a:r>
              <a:rPr lang="en-US" dirty="0">
                <a:solidFill>
                  <a:srgbClr val="212121"/>
                </a:solidFill>
                <a:latin typeface="Cambria" panose="02040503050406030204" pitchFamily="18" charset="0"/>
              </a:rPr>
              <a:t>P</a:t>
            </a:r>
            <a:r>
              <a:rPr lang="en-US" b="0" i="0" dirty="0">
                <a:solidFill>
                  <a:srgbClr val="212121"/>
                </a:solidFill>
                <a:effectLst/>
                <a:latin typeface="Cambria" panose="02040503050406030204" pitchFamily="18" charset="0"/>
              </a:rPr>
              <a:t>rognostic value &amp; therapeutic potential not defined </a:t>
            </a:r>
          </a:p>
          <a:p>
            <a:r>
              <a:rPr lang="en-US" b="0" i="0" dirty="0">
                <a:solidFill>
                  <a:srgbClr val="212121"/>
                </a:solidFill>
                <a:effectLst/>
                <a:latin typeface="Cambria" panose="02040503050406030204" pitchFamily="18" charset="0"/>
              </a:rPr>
              <a:t>Direct inhibition of 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proteins seems less promising </a:t>
            </a:r>
          </a:p>
          <a:p>
            <a:endParaRPr lang="en-US" dirty="0"/>
          </a:p>
        </p:txBody>
      </p:sp>
      <p:graphicFrame>
        <p:nvGraphicFramePr>
          <p:cNvPr id="6" name="Table 6">
            <a:extLst>
              <a:ext uri="{FF2B5EF4-FFF2-40B4-BE49-F238E27FC236}">
                <a16:creationId xmlns:a16="http://schemas.microsoft.com/office/drawing/2014/main" id="{99C2C682-2ECE-5A2E-B690-8A03EFFD5FC0}"/>
              </a:ext>
            </a:extLst>
          </p:cNvPr>
          <p:cNvGraphicFramePr>
            <a:graphicFrameLocks noGrp="1"/>
          </p:cNvGraphicFramePr>
          <p:nvPr>
            <p:extLst>
              <p:ext uri="{D42A27DB-BD31-4B8C-83A1-F6EECF244321}">
                <p14:modId xmlns:p14="http://schemas.microsoft.com/office/powerpoint/2010/main" val="3655262684"/>
              </p:ext>
            </p:extLst>
          </p:nvPr>
        </p:nvGraphicFramePr>
        <p:xfrm>
          <a:off x="6264587" y="2420620"/>
          <a:ext cx="5417178" cy="2016760"/>
        </p:xfrm>
        <a:graphic>
          <a:graphicData uri="http://schemas.openxmlformats.org/drawingml/2006/table">
            <a:tbl>
              <a:tblPr firstRow="1" bandRow="1">
                <a:tableStyleId>{5C22544A-7EE6-4342-B048-85BDC9FD1C3A}</a:tableStyleId>
              </a:tblPr>
              <a:tblGrid>
                <a:gridCol w="2708589">
                  <a:extLst>
                    <a:ext uri="{9D8B030D-6E8A-4147-A177-3AD203B41FA5}">
                      <a16:colId xmlns:a16="http://schemas.microsoft.com/office/drawing/2014/main" val="4058091238"/>
                    </a:ext>
                  </a:extLst>
                </a:gridCol>
                <a:gridCol w="2708589">
                  <a:extLst>
                    <a:ext uri="{9D8B030D-6E8A-4147-A177-3AD203B41FA5}">
                      <a16:colId xmlns:a16="http://schemas.microsoft.com/office/drawing/2014/main" val="2761857600"/>
                    </a:ext>
                  </a:extLst>
                </a:gridCol>
              </a:tblGrid>
              <a:tr h="370840">
                <a:tc>
                  <a:txBody>
                    <a:bodyPr/>
                    <a:lstStyle/>
                    <a:p>
                      <a:endParaRPr lang="en-US"/>
                    </a:p>
                  </a:txBody>
                  <a:tcPr/>
                </a:tc>
                <a:tc>
                  <a:txBody>
                    <a:bodyPr/>
                    <a:lstStyle/>
                    <a:p>
                      <a:endParaRPr lang="en-US"/>
                    </a:p>
                  </a:txBody>
                  <a:tcPr/>
                </a:tc>
                <a:extLst>
                  <a:ext uri="{0D108BD9-81ED-4DB2-BD59-A6C34878D82A}">
                    <a16:rowId xmlns:a16="http://schemas.microsoft.com/office/drawing/2014/main" val="1567448852"/>
                  </a:ext>
                </a:extLst>
              </a:tr>
              <a:tr h="370840">
                <a:tc>
                  <a:txBody>
                    <a:bodyPr/>
                    <a:lstStyle/>
                    <a:p>
                      <a:r>
                        <a:rPr lang="en-US" sz="1800" dirty="0">
                          <a:solidFill>
                            <a:srgbClr val="212121"/>
                          </a:solidFill>
                          <a:latin typeface="Cambria" panose="02040503050406030204" pitchFamily="18" charset="0"/>
                        </a:rPr>
                        <a:t>C</a:t>
                      </a:r>
                      <a:r>
                        <a:rPr lang="en-US" sz="1800" b="0" i="0" dirty="0">
                          <a:solidFill>
                            <a:srgbClr val="212121"/>
                          </a:solidFill>
                          <a:effectLst/>
                          <a:latin typeface="Cambria" panose="02040503050406030204" pitchFamily="18" charset="0"/>
                        </a:rPr>
                        <a:t>entral conventional chondrosarcoma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212121"/>
                          </a:solidFill>
                          <a:effectLst/>
                          <a:latin typeface="Cambria" panose="02040503050406030204" pitchFamily="18" charset="0"/>
                        </a:rPr>
                        <a:t>(~50%) </a:t>
                      </a:r>
                    </a:p>
                    <a:p>
                      <a:endParaRPr lang="en-US" dirty="0"/>
                    </a:p>
                  </a:txBody>
                  <a:tcPr/>
                </a:tc>
                <a:extLst>
                  <a:ext uri="{0D108BD9-81ED-4DB2-BD59-A6C34878D82A}">
                    <a16:rowId xmlns:a16="http://schemas.microsoft.com/office/drawing/2014/main" val="2023531073"/>
                  </a:ext>
                </a:extLst>
              </a:tr>
              <a:tr h="320040">
                <a:tc>
                  <a:txBody>
                    <a:bodyPr/>
                    <a:lstStyle/>
                    <a:p>
                      <a:r>
                        <a:rPr lang="en-US" sz="1800" dirty="0">
                          <a:solidFill>
                            <a:srgbClr val="212121"/>
                          </a:solidFill>
                          <a:latin typeface="Cambria" panose="02040503050406030204" pitchFamily="18" charset="0"/>
                        </a:rPr>
                        <a:t>D</a:t>
                      </a:r>
                      <a:r>
                        <a:rPr lang="en-US" sz="1800" b="0" i="0" dirty="0">
                          <a:solidFill>
                            <a:srgbClr val="212121"/>
                          </a:solidFill>
                          <a:effectLst/>
                          <a:latin typeface="Cambria" panose="02040503050406030204" pitchFamily="18" charset="0"/>
                        </a:rPr>
                        <a:t>edifferentiated chondrosarcoma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212121"/>
                          </a:solidFill>
                          <a:effectLst/>
                          <a:latin typeface="Cambria" panose="02040503050406030204" pitchFamily="18" charset="0"/>
                        </a:rPr>
                        <a:t>(&gt;80%) </a:t>
                      </a:r>
                    </a:p>
                    <a:p>
                      <a:endParaRPr lang="en-US" dirty="0"/>
                    </a:p>
                  </a:txBody>
                  <a:tcPr/>
                </a:tc>
                <a:extLst>
                  <a:ext uri="{0D108BD9-81ED-4DB2-BD59-A6C34878D82A}">
                    <a16:rowId xmlns:a16="http://schemas.microsoft.com/office/drawing/2014/main" val="2600191826"/>
                  </a:ext>
                </a:extLst>
              </a:tr>
              <a:tr h="320040">
                <a:tc>
                  <a:txBody>
                    <a:bodyPr/>
                    <a:lstStyle/>
                    <a:p>
                      <a:r>
                        <a:rPr lang="en-US" sz="1800" dirty="0">
                          <a:solidFill>
                            <a:srgbClr val="212121"/>
                          </a:solidFill>
                          <a:latin typeface="Cambria" panose="02040503050406030204" pitchFamily="18" charset="0"/>
                        </a:rPr>
                        <a:t>Enchondroma</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2121"/>
                          </a:solidFill>
                          <a:latin typeface="Cambria" panose="02040503050406030204" pitchFamily="18" charset="0"/>
                        </a:rPr>
                        <a:t> (87%) </a:t>
                      </a:r>
                    </a:p>
                  </a:txBody>
                  <a:tcPr/>
                </a:tc>
                <a:extLst>
                  <a:ext uri="{0D108BD9-81ED-4DB2-BD59-A6C34878D82A}">
                    <a16:rowId xmlns:a16="http://schemas.microsoft.com/office/drawing/2014/main" val="3352823854"/>
                  </a:ext>
                </a:extLst>
              </a:tr>
            </a:tbl>
          </a:graphicData>
        </a:graphic>
      </p:graphicFrame>
    </p:spTree>
    <p:extLst>
      <p:ext uri="{BB962C8B-B14F-4D97-AF65-F5344CB8AC3E}">
        <p14:creationId xmlns:p14="http://schemas.microsoft.com/office/powerpoint/2010/main" val="3605243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2DF2D5B-829A-044A-BCC3-80F96BF0D8EE}"/>
              </a:ext>
            </a:extLst>
          </p:cNvPr>
          <p:cNvGraphicFramePr>
            <a:graphicFrameLocks noGrp="1"/>
          </p:cNvGraphicFramePr>
          <p:nvPr>
            <p:extLst>
              <p:ext uri="{D42A27DB-BD31-4B8C-83A1-F6EECF244321}">
                <p14:modId xmlns:p14="http://schemas.microsoft.com/office/powerpoint/2010/main" val="1192338989"/>
              </p:ext>
            </p:extLst>
          </p:nvPr>
        </p:nvGraphicFramePr>
        <p:xfrm>
          <a:off x="944545" y="1767170"/>
          <a:ext cx="10430190" cy="4375950"/>
        </p:xfrm>
        <a:graphic>
          <a:graphicData uri="http://schemas.openxmlformats.org/drawingml/2006/table">
            <a:tbl>
              <a:tblPr/>
              <a:tblGrid>
                <a:gridCol w="2086038">
                  <a:extLst>
                    <a:ext uri="{9D8B030D-6E8A-4147-A177-3AD203B41FA5}">
                      <a16:colId xmlns:a16="http://schemas.microsoft.com/office/drawing/2014/main" val="2357613311"/>
                    </a:ext>
                  </a:extLst>
                </a:gridCol>
                <a:gridCol w="2086038">
                  <a:extLst>
                    <a:ext uri="{9D8B030D-6E8A-4147-A177-3AD203B41FA5}">
                      <a16:colId xmlns:a16="http://schemas.microsoft.com/office/drawing/2014/main" val="601697102"/>
                    </a:ext>
                  </a:extLst>
                </a:gridCol>
                <a:gridCol w="2086038">
                  <a:extLst>
                    <a:ext uri="{9D8B030D-6E8A-4147-A177-3AD203B41FA5}">
                      <a16:colId xmlns:a16="http://schemas.microsoft.com/office/drawing/2014/main" val="2012913420"/>
                    </a:ext>
                  </a:extLst>
                </a:gridCol>
                <a:gridCol w="2086038">
                  <a:extLst>
                    <a:ext uri="{9D8B030D-6E8A-4147-A177-3AD203B41FA5}">
                      <a16:colId xmlns:a16="http://schemas.microsoft.com/office/drawing/2014/main" val="116960757"/>
                    </a:ext>
                  </a:extLst>
                </a:gridCol>
                <a:gridCol w="2086038">
                  <a:extLst>
                    <a:ext uri="{9D8B030D-6E8A-4147-A177-3AD203B41FA5}">
                      <a16:colId xmlns:a16="http://schemas.microsoft.com/office/drawing/2014/main" val="2712721456"/>
                    </a:ext>
                  </a:extLst>
                </a:gridCol>
              </a:tblGrid>
              <a:tr h="483482">
                <a:tc>
                  <a:txBody>
                    <a:bodyPr/>
                    <a:lstStyle/>
                    <a:p>
                      <a:pPr algn="l" fontAlgn="ctr"/>
                      <a:endParaRPr lang="en-US" sz="1400" b="1">
                        <a:effectLst/>
                      </a:endParaRP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ctr"/>
                      <a:r>
                        <a:rPr lang="en-US" sz="1600" b="1" dirty="0">
                          <a:effectLst/>
                        </a:rPr>
                        <a:t>                 AML</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ctr"/>
                      <a:r>
                        <a:rPr lang="en-US" sz="1600" b="1" dirty="0">
                          <a:effectLst/>
                        </a:rPr>
                        <a:t>               Glioma</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ctr"/>
                      <a:r>
                        <a:rPr lang="en-US" sz="1600" b="1" dirty="0">
                          <a:effectLst/>
                        </a:rPr>
                        <a:t>Cholangiocarcinoma</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fontAlgn="ctr"/>
                      <a:r>
                        <a:rPr lang="en-US" sz="1600" b="1" dirty="0">
                          <a:effectLst/>
                        </a:rPr>
                        <a:t>        Chondrosarcoma</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459186"/>
                  </a:ext>
                </a:extLst>
              </a:tr>
              <a:tr h="483482">
                <a:tc>
                  <a:txBody>
                    <a:bodyPr/>
                    <a:lstStyle/>
                    <a:p>
                      <a:pPr algn="ctr" fontAlgn="ctr"/>
                      <a:r>
                        <a:rPr lang="en-US" sz="1400" b="1">
                          <a:effectLst/>
                        </a:rPr>
                        <a:t>Frequency of </a:t>
                      </a:r>
                      <a:r>
                        <a:rPr lang="en-US" sz="1400" b="1" i="1">
                          <a:effectLst/>
                        </a:rPr>
                        <a:t>IDH</a:t>
                      </a:r>
                      <a:r>
                        <a:rPr lang="en-US" sz="1400" b="1" baseline="30000">
                          <a:effectLst/>
                        </a:rPr>
                        <a:t>MUT</a:t>
                      </a:r>
                      <a:endParaRPr lang="en-US" sz="1400" b="0">
                        <a:effectLst/>
                      </a:endParaRP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dirty="0">
                          <a:effectLst/>
                        </a:rPr>
                        <a:t>~10–15%</a:t>
                      </a:r>
                      <a:br>
                        <a:rPr lang="en-US" sz="1400" b="0" dirty="0">
                          <a:effectLst/>
                        </a:rPr>
                      </a:br>
                      <a:r>
                        <a:rPr lang="en-US" sz="1400" b="0" dirty="0">
                          <a:effectLst/>
                        </a:rPr>
                        <a:t>[</a:t>
                      </a:r>
                      <a:r>
                        <a:rPr lang="en-US" sz="1400" b="0" u="sng" dirty="0">
                          <a:solidFill>
                            <a:srgbClr val="376FAA"/>
                          </a:solidFill>
                          <a:effectLst/>
                          <a:hlinkClick r:id="rId2"/>
                        </a:rPr>
                        <a:t>14</a:t>
                      </a:r>
                      <a:r>
                        <a:rPr lang="en-US" sz="1400" b="0" dirty="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&gt;70%</a:t>
                      </a:r>
                      <a:br>
                        <a:rPr lang="en-US" sz="1400" b="0">
                          <a:effectLst/>
                        </a:rPr>
                      </a:br>
                      <a:r>
                        <a:rPr lang="en-US" sz="1400" b="0">
                          <a:effectLst/>
                        </a:rPr>
                        <a:t>[</a:t>
                      </a:r>
                      <a:r>
                        <a:rPr lang="en-US" sz="1400" b="0" u="sng">
                          <a:solidFill>
                            <a:srgbClr val="376FAA"/>
                          </a:solidFill>
                          <a:effectLst/>
                          <a:hlinkClick r:id="rId2"/>
                        </a:rPr>
                        <a:t>14</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dirty="0">
                          <a:effectLst/>
                        </a:rPr>
                        <a:t>~15–20%</a:t>
                      </a:r>
                      <a:br>
                        <a:rPr lang="en-US" sz="1400" b="0" dirty="0">
                          <a:effectLst/>
                        </a:rPr>
                      </a:br>
                      <a:r>
                        <a:rPr lang="en-US" sz="1400" b="0" dirty="0">
                          <a:effectLst/>
                        </a:rPr>
                        <a:t>[</a:t>
                      </a:r>
                      <a:r>
                        <a:rPr lang="en-US" sz="1400" b="0" u="sng" dirty="0">
                          <a:solidFill>
                            <a:srgbClr val="376FAA"/>
                          </a:solidFill>
                          <a:effectLst/>
                          <a:hlinkClick r:id="rId2"/>
                        </a:rPr>
                        <a:t>14</a:t>
                      </a:r>
                      <a:r>
                        <a:rPr lang="en-US" sz="1400" b="0" dirty="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~50%</a:t>
                      </a:r>
                      <a:br>
                        <a:rPr lang="en-US" sz="1400" b="0">
                          <a:effectLst/>
                        </a:rPr>
                      </a:br>
                      <a:r>
                        <a:rPr lang="en-US" sz="1400" b="0">
                          <a:effectLst/>
                        </a:rPr>
                        <a:t>[</a:t>
                      </a:r>
                      <a:r>
                        <a:rPr lang="en-US" sz="1400" b="0" u="sng">
                          <a:solidFill>
                            <a:srgbClr val="376FAA"/>
                          </a:solidFill>
                          <a:effectLst/>
                          <a:hlinkClick r:id="rId3"/>
                        </a:rPr>
                        <a:t>7</a:t>
                      </a:r>
                      <a:r>
                        <a:rPr lang="en-US" sz="1400" b="0">
                          <a:effectLst/>
                        </a:rPr>
                        <a:t>,</a:t>
                      </a:r>
                      <a:r>
                        <a:rPr lang="en-US" sz="1400" b="0" u="sng">
                          <a:solidFill>
                            <a:srgbClr val="376FAA"/>
                          </a:solidFill>
                          <a:effectLst/>
                          <a:hlinkClick r:id="rId4"/>
                        </a:rPr>
                        <a:t>8</a:t>
                      </a:r>
                      <a:r>
                        <a:rPr lang="en-US" sz="1400" b="0">
                          <a:effectLst/>
                        </a:rPr>
                        <a:t>,</a:t>
                      </a:r>
                      <a:r>
                        <a:rPr lang="en-US" sz="1400" b="0" u="sng">
                          <a:solidFill>
                            <a:srgbClr val="376FAA"/>
                          </a:solidFill>
                          <a:effectLst/>
                          <a:hlinkClick r:id="rId5"/>
                        </a:rPr>
                        <a:t>9</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4565281"/>
                  </a:ext>
                </a:extLst>
              </a:tr>
              <a:tr h="1105102">
                <a:tc>
                  <a:txBody>
                    <a:bodyPr/>
                    <a:lstStyle/>
                    <a:p>
                      <a:pPr algn="ctr" fontAlgn="ctr"/>
                      <a:r>
                        <a:rPr lang="en-US" sz="1400" b="1">
                          <a:effectLst/>
                        </a:rPr>
                        <a:t>Most common IDH</a:t>
                      </a:r>
                      <a:r>
                        <a:rPr lang="en-US" sz="1400" b="1" baseline="30000">
                          <a:effectLst/>
                        </a:rPr>
                        <a:t>MUT</a:t>
                      </a:r>
                      <a:r>
                        <a:rPr lang="en-US" sz="1400" b="1">
                          <a:effectLst/>
                        </a:rPr>
                        <a:t> variant</a:t>
                      </a:r>
                      <a:endParaRPr lang="en-US" sz="1400" b="0">
                        <a:effectLst/>
                      </a:endParaRP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IDH2 p.R140Q (~40%)</a:t>
                      </a:r>
                      <a:br>
                        <a:rPr lang="en-US" sz="1400" b="0">
                          <a:effectLst/>
                        </a:rPr>
                      </a:br>
                      <a:r>
                        <a:rPr lang="en-US" sz="1400" b="0">
                          <a:effectLst/>
                        </a:rPr>
                        <a:t>Weak D-2-HG Producer</a:t>
                      </a:r>
                      <a:br>
                        <a:rPr lang="en-US" sz="1400" b="0">
                          <a:effectLst/>
                        </a:rPr>
                      </a:br>
                      <a:r>
                        <a:rPr lang="en-US" sz="1400" b="0">
                          <a:effectLst/>
                        </a:rPr>
                        <a:t>[</a:t>
                      </a:r>
                      <a:r>
                        <a:rPr lang="en-US" sz="1400" b="0" u="sng">
                          <a:solidFill>
                            <a:srgbClr val="376FAA"/>
                          </a:solidFill>
                          <a:effectLst/>
                          <a:hlinkClick r:id="rId6"/>
                        </a:rPr>
                        <a:t>16</a:t>
                      </a:r>
                      <a:r>
                        <a:rPr lang="en-US" sz="1400" b="0">
                          <a:effectLst/>
                        </a:rPr>
                        <a:t>,</a:t>
                      </a:r>
                      <a:r>
                        <a:rPr lang="en-US" sz="1400" b="0" u="sng">
                          <a:solidFill>
                            <a:srgbClr val="376FAA"/>
                          </a:solidFill>
                          <a:effectLst/>
                          <a:hlinkClick r:id="rId7"/>
                        </a:rPr>
                        <a:t>17</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IDH1 p.R132H (~90%)</a:t>
                      </a:r>
                      <a:br>
                        <a:rPr lang="en-US" sz="1400" b="0">
                          <a:effectLst/>
                        </a:rPr>
                      </a:br>
                      <a:r>
                        <a:rPr lang="en-US" sz="1400" b="0">
                          <a:effectLst/>
                        </a:rPr>
                        <a:t>Weak D-2-HG Producer</a:t>
                      </a:r>
                      <a:br>
                        <a:rPr lang="en-US" sz="1400" b="0">
                          <a:effectLst/>
                        </a:rPr>
                      </a:br>
                      <a:r>
                        <a:rPr lang="en-US" sz="1400" b="0">
                          <a:effectLst/>
                        </a:rPr>
                        <a:t>[</a:t>
                      </a:r>
                      <a:r>
                        <a:rPr lang="en-US" sz="1400" b="0" u="sng">
                          <a:solidFill>
                            <a:srgbClr val="376FAA"/>
                          </a:solidFill>
                          <a:effectLst/>
                          <a:hlinkClick r:id="rId6"/>
                        </a:rPr>
                        <a:t>16</a:t>
                      </a:r>
                      <a:r>
                        <a:rPr lang="en-US" sz="1400" b="0">
                          <a:effectLst/>
                        </a:rPr>
                        <a:t>,</a:t>
                      </a:r>
                      <a:r>
                        <a:rPr lang="en-US" sz="1400" b="0" u="sng">
                          <a:solidFill>
                            <a:srgbClr val="376FAA"/>
                          </a:solidFill>
                          <a:effectLst/>
                          <a:hlinkClick r:id="rId8"/>
                        </a:rPr>
                        <a:t>18</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dirty="0">
                          <a:effectLst/>
                        </a:rPr>
                        <a:t>IDH1 p.R132C (~60%)</a:t>
                      </a:r>
                      <a:br>
                        <a:rPr lang="en-US" sz="1400" b="0" dirty="0">
                          <a:effectLst/>
                        </a:rPr>
                      </a:br>
                      <a:r>
                        <a:rPr lang="en-US" sz="1400" b="0" dirty="0">
                          <a:effectLst/>
                        </a:rPr>
                        <a:t>Strong D-2-HG Producer</a:t>
                      </a:r>
                      <a:br>
                        <a:rPr lang="en-US" sz="1400" b="0" dirty="0">
                          <a:effectLst/>
                        </a:rPr>
                      </a:br>
                      <a:r>
                        <a:rPr lang="en-US" sz="1400" b="0" dirty="0">
                          <a:effectLst/>
                        </a:rPr>
                        <a:t>[</a:t>
                      </a:r>
                      <a:r>
                        <a:rPr lang="en-US" sz="1400" b="0" u="sng" dirty="0">
                          <a:solidFill>
                            <a:srgbClr val="376FAA"/>
                          </a:solidFill>
                          <a:effectLst/>
                          <a:hlinkClick r:id="rId6"/>
                        </a:rPr>
                        <a:t>16</a:t>
                      </a:r>
                      <a:r>
                        <a:rPr lang="en-US" sz="1400" b="0" dirty="0">
                          <a:effectLst/>
                        </a:rPr>
                        <a:t>,</a:t>
                      </a:r>
                      <a:r>
                        <a:rPr lang="en-US" sz="1400" b="0" u="sng" dirty="0">
                          <a:solidFill>
                            <a:srgbClr val="376FAA"/>
                          </a:solidFill>
                          <a:effectLst/>
                          <a:hlinkClick r:id="rId8"/>
                        </a:rPr>
                        <a:t>18</a:t>
                      </a:r>
                      <a:r>
                        <a:rPr lang="en-US" sz="1400" b="0" dirty="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IDH1 p.R132C (~60%)</a:t>
                      </a:r>
                      <a:br>
                        <a:rPr lang="en-US" sz="1400" b="0">
                          <a:effectLst/>
                        </a:rPr>
                      </a:br>
                      <a:r>
                        <a:rPr lang="en-US" sz="1400" b="0">
                          <a:effectLst/>
                        </a:rPr>
                        <a:t>Strong D-2-HG Producer</a:t>
                      </a:r>
                      <a:br>
                        <a:rPr lang="en-US" sz="1400" b="0">
                          <a:effectLst/>
                        </a:rPr>
                      </a:br>
                      <a:r>
                        <a:rPr lang="en-US" sz="1400" b="0">
                          <a:effectLst/>
                        </a:rPr>
                        <a:t>[</a:t>
                      </a:r>
                      <a:r>
                        <a:rPr lang="en-US" sz="1400" b="0" u="sng">
                          <a:solidFill>
                            <a:srgbClr val="376FAA"/>
                          </a:solidFill>
                          <a:effectLst/>
                          <a:hlinkClick r:id="rId9"/>
                        </a:rPr>
                        <a:t>15</a:t>
                      </a:r>
                      <a:r>
                        <a:rPr lang="en-US" sz="1400" b="0">
                          <a:effectLst/>
                        </a:rPr>
                        <a:t>,</a:t>
                      </a:r>
                      <a:r>
                        <a:rPr lang="en-US" sz="1400" b="0" u="sng">
                          <a:solidFill>
                            <a:srgbClr val="376FAA"/>
                          </a:solidFill>
                          <a:effectLst/>
                          <a:hlinkClick r:id="rId6"/>
                        </a:rPr>
                        <a:t>16</a:t>
                      </a:r>
                      <a:r>
                        <a:rPr lang="en-US" sz="1400" b="0">
                          <a:effectLst/>
                        </a:rPr>
                        <a:t>,</a:t>
                      </a:r>
                      <a:r>
                        <a:rPr lang="en-US" sz="1400" b="0" u="sng">
                          <a:solidFill>
                            <a:srgbClr val="376FAA"/>
                          </a:solidFill>
                          <a:effectLst/>
                          <a:hlinkClick r:id="rId8"/>
                        </a:rPr>
                        <a:t>18</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251807"/>
                  </a:ext>
                </a:extLst>
              </a:tr>
              <a:tr h="483482">
                <a:tc>
                  <a:txBody>
                    <a:bodyPr/>
                    <a:lstStyle/>
                    <a:p>
                      <a:pPr algn="ctr" fontAlgn="ctr"/>
                      <a:r>
                        <a:rPr lang="en-US" sz="1400" b="1">
                          <a:effectLst/>
                        </a:rPr>
                        <a:t>IDH</a:t>
                      </a:r>
                      <a:r>
                        <a:rPr lang="en-US" sz="1400" b="1" baseline="30000">
                          <a:effectLst/>
                        </a:rPr>
                        <a:t>MUT</a:t>
                      </a:r>
                      <a:r>
                        <a:rPr lang="en-US" sz="1400" b="1">
                          <a:effectLst/>
                        </a:rPr>
                        <a:t> inhibition</a:t>
                      </a:r>
                      <a:br>
                        <a:rPr lang="en-US" sz="1400" b="0">
                          <a:effectLst/>
                        </a:rPr>
                      </a:br>
                      <a:r>
                        <a:rPr lang="en-US" sz="1400" b="1">
                          <a:effectLst/>
                        </a:rPr>
                        <a:t>in vitro</a:t>
                      </a:r>
                      <a:endParaRPr lang="en-US" sz="1400" b="0">
                        <a:effectLst/>
                      </a:endParaRP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dirty="0">
                          <a:effectLst/>
                        </a:rPr>
                        <a:t>Differentiation</a:t>
                      </a:r>
                      <a:br>
                        <a:rPr lang="en-US" sz="1400" b="0" dirty="0">
                          <a:effectLst/>
                        </a:rPr>
                      </a:br>
                      <a:r>
                        <a:rPr lang="en-US" sz="1400" b="0" dirty="0">
                          <a:effectLst/>
                        </a:rPr>
                        <a:t>[</a:t>
                      </a:r>
                      <a:r>
                        <a:rPr lang="en-US" sz="1400" b="0" u="sng" dirty="0">
                          <a:solidFill>
                            <a:srgbClr val="376FAA"/>
                          </a:solidFill>
                          <a:effectLst/>
                          <a:hlinkClick r:id="rId10"/>
                        </a:rPr>
                        <a:t>26</a:t>
                      </a:r>
                      <a:r>
                        <a:rPr lang="en-US" sz="1400" b="0" dirty="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No effect</a:t>
                      </a:r>
                      <a:br>
                        <a:rPr lang="en-US" sz="1400" b="0">
                          <a:effectLst/>
                        </a:rPr>
                      </a:br>
                      <a:r>
                        <a:rPr lang="en-US" sz="1400" b="0">
                          <a:effectLst/>
                        </a:rPr>
                        <a:t>[</a:t>
                      </a:r>
                      <a:r>
                        <a:rPr lang="en-US" sz="1400" b="0" u="sng">
                          <a:solidFill>
                            <a:srgbClr val="376FAA"/>
                          </a:solidFill>
                          <a:effectLst/>
                          <a:hlinkClick r:id="rId11"/>
                        </a:rPr>
                        <a:t>27</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dirty="0">
                          <a:effectLst/>
                        </a:rPr>
                        <a:t>No effect</a:t>
                      </a:r>
                      <a:br>
                        <a:rPr lang="en-US" sz="1400" b="0" dirty="0">
                          <a:effectLst/>
                        </a:rPr>
                      </a:br>
                      <a:r>
                        <a:rPr lang="en-US" sz="1400" b="0" dirty="0">
                          <a:effectLst/>
                        </a:rPr>
                        <a:t>[</a:t>
                      </a:r>
                      <a:r>
                        <a:rPr lang="en-US" sz="1400" b="0" u="sng" dirty="0">
                          <a:solidFill>
                            <a:srgbClr val="376FAA"/>
                          </a:solidFill>
                          <a:effectLst/>
                          <a:hlinkClick r:id="rId12"/>
                        </a:rPr>
                        <a:t>28</a:t>
                      </a:r>
                      <a:r>
                        <a:rPr lang="en-US" sz="1400" b="0" dirty="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Controversial</a:t>
                      </a:r>
                      <a:br>
                        <a:rPr lang="en-US" sz="1400" b="0">
                          <a:effectLst/>
                        </a:rPr>
                      </a:br>
                      <a:r>
                        <a:rPr lang="en-US" sz="1400" b="0">
                          <a:effectLst/>
                        </a:rPr>
                        <a:t>[</a:t>
                      </a:r>
                      <a:r>
                        <a:rPr lang="en-US" sz="1400" b="0" u="sng">
                          <a:solidFill>
                            <a:srgbClr val="376FAA"/>
                          </a:solidFill>
                          <a:effectLst/>
                          <a:hlinkClick r:id="rId11"/>
                        </a:rPr>
                        <a:t>27</a:t>
                      </a:r>
                      <a:r>
                        <a:rPr lang="en-US" sz="1400" b="0">
                          <a:effectLst/>
                        </a:rPr>
                        <a:t>,</a:t>
                      </a:r>
                      <a:r>
                        <a:rPr lang="en-US" sz="1400" b="0" u="sng">
                          <a:solidFill>
                            <a:srgbClr val="376FAA"/>
                          </a:solidFill>
                          <a:effectLst/>
                          <a:hlinkClick r:id="rId13"/>
                        </a:rPr>
                        <a:t>29</a:t>
                      </a:r>
                      <a:r>
                        <a:rPr lang="en-US" sz="1400" b="0">
                          <a:effectLst/>
                        </a:rPr>
                        <a:t>,</a:t>
                      </a:r>
                      <a:r>
                        <a:rPr lang="en-US" sz="1400" b="0" u="sng">
                          <a:solidFill>
                            <a:srgbClr val="376FAA"/>
                          </a:solidFill>
                          <a:effectLst/>
                          <a:hlinkClick r:id="rId14"/>
                        </a:rPr>
                        <a:t>30</a:t>
                      </a:r>
                      <a:r>
                        <a:rPr lang="en-US" sz="1400" b="0">
                          <a:effectLst/>
                        </a:rPr>
                        <a:t>,</a:t>
                      </a:r>
                      <a:r>
                        <a:rPr lang="en-US" sz="1400" b="0" u="sng">
                          <a:solidFill>
                            <a:srgbClr val="376FAA"/>
                          </a:solidFill>
                          <a:effectLst/>
                          <a:hlinkClick r:id="rId15"/>
                        </a:rPr>
                        <a:t>31</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2988728"/>
                  </a:ext>
                </a:extLst>
              </a:tr>
              <a:tr h="897895">
                <a:tc>
                  <a:txBody>
                    <a:bodyPr/>
                    <a:lstStyle/>
                    <a:p>
                      <a:pPr algn="ctr" fontAlgn="ctr"/>
                      <a:r>
                        <a:rPr lang="en-US" sz="1400" b="1">
                          <a:effectLst/>
                        </a:rPr>
                        <a:t>IDH</a:t>
                      </a:r>
                      <a:r>
                        <a:rPr lang="en-US" sz="1400" b="1" baseline="30000">
                          <a:effectLst/>
                        </a:rPr>
                        <a:t>MUT</a:t>
                      </a:r>
                      <a:r>
                        <a:rPr lang="en-US" sz="1400" b="1">
                          <a:effectLst/>
                        </a:rPr>
                        <a:t> inhibition</a:t>
                      </a:r>
                      <a:br>
                        <a:rPr lang="en-US" sz="1400" b="0">
                          <a:effectLst/>
                        </a:rPr>
                      </a:br>
                      <a:r>
                        <a:rPr lang="en-US" sz="1400" b="1">
                          <a:effectLst/>
                        </a:rPr>
                        <a:t>clinical trials</a:t>
                      </a:r>
                      <a:endParaRPr lang="en-US" sz="1400" b="0">
                        <a:effectLst/>
                      </a:endParaRP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~40% response,</a:t>
                      </a:r>
                      <a:br>
                        <a:rPr lang="en-US" sz="1400" b="0">
                          <a:effectLst/>
                        </a:rPr>
                      </a:br>
                      <a:r>
                        <a:rPr lang="en-US" sz="1400" b="0">
                          <a:effectLst/>
                        </a:rPr>
                        <a:t>secondary resistance</a:t>
                      </a:r>
                      <a:br>
                        <a:rPr lang="en-US" sz="1400" b="0">
                          <a:effectLst/>
                        </a:rPr>
                      </a:br>
                      <a:r>
                        <a:rPr lang="en-US" sz="1400" b="0">
                          <a:effectLst/>
                        </a:rPr>
                        <a:t>[</a:t>
                      </a:r>
                      <a:r>
                        <a:rPr lang="en-US" sz="1400" b="0" u="sng">
                          <a:solidFill>
                            <a:srgbClr val="376FAA"/>
                          </a:solidFill>
                          <a:effectLst/>
                          <a:hlinkClick r:id="rId16"/>
                        </a:rPr>
                        <a:t>32</a:t>
                      </a:r>
                      <a:r>
                        <a:rPr lang="en-US" sz="1400" b="0">
                          <a:effectLst/>
                        </a:rPr>
                        <a:t>,</a:t>
                      </a:r>
                      <a:r>
                        <a:rPr lang="en-US" sz="1400" b="0" u="sng">
                          <a:solidFill>
                            <a:srgbClr val="376FAA"/>
                          </a:solidFill>
                          <a:effectLst/>
                          <a:hlinkClick r:id="rId17"/>
                        </a:rPr>
                        <a:t>33</a:t>
                      </a:r>
                      <a:r>
                        <a:rPr lang="en-US" sz="1400" b="0">
                          <a:effectLst/>
                        </a:rPr>
                        <a:t>,</a:t>
                      </a:r>
                      <a:r>
                        <a:rPr lang="en-US" sz="1400" b="0" u="sng">
                          <a:solidFill>
                            <a:srgbClr val="376FAA"/>
                          </a:solidFill>
                          <a:effectLst/>
                          <a:hlinkClick r:id="rId18"/>
                        </a:rPr>
                        <a:t>34</a:t>
                      </a:r>
                      <a:r>
                        <a:rPr lang="en-US" sz="1400" b="0">
                          <a:effectLst/>
                        </a:rPr>
                        <a:t>,</a:t>
                      </a:r>
                      <a:r>
                        <a:rPr lang="en-US" sz="1400" b="0" u="sng">
                          <a:solidFill>
                            <a:srgbClr val="376FAA"/>
                          </a:solidFill>
                          <a:effectLst/>
                          <a:hlinkClick r:id="rId19"/>
                        </a:rPr>
                        <a:t>35</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Less promising, prolonged disease control in subset</a:t>
                      </a:r>
                      <a:br>
                        <a:rPr lang="en-US" sz="1400" b="0">
                          <a:effectLst/>
                        </a:rPr>
                      </a:br>
                      <a:r>
                        <a:rPr lang="en-US" sz="1400" b="0">
                          <a:effectLst/>
                        </a:rPr>
                        <a:t>[</a:t>
                      </a:r>
                      <a:r>
                        <a:rPr lang="en-US" sz="1400" b="0" u="sng">
                          <a:solidFill>
                            <a:srgbClr val="376FAA"/>
                          </a:solidFill>
                          <a:effectLst/>
                          <a:hlinkClick r:id="rId20"/>
                        </a:rPr>
                        <a:t>36</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dirty="0">
                          <a:effectLst/>
                        </a:rPr>
                        <a:t>Less promising, prolonged disease control in subset</a:t>
                      </a:r>
                      <a:br>
                        <a:rPr lang="en-US" sz="1400" b="0" dirty="0">
                          <a:effectLst/>
                        </a:rPr>
                      </a:br>
                      <a:r>
                        <a:rPr lang="en-US" sz="1400" b="0" dirty="0">
                          <a:effectLst/>
                        </a:rPr>
                        <a:t>[</a:t>
                      </a:r>
                      <a:r>
                        <a:rPr lang="en-US" sz="1400" b="0" u="sng" dirty="0">
                          <a:solidFill>
                            <a:srgbClr val="376FAA"/>
                          </a:solidFill>
                          <a:effectLst/>
                          <a:hlinkClick r:id="rId21"/>
                        </a:rPr>
                        <a:t>37</a:t>
                      </a:r>
                      <a:r>
                        <a:rPr lang="en-US" sz="1400" b="0" dirty="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Durable disease control in subset</a:t>
                      </a:r>
                      <a:br>
                        <a:rPr lang="en-US" sz="1400" b="0">
                          <a:effectLst/>
                        </a:rPr>
                      </a:br>
                      <a:r>
                        <a:rPr lang="en-US" sz="1400" b="0">
                          <a:effectLst/>
                        </a:rPr>
                        <a:t>[</a:t>
                      </a:r>
                      <a:r>
                        <a:rPr lang="en-US" sz="1400" b="0" u="sng">
                          <a:solidFill>
                            <a:srgbClr val="376FAA"/>
                          </a:solidFill>
                          <a:effectLst/>
                          <a:hlinkClick r:id="rId22"/>
                        </a:rPr>
                        <a:t>38</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841685"/>
                  </a:ext>
                </a:extLst>
              </a:tr>
              <a:tr h="897895">
                <a:tc>
                  <a:txBody>
                    <a:bodyPr/>
                    <a:lstStyle/>
                    <a:p>
                      <a:pPr algn="ctr" fontAlgn="ctr"/>
                      <a:r>
                        <a:rPr lang="en-US" sz="1400" b="1" i="1">
                          <a:effectLst/>
                        </a:rPr>
                        <a:t>IDH</a:t>
                      </a:r>
                      <a:r>
                        <a:rPr lang="en-US" sz="1400" b="1" baseline="30000">
                          <a:effectLst/>
                        </a:rPr>
                        <a:t>MUT</a:t>
                      </a:r>
                      <a:r>
                        <a:rPr lang="en-US" sz="1400" b="1">
                          <a:effectLst/>
                        </a:rPr>
                        <a:t> effect on outcome</a:t>
                      </a:r>
                      <a:endParaRPr lang="en-US" sz="1400" b="0">
                        <a:effectLst/>
                      </a:endParaRP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No difference</a:t>
                      </a:r>
                      <a:br>
                        <a:rPr lang="en-US" sz="1400" b="0">
                          <a:effectLst/>
                        </a:rPr>
                      </a:br>
                      <a:r>
                        <a:rPr lang="en-US" sz="1400" b="0">
                          <a:effectLst/>
                        </a:rPr>
                        <a:t>(in MDS: worse prognosis)</a:t>
                      </a:r>
                      <a:br>
                        <a:rPr lang="en-US" sz="1400" b="0">
                          <a:effectLst/>
                        </a:rPr>
                      </a:br>
                      <a:r>
                        <a:rPr lang="en-US" sz="1400" b="0">
                          <a:effectLst/>
                        </a:rPr>
                        <a:t>[</a:t>
                      </a:r>
                      <a:r>
                        <a:rPr lang="en-US" sz="1400" b="0" u="sng">
                          <a:solidFill>
                            <a:srgbClr val="376FAA"/>
                          </a:solidFill>
                          <a:effectLst/>
                          <a:hlinkClick r:id="rId23"/>
                        </a:rPr>
                        <a:t>20</a:t>
                      </a:r>
                      <a:r>
                        <a:rPr lang="en-US" sz="1400" b="0">
                          <a:effectLst/>
                        </a:rPr>
                        <a:t>,</a:t>
                      </a:r>
                      <a:r>
                        <a:rPr lang="en-US" sz="1400" b="0" u="sng">
                          <a:solidFill>
                            <a:srgbClr val="376FAA"/>
                          </a:solidFill>
                          <a:effectLst/>
                          <a:hlinkClick r:id="rId24"/>
                        </a:rPr>
                        <a:t>21</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a:effectLst/>
                        </a:rPr>
                        <a:t>Better prognosis, due to favourable response?</a:t>
                      </a:r>
                      <a:br>
                        <a:rPr lang="en-US" sz="1400" b="0">
                          <a:effectLst/>
                        </a:rPr>
                      </a:br>
                      <a:r>
                        <a:rPr lang="en-US" sz="1400" b="0">
                          <a:effectLst/>
                        </a:rPr>
                        <a:t>[</a:t>
                      </a:r>
                      <a:r>
                        <a:rPr lang="en-US" sz="1400" b="0" u="sng">
                          <a:solidFill>
                            <a:srgbClr val="376FAA"/>
                          </a:solidFill>
                          <a:effectLst/>
                          <a:hlinkClick r:id="rId25"/>
                        </a:rPr>
                        <a:t>22</a:t>
                      </a:r>
                      <a:r>
                        <a:rPr lang="en-US" sz="1400" b="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dirty="0">
                          <a:effectLst/>
                        </a:rPr>
                        <a:t>Beneficial?</a:t>
                      </a:r>
                      <a:br>
                        <a:rPr lang="en-US" sz="1400" b="0" dirty="0">
                          <a:effectLst/>
                        </a:rPr>
                      </a:br>
                      <a:r>
                        <a:rPr lang="en-US" sz="1400" b="0" dirty="0">
                          <a:effectLst/>
                        </a:rPr>
                        <a:t>[</a:t>
                      </a:r>
                      <a:r>
                        <a:rPr lang="en-US" sz="1400" b="0" u="sng" dirty="0">
                          <a:solidFill>
                            <a:srgbClr val="376FAA"/>
                          </a:solidFill>
                          <a:effectLst/>
                          <a:hlinkClick r:id="rId26"/>
                        </a:rPr>
                        <a:t>23</a:t>
                      </a:r>
                      <a:r>
                        <a:rPr lang="en-US" sz="1400" b="0" dirty="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0" dirty="0">
                          <a:effectLst/>
                        </a:rPr>
                        <a:t>Controversial</a:t>
                      </a:r>
                      <a:br>
                        <a:rPr lang="en-US" sz="1400" b="0" dirty="0">
                          <a:effectLst/>
                        </a:rPr>
                      </a:br>
                      <a:r>
                        <a:rPr lang="en-US" sz="1400" b="0" dirty="0">
                          <a:effectLst/>
                        </a:rPr>
                        <a:t>[</a:t>
                      </a:r>
                      <a:r>
                        <a:rPr lang="en-US" sz="1400" b="0" u="sng" dirty="0">
                          <a:solidFill>
                            <a:srgbClr val="376FAA"/>
                          </a:solidFill>
                          <a:effectLst/>
                          <a:hlinkClick r:id="rId9"/>
                        </a:rPr>
                        <a:t>15</a:t>
                      </a:r>
                      <a:r>
                        <a:rPr lang="en-US" sz="1400" b="0" dirty="0">
                          <a:effectLst/>
                        </a:rPr>
                        <a:t>,</a:t>
                      </a:r>
                      <a:r>
                        <a:rPr lang="en-US" sz="1400" b="0" u="sng" dirty="0">
                          <a:solidFill>
                            <a:srgbClr val="376FAA"/>
                          </a:solidFill>
                          <a:effectLst/>
                          <a:hlinkClick r:id="rId27"/>
                        </a:rPr>
                        <a:t>24</a:t>
                      </a:r>
                      <a:r>
                        <a:rPr lang="en-US" sz="1400" b="0" dirty="0">
                          <a:effectLst/>
                        </a:rPr>
                        <a:t>,</a:t>
                      </a:r>
                      <a:r>
                        <a:rPr lang="en-US" sz="1400" b="0" u="sng" dirty="0">
                          <a:solidFill>
                            <a:srgbClr val="376FAA"/>
                          </a:solidFill>
                          <a:effectLst/>
                          <a:hlinkClick r:id="rId28"/>
                        </a:rPr>
                        <a:t>25</a:t>
                      </a:r>
                      <a:r>
                        <a:rPr lang="en-US" sz="1400" b="0" dirty="0">
                          <a:effectLst/>
                        </a:rPr>
                        <a:t>]</a:t>
                      </a:r>
                    </a:p>
                  </a:txBody>
                  <a:tcPr marL="69069" marR="69069" marT="34534" marB="34534"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4651366"/>
                  </a:ext>
                </a:extLst>
              </a:tr>
            </a:tbl>
          </a:graphicData>
        </a:graphic>
      </p:graphicFrame>
      <p:sp>
        <p:nvSpPr>
          <p:cNvPr id="6" name="Rectangle 5">
            <a:extLst>
              <a:ext uri="{FF2B5EF4-FFF2-40B4-BE49-F238E27FC236}">
                <a16:creationId xmlns:a16="http://schemas.microsoft.com/office/drawing/2014/main" id="{F4C26B69-5493-0971-7F4A-4A1ED1212EAD}"/>
              </a:ext>
            </a:extLst>
          </p:cNvPr>
          <p:cNvSpPr/>
          <p:nvPr/>
        </p:nvSpPr>
        <p:spPr>
          <a:xfrm>
            <a:off x="9314822" y="1567543"/>
            <a:ext cx="2220686" cy="485335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4BF0CE8-05D6-36D6-0812-F7CC2FCB0532}"/>
              </a:ext>
            </a:extLst>
          </p:cNvPr>
          <p:cNvSpPr/>
          <p:nvPr/>
        </p:nvSpPr>
        <p:spPr>
          <a:xfrm>
            <a:off x="9314822" y="3717890"/>
            <a:ext cx="2220686" cy="1457011"/>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46FE9B-E441-8C5C-CE70-697FF271EBBC}"/>
              </a:ext>
            </a:extLst>
          </p:cNvPr>
          <p:cNvSpPr txBox="1"/>
          <p:nvPr/>
        </p:nvSpPr>
        <p:spPr>
          <a:xfrm>
            <a:off x="153238" y="6420897"/>
            <a:ext cx="6094324" cy="369332"/>
          </a:xfrm>
          <a:prstGeom prst="rect">
            <a:avLst/>
          </a:prstGeom>
          <a:noFill/>
        </p:spPr>
        <p:txBody>
          <a:bodyPr wrap="square">
            <a:spAutoFit/>
          </a:bodyPr>
          <a:lstStyle/>
          <a:p>
            <a:r>
              <a:rPr lang="en-US" b="0" i="0" u="sng" dirty="0">
                <a:solidFill>
                  <a:srgbClr val="376FAA"/>
                </a:solidFill>
                <a:effectLst/>
                <a:latin typeface="Helvetica Neue"/>
                <a:hlinkClick r:id="rId29"/>
              </a:rPr>
              <a:t>Cancers (Basel).</a:t>
            </a:r>
            <a:r>
              <a:rPr lang="en-US" b="0" i="0" dirty="0">
                <a:solidFill>
                  <a:srgbClr val="212121"/>
                </a:solidFill>
                <a:effectLst/>
                <a:latin typeface="Helvetica Neue"/>
              </a:rPr>
              <a:t> 2023 Jul; 15(14): 3603.</a:t>
            </a:r>
            <a:endParaRPr lang="en-US" dirty="0"/>
          </a:p>
        </p:txBody>
      </p:sp>
    </p:spTree>
    <p:extLst>
      <p:ext uri="{BB962C8B-B14F-4D97-AF65-F5344CB8AC3E}">
        <p14:creationId xmlns:p14="http://schemas.microsoft.com/office/powerpoint/2010/main" val="877384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4EA06B-9781-BFA3-6245-B9134F182E26}"/>
              </a:ext>
            </a:extLst>
          </p:cNvPr>
          <p:cNvSpPr>
            <a:spLocks noGrp="1"/>
          </p:cNvSpPr>
          <p:nvPr>
            <p:ph type="title"/>
          </p:nvPr>
        </p:nvSpPr>
        <p:spPr>
          <a:xfrm>
            <a:off x="0" y="0"/>
            <a:ext cx="12192000" cy="783771"/>
          </a:xfrm>
          <a:solidFill>
            <a:srgbClr val="0070C0"/>
          </a:solidFill>
        </p:spPr>
        <p:txBody>
          <a:bodyPr>
            <a:normAutofit fontScale="90000"/>
          </a:bodyPr>
          <a:lstStyle/>
          <a:p>
            <a:pPr algn="ctr"/>
            <a:r>
              <a:rPr lang="en-US" b="1" dirty="0">
                <a:solidFill>
                  <a:schemeClr val="bg1"/>
                </a:solidFill>
              </a:rPr>
              <a:t>Some key aspects of IDH mutated chondrosarcomas </a:t>
            </a:r>
          </a:p>
        </p:txBody>
      </p:sp>
      <p:sp>
        <p:nvSpPr>
          <p:cNvPr id="8" name="Content Placeholder 7">
            <a:extLst>
              <a:ext uri="{FF2B5EF4-FFF2-40B4-BE49-F238E27FC236}">
                <a16:creationId xmlns:a16="http://schemas.microsoft.com/office/drawing/2014/main" id="{D0966CBA-76E4-F50F-0E75-EE24C52B46E9}"/>
              </a:ext>
            </a:extLst>
          </p:cNvPr>
          <p:cNvSpPr>
            <a:spLocks noGrp="1"/>
          </p:cNvSpPr>
          <p:nvPr>
            <p:ph sz="half" idx="1"/>
          </p:nvPr>
        </p:nvSpPr>
        <p:spPr>
          <a:xfrm>
            <a:off x="291403" y="2197414"/>
            <a:ext cx="5728398" cy="3047826"/>
          </a:xfrm>
        </p:spPr>
        <p:txBody>
          <a:bodyPr>
            <a:normAutofit/>
          </a:bodyPr>
          <a:lstStyle/>
          <a:p>
            <a:r>
              <a:rPr lang="en-US" sz="2000" dirty="0">
                <a:solidFill>
                  <a:srgbClr val="212121"/>
                </a:solidFill>
                <a:latin typeface="Arial" panose="020B0604020202020204" pitchFamily="34" charset="0"/>
                <a:cs typeface="Arial" panose="020B0604020202020204" pitchFamily="34" charset="0"/>
              </a:rPr>
              <a:t>H</a:t>
            </a:r>
            <a:r>
              <a:rPr lang="en-US" sz="2000" b="0" i="0" dirty="0">
                <a:solidFill>
                  <a:srgbClr val="212121"/>
                </a:solidFill>
                <a:effectLst/>
                <a:latin typeface="Arial" panose="020B0604020202020204" pitchFamily="34" charset="0"/>
                <a:cs typeface="Arial" panose="020B0604020202020204" pitchFamily="34" charset="0"/>
              </a:rPr>
              <a:t>ighly heterogeneous genetic landscape</a:t>
            </a:r>
          </a:p>
          <a:p>
            <a:r>
              <a:rPr lang="en-US" sz="2000" dirty="0">
                <a:solidFill>
                  <a:srgbClr val="212121"/>
                </a:solidFill>
                <a:latin typeface="Arial" panose="020B0604020202020204" pitchFamily="34" charset="0"/>
                <a:cs typeface="Arial" panose="020B0604020202020204" pitchFamily="34" charset="0"/>
              </a:rPr>
              <a:t>Develop additional mutations in late stages - may hamper the efficacy of IDH</a:t>
            </a:r>
            <a:r>
              <a:rPr lang="en-US" sz="2000" baseline="30000" dirty="0">
                <a:solidFill>
                  <a:srgbClr val="212121"/>
                </a:solidFill>
                <a:latin typeface="Arial" panose="020B0604020202020204" pitchFamily="34" charset="0"/>
                <a:cs typeface="Arial" panose="020B0604020202020204" pitchFamily="34" charset="0"/>
              </a:rPr>
              <a:t> </a:t>
            </a:r>
            <a:r>
              <a:rPr lang="en-US" sz="2000" dirty="0">
                <a:solidFill>
                  <a:srgbClr val="212121"/>
                </a:solidFill>
                <a:latin typeface="Arial" panose="020B0604020202020204" pitchFamily="34" charset="0"/>
                <a:cs typeface="Arial" panose="020B0604020202020204" pitchFamily="34" charset="0"/>
              </a:rPr>
              <a:t>inhibitors</a:t>
            </a:r>
          </a:p>
          <a:p>
            <a:r>
              <a:rPr lang="en-US" sz="2000" dirty="0">
                <a:solidFill>
                  <a:srgbClr val="212121"/>
                </a:solidFill>
                <a:latin typeface="Arial" panose="020B0604020202020204" pitchFamily="34" charset="0"/>
                <a:cs typeface="Arial" panose="020B0604020202020204" pitchFamily="34" charset="0"/>
              </a:rPr>
              <a:t>Some become independent of </a:t>
            </a:r>
            <a:r>
              <a:rPr lang="en-US" sz="2000" i="1" dirty="0">
                <a:solidFill>
                  <a:srgbClr val="212121"/>
                </a:solidFill>
                <a:latin typeface="Arial" panose="020B0604020202020204" pitchFamily="34" charset="0"/>
                <a:cs typeface="Arial" panose="020B0604020202020204" pitchFamily="34" charset="0"/>
              </a:rPr>
              <a:t>IDH</a:t>
            </a:r>
            <a:r>
              <a:rPr lang="en-US" sz="2000" dirty="0">
                <a:solidFill>
                  <a:srgbClr val="212121"/>
                </a:solidFill>
                <a:latin typeface="Arial" panose="020B0604020202020204" pitchFamily="34" charset="0"/>
                <a:cs typeface="Arial" panose="020B0604020202020204" pitchFamily="34" charset="0"/>
              </a:rPr>
              <a:t>  over time and additional mutations take over the driver role</a:t>
            </a:r>
            <a:endParaRPr lang="en-US" sz="2000" dirty="0">
              <a:latin typeface="Arial" panose="020B0604020202020204" pitchFamily="34" charset="0"/>
              <a:cs typeface="Arial" panose="020B0604020202020204" pitchFamily="34" charset="0"/>
            </a:endParaRPr>
          </a:p>
          <a:p>
            <a:r>
              <a:rPr lang="en-US" sz="2000" dirty="0">
                <a:solidFill>
                  <a:srgbClr val="212121"/>
                </a:solidFill>
                <a:latin typeface="Arial" panose="020B0604020202020204" pitchFamily="34" charset="0"/>
                <a:cs typeface="Arial" panose="020B0604020202020204" pitchFamily="34" charset="0"/>
              </a:rPr>
              <a:t>C</a:t>
            </a:r>
            <a:r>
              <a:rPr lang="en-US" sz="2000" b="0" i="0" dirty="0">
                <a:solidFill>
                  <a:srgbClr val="212121"/>
                </a:solidFill>
                <a:effectLst/>
                <a:latin typeface="Arial" panose="020B0604020202020204" pitchFamily="34" charset="0"/>
                <a:cs typeface="Arial" panose="020B0604020202020204" pitchFamily="34" charset="0"/>
              </a:rPr>
              <a:t>haracterized by a global hypermethylation phenotype that changes with increasing histological grade</a:t>
            </a:r>
          </a:p>
        </p:txBody>
      </p:sp>
      <p:pic>
        <p:nvPicPr>
          <p:cNvPr id="21506" name="Picture 2">
            <a:extLst>
              <a:ext uri="{FF2B5EF4-FFF2-40B4-BE49-F238E27FC236}">
                <a16:creationId xmlns:a16="http://schemas.microsoft.com/office/drawing/2014/main" id="{335AAEC0-11D8-7ED0-08AD-F75CA71C9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1" y="1724673"/>
            <a:ext cx="5872564" cy="39933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26074F2-F32F-7102-7FC5-2262A1F0DAFD}"/>
              </a:ext>
            </a:extLst>
          </p:cNvPr>
          <p:cNvSpPr/>
          <p:nvPr/>
        </p:nvSpPr>
        <p:spPr>
          <a:xfrm>
            <a:off x="9917723" y="1792718"/>
            <a:ext cx="351692" cy="402938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1C9EF04-12AC-B571-E102-523DC7EDDDAE}"/>
              </a:ext>
            </a:extLst>
          </p:cNvPr>
          <p:cNvSpPr txBox="1"/>
          <p:nvPr/>
        </p:nvSpPr>
        <p:spPr>
          <a:xfrm>
            <a:off x="7707086" y="835366"/>
            <a:ext cx="4185279" cy="923330"/>
          </a:xfrm>
          <a:prstGeom prst="rect">
            <a:avLst/>
          </a:prstGeom>
          <a:noFill/>
        </p:spPr>
        <p:txBody>
          <a:bodyPr wrap="square">
            <a:spAutoFit/>
          </a:bodyPr>
          <a:lstStyle/>
          <a:p>
            <a:pPr algn="r"/>
            <a:r>
              <a:rPr lang="en-US" sz="1800" dirty="0">
                <a:solidFill>
                  <a:srgbClr val="FF0000"/>
                </a:solidFill>
                <a:latin typeface="Arial" panose="020B0604020202020204" pitchFamily="34" charset="0"/>
                <a:cs typeface="Arial" panose="020B0604020202020204" pitchFamily="34" charset="0"/>
              </a:rPr>
              <a:t>Best response to </a:t>
            </a:r>
            <a:r>
              <a:rPr lang="en-US" dirty="0" err="1">
                <a:solidFill>
                  <a:srgbClr val="FF0000"/>
                </a:solidFill>
                <a:latin typeface="Arial" panose="020B0604020202020204" pitchFamily="34" charset="0"/>
                <a:cs typeface="Arial" panose="020B0604020202020204" pitchFamily="34" charset="0"/>
              </a:rPr>
              <a:t>I</a:t>
            </a:r>
            <a:r>
              <a:rPr lang="en-US" sz="1800" dirty="0" err="1">
                <a:solidFill>
                  <a:srgbClr val="FF0000"/>
                </a:solidFill>
                <a:latin typeface="Arial" panose="020B0604020202020204" pitchFamily="34" charset="0"/>
                <a:cs typeface="Arial" panose="020B0604020202020204" pitchFamily="34" charset="0"/>
              </a:rPr>
              <a:t>vosidenib</a:t>
            </a:r>
            <a:r>
              <a:rPr lang="en-US" sz="1800" dirty="0">
                <a:solidFill>
                  <a:srgbClr val="FF0000"/>
                </a:solidFill>
                <a:latin typeface="Arial" panose="020B0604020202020204" pitchFamily="34" charset="0"/>
                <a:cs typeface="Arial" panose="020B0604020202020204" pitchFamily="34" charset="0"/>
              </a:rPr>
              <a:t> observed in chondrosarcoma with a minimal number of co-occurring mutations</a:t>
            </a:r>
            <a:endParaRPr lang="en-US" dirty="0">
              <a:solidFill>
                <a:srgbClr val="FF0000"/>
              </a:solidFill>
            </a:endParaRPr>
          </a:p>
        </p:txBody>
      </p:sp>
      <p:sp>
        <p:nvSpPr>
          <p:cNvPr id="19" name="TextBox 18">
            <a:extLst>
              <a:ext uri="{FF2B5EF4-FFF2-40B4-BE49-F238E27FC236}">
                <a16:creationId xmlns:a16="http://schemas.microsoft.com/office/drawing/2014/main" id="{2789ADA0-9633-59A2-6EF4-FE80DB124BA9}"/>
              </a:ext>
            </a:extLst>
          </p:cNvPr>
          <p:cNvSpPr txBox="1"/>
          <p:nvPr/>
        </p:nvSpPr>
        <p:spPr>
          <a:xfrm>
            <a:off x="7285054" y="6474216"/>
            <a:ext cx="6129494" cy="369332"/>
          </a:xfrm>
          <a:prstGeom prst="rect">
            <a:avLst/>
          </a:prstGeom>
          <a:noFill/>
        </p:spPr>
        <p:txBody>
          <a:bodyPr wrap="square">
            <a:spAutoFit/>
          </a:bodyPr>
          <a:lstStyle/>
          <a:p>
            <a:r>
              <a:rPr lang="en-US" b="0" i="0" u="sng" dirty="0">
                <a:solidFill>
                  <a:srgbClr val="376FAA"/>
                </a:solidFill>
                <a:effectLst/>
                <a:latin typeface="Helvetica Neue"/>
                <a:hlinkClick r:id="rId3"/>
              </a:rPr>
              <a:t>J Clin Oncol.</a:t>
            </a:r>
            <a:r>
              <a:rPr lang="en-US" b="0" i="0" dirty="0">
                <a:solidFill>
                  <a:srgbClr val="212121"/>
                </a:solidFill>
                <a:effectLst/>
                <a:latin typeface="Helvetica Neue"/>
              </a:rPr>
              <a:t> 2020 May 20; 38(15): 1693–1701</a:t>
            </a:r>
            <a:endParaRPr lang="en-US" dirty="0"/>
          </a:p>
        </p:txBody>
      </p:sp>
    </p:spTree>
    <p:extLst>
      <p:ext uri="{BB962C8B-B14F-4D97-AF65-F5344CB8AC3E}">
        <p14:creationId xmlns:p14="http://schemas.microsoft.com/office/powerpoint/2010/main" val="10045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7EBB71-A353-FDEC-2679-E79670526774}"/>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24BBCC84-AC92-3007-8CFC-31491ABE71E5}"/>
              </a:ext>
            </a:extLst>
          </p:cNvPr>
          <p:cNvSpPr>
            <a:spLocks noGrp="1"/>
          </p:cNvSpPr>
          <p:nvPr>
            <p:ph idx="1"/>
          </p:nvPr>
        </p:nvSpPr>
        <p:spPr>
          <a:xfrm>
            <a:off x="462224" y="1825625"/>
            <a:ext cx="10891576" cy="4351338"/>
          </a:xfrm>
        </p:spPr>
        <p:txBody>
          <a:bodyPr>
            <a:normAutofit/>
          </a:bodyPr>
          <a:lstStyle/>
          <a:p>
            <a:r>
              <a:rPr lang="en-US" b="0" i="0" dirty="0">
                <a:solidFill>
                  <a:srgbClr val="212121"/>
                </a:solidFill>
                <a:effectLst/>
                <a:latin typeface="Cambria" panose="02040503050406030204" pitchFamily="18" charset="0"/>
              </a:rPr>
              <a:t>Given some of the limited efficacy of IDH inhibitors in-vitro and clinical trials or acquired resistance </a:t>
            </a:r>
          </a:p>
          <a:p>
            <a:r>
              <a:rPr lang="en-US" dirty="0">
                <a:solidFill>
                  <a:srgbClr val="212121"/>
                </a:solidFill>
                <a:latin typeface="Cambria" panose="02040503050406030204" pitchFamily="18" charset="0"/>
              </a:rPr>
              <a:t>In-</a:t>
            </a:r>
            <a:r>
              <a:rPr lang="en-US" b="0" i="0" dirty="0">
                <a:solidFill>
                  <a:srgbClr val="212121"/>
                </a:solidFill>
                <a:effectLst/>
                <a:latin typeface="Cambria" panose="02040503050406030204" pitchFamily="18" charset="0"/>
              </a:rPr>
              <a:t>vitro studies have explored whether directly targeting the downstream biological effects of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would be more promising – take advantage of underlying vulnerabilities of the cells</a:t>
            </a:r>
          </a:p>
          <a:p>
            <a:r>
              <a:rPr lang="en-US" dirty="0">
                <a:solidFill>
                  <a:srgbClr val="212121"/>
                </a:solidFill>
                <a:latin typeface="Cambria" panose="02040503050406030204" pitchFamily="18" charset="0"/>
              </a:rPr>
              <a:t>Mixed results, some contradictory </a:t>
            </a:r>
            <a:endParaRPr lang="en-US" b="0" i="0" dirty="0">
              <a:solidFill>
                <a:srgbClr val="212121"/>
              </a:solidFill>
              <a:effectLst/>
              <a:latin typeface="Cambria" panose="02040503050406030204" pitchFamily="18" charset="0"/>
            </a:endParaRPr>
          </a:p>
        </p:txBody>
      </p:sp>
    </p:spTree>
    <p:extLst>
      <p:ext uri="{BB962C8B-B14F-4D97-AF65-F5344CB8AC3E}">
        <p14:creationId xmlns:p14="http://schemas.microsoft.com/office/powerpoint/2010/main" val="2417543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B290-46C3-60C5-92BF-13907D178213}"/>
              </a:ext>
            </a:extLst>
          </p:cNvPr>
          <p:cNvSpPr>
            <a:spLocks noGrp="1"/>
          </p:cNvSpPr>
          <p:nvPr>
            <p:ph type="title"/>
          </p:nvPr>
        </p:nvSpPr>
        <p:spPr>
          <a:xfrm>
            <a:off x="0" y="0"/>
            <a:ext cx="12192000" cy="780387"/>
          </a:xfrm>
          <a:solidFill>
            <a:srgbClr val="0070C0"/>
          </a:solidFill>
        </p:spPr>
        <p:txBody>
          <a:bodyPr>
            <a:noAutofit/>
          </a:bodyPr>
          <a:lstStyle/>
          <a:p>
            <a:pPr algn="ctr"/>
            <a:r>
              <a:rPr lang="en-US" sz="3600" dirty="0">
                <a:solidFill>
                  <a:schemeClr val="bg1"/>
                </a:solidFill>
                <a:latin typeface="Arial" panose="020B0604020202020204" pitchFamily="34" charset="0"/>
                <a:cs typeface="Arial" panose="020B0604020202020204" pitchFamily="34" charset="0"/>
              </a:rPr>
              <a:t>S</a:t>
            </a:r>
            <a:r>
              <a:rPr lang="en-US" sz="3600" b="0" i="0" dirty="0">
                <a:solidFill>
                  <a:schemeClr val="bg1"/>
                </a:solidFill>
                <a:effectLst/>
                <a:latin typeface="Arial" panose="020B0604020202020204" pitchFamily="34" charset="0"/>
                <a:cs typeface="Arial" panose="020B0604020202020204" pitchFamily="34" charset="0"/>
              </a:rPr>
              <a:t>ynthetic lethal interactions of mutant IDH compromise</a:t>
            </a:r>
            <a:endParaRPr lang="en-US" sz="3600" dirty="0">
              <a:solidFill>
                <a:schemeClr val="bg1"/>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56859B15-62AB-EFA6-AD58-990DD7CF5F4D}"/>
              </a:ext>
            </a:extLst>
          </p:cNvPr>
          <p:cNvGraphicFramePr>
            <a:graphicFrameLocks noGrp="1"/>
          </p:cNvGraphicFramePr>
          <p:nvPr>
            <p:extLst>
              <p:ext uri="{D42A27DB-BD31-4B8C-83A1-F6EECF244321}">
                <p14:modId xmlns:p14="http://schemas.microsoft.com/office/powerpoint/2010/main" val="850496824"/>
              </p:ext>
            </p:extLst>
          </p:nvPr>
        </p:nvGraphicFramePr>
        <p:xfrm>
          <a:off x="687067" y="1723267"/>
          <a:ext cx="10952700" cy="4383121"/>
        </p:xfrm>
        <a:graphic>
          <a:graphicData uri="http://schemas.openxmlformats.org/drawingml/2006/table">
            <a:tbl>
              <a:tblPr/>
              <a:tblGrid>
                <a:gridCol w="2190540">
                  <a:extLst>
                    <a:ext uri="{9D8B030D-6E8A-4147-A177-3AD203B41FA5}">
                      <a16:colId xmlns:a16="http://schemas.microsoft.com/office/drawing/2014/main" val="1251222496"/>
                    </a:ext>
                  </a:extLst>
                </a:gridCol>
                <a:gridCol w="2190540">
                  <a:extLst>
                    <a:ext uri="{9D8B030D-6E8A-4147-A177-3AD203B41FA5}">
                      <a16:colId xmlns:a16="http://schemas.microsoft.com/office/drawing/2014/main" val="3988033845"/>
                    </a:ext>
                  </a:extLst>
                </a:gridCol>
                <a:gridCol w="2190540">
                  <a:extLst>
                    <a:ext uri="{9D8B030D-6E8A-4147-A177-3AD203B41FA5}">
                      <a16:colId xmlns:a16="http://schemas.microsoft.com/office/drawing/2014/main" val="78734507"/>
                    </a:ext>
                  </a:extLst>
                </a:gridCol>
                <a:gridCol w="2190540">
                  <a:extLst>
                    <a:ext uri="{9D8B030D-6E8A-4147-A177-3AD203B41FA5}">
                      <a16:colId xmlns:a16="http://schemas.microsoft.com/office/drawing/2014/main" val="126554968"/>
                    </a:ext>
                  </a:extLst>
                </a:gridCol>
                <a:gridCol w="2190540">
                  <a:extLst>
                    <a:ext uri="{9D8B030D-6E8A-4147-A177-3AD203B41FA5}">
                      <a16:colId xmlns:a16="http://schemas.microsoft.com/office/drawing/2014/main" val="1397447971"/>
                    </a:ext>
                  </a:extLst>
                </a:gridCol>
              </a:tblGrid>
              <a:tr h="525161">
                <a:tc>
                  <a:txBody>
                    <a:bodyPr/>
                    <a:lstStyle/>
                    <a:p>
                      <a:pPr algn="l" fontAlgn="ctr"/>
                      <a:endParaRPr lang="en-US" sz="1500" b="1" dirty="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800" b="1" dirty="0">
                          <a:effectLst/>
                        </a:rPr>
                        <a:t>AML</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800" b="1" dirty="0">
                          <a:effectLst/>
                        </a:rPr>
                        <a:t>Glioma</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800" b="1" dirty="0">
                          <a:effectLst/>
                        </a:rPr>
                        <a:t>Cholangiocarcinoma</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800" b="1" dirty="0">
                          <a:effectLst/>
                        </a:rPr>
                        <a:t>Chondrosarcoma</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233209"/>
                  </a:ext>
                </a:extLst>
              </a:tr>
              <a:tr h="525161">
                <a:tc>
                  <a:txBody>
                    <a:bodyPr/>
                    <a:lstStyle/>
                    <a:p>
                      <a:pPr algn="ctr" fontAlgn="ctr"/>
                      <a:r>
                        <a:rPr lang="en-US" sz="1500" b="1">
                          <a:effectLst/>
                        </a:rPr>
                        <a:t>Radiotherapy</a:t>
                      </a: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Molenaar 2018 [</a:t>
                      </a:r>
                      <a:r>
                        <a:rPr lang="en-US" sz="1500" b="0" u="sng">
                          <a:solidFill>
                            <a:srgbClr val="376FAA"/>
                          </a:solidFill>
                          <a:effectLst/>
                          <a:hlinkClick r:id="rId3"/>
                        </a:rPr>
                        <a:t>47</a:t>
                      </a:r>
                      <a:r>
                        <a:rPr lang="en-US"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r>
                        <a:rPr lang="fi-FI" sz="1500" b="0">
                          <a:effectLst/>
                        </a:rPr>
                        <a:t>Li 2013 [</a:t>
                      </a:r>
                      <a:r>
                        <a:rPr lang="fi-FI" sz="1500" b="0" u="sng">
                          <a:solidFill>
                            <a:srgbClr val="376FAA"/>
                          </a:solidFill>
                          <a:effectLst/>
                          <a:hlinkClick r:id="rId4"/>
                        </a:rPr>
                        <a:t>48</a:t>
                      </a:r>
                      <a:r>
                        <a:rPr lang="fi-FI" sz="1500" b="0">
                          <a:effectLst/>
                        </a:rPr>
                        <a:t>]</a:t>
                      </a:r>
                      <a:br>
                        <a:rPr lang="fi-FI" sz="1500" b="0">
                          <a:effectLst/>
                        </a:rPr>
                      </a:br>
                      <a:r>
                        <a:rPr lang="fi-FI" sz="1500" b="0">
                          <a:effectLst/>
                        </a:rPr>
                        <a:t>Kessler 2015 [</a:t>
                      </a:r>
                      <a:r>
                        <a:rPr lang="fi-FI" sz="1500" b="0" u="sng">
                          <a:solidFill>
                            <a:srgbClr val="376FAA"/>
                          </a:solidFill>
                          <a:effectLst/>
                          <a:hlinkClick r:id="rId5"/>
                        </a:rPr>
                        <a:t>49</a:t>
                      </a:r>
                      <a:r>
                        <a:rPr lang="fi-FI" sz="1500" b="0">
                          <a:effectLst/>
                        </a:rPr>
                        <a:t>]</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De Jong 2019 [</a:t>
                      </a:r>
                      <a:r>
                        <a:rPr lang="en-US" sz="1500" b="0" u="sng">
                          <a:solidFill>
                            <a:srgbClr val="376FAA"/>
                          </a:solidFill>
                          <a:effectLst/>
                          <a:hlinkClick r:id="rId6"/>
                        </a:rPr>
                        <a:t>61</a:t>
                      </a:r>
                      <a:r>
                        <a:rPr lang="en-US"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4283125760"/>
                  </a:ext>
                </a:extLst>
              </a:tr>
              <a:tr h="525161">
                <a:tc>
                  <a:txBody>
                    <a:bodyPr/>
                    <a:lstStyle/>
                    <a:p>
                      <a:pPr algn="ctr" fontAlgn="ctr"/>
                      <a:r>
                        <a:rPr lang="en-US" sz="1500" b="1">
                          <a:effectLst/>
                        </a:rPr>
                        <a:t>Temozolomide</a:t>
                      </a: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fi-FI" sz="1500" b="0">
                          <a:effectLst/>
                        </a:rPr>
                        <a:t>Lu 2017 [</a:t>
                      </a:r>
                      <a:r>
                        <a:rPr lang="fi-FI" sz="1500" b="0" u="sng">
                          <a:solidFill>
                            <a:srgbClr val="376FAA"/>
                          </a:solidFill>
                          <a:effectLst/>
                          <a:hlinkClick r:id="rId7"/>
                        </a:rPr>
                        <a:t>50</a:t>
                      </a:r>
                      <a:r>
                        <a:rPr lang="fi-FI" sz="1500" b="0">
                          <a:effectLst/>
                        </a:rPr>
                        <a:t>]</a:t>
                      </a:r>
                      <a:br>
                        <a:rPr lang="fi-FI" sz="1500" b="0">
                          <a:effectLst/>
                        </a:rPr>
                      </a:br>
                      <a:r>
                        <a:rPr lang="fi-FI" sz="1500" b="0">
                          <a:effectLst/>
                        </a:rPr>
                        <a:t>Tateishi 2017 [</a:t>
                      </a:r>
                      <a:r>
                        <a:rPr lang="fi-FI" sz="1500" b="0" u="sng">
                          <a:solidFill>
                            <a:srgbClr val="376FAA"/>
                          </a:solidFill>
                          <a:effectLst/>
                          <a:hlinkClick r:id="rId8"/>
                        </a:rPr>
                        <a:t>51</a:t>
                      </a:r>
                      <a:r>
                        <a:rPr lang="fi-FI"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Venneker 2019 [</a:t>
                      </a:r>
                      <a:r>
                        <a:rPr lang="en-US" sz="1500" b="0" u="sng">
                          <a:solidFill>
                            <a:srgbClr val="376FAA"/>
                          </a:solidFill>
                          <a:effectLst/>
                          <a:hlinkClick r:id="rId9"/>
                        </a:rPr>
                        <a:t>66</a:t>
                      </a:r>
                      <a:r>
                        <a:rPr lang="en-US"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857607857"/>
                  </a:ext>
                </a:extLst>
              </a:tr>
              <a:tr h="750231">
                <a:tc>
                  <a:txBody>
                    <a:bodyPr/>
                    <a:lstStyle/>
                    <a:p>
                      <a:pPr algn="ctr" fontAlgn="ctr"/>
                      <a:r>
                        <a:rPr lang="en-US" sz="1500" b="1" dirty="0">
                          <a:effectLst/>
                        </a:rPr>
                        <a:t>PARP </a:t>
                      </a:r>
                      <a:r>
                        <a:rPr lang="en-US" sz="1500" b="1" dirty="0" err="1">
                          <a:effectLst/>
                        </a:rPr>
                        <a:t>inh</a:t>
                      </a:r>
                      <a:r>
                        <a:rPr lang="en-US" sz="1500" b="1" dirty="0">
                          <a:effectLst/>
                        </a:rPr>
                        <a:t>.</a:t>
                      </a:r>
                      <a:endParaRPr lang="en-US" sz="1500" b="0" dirty="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fi-FI" sz="1500" b="0">
                          <a:effectLst/>
                        </a:rPr>
                        <a:t>Sulkowski 2017 [</a:t>
                      </a:r>
                      <a:r>
                        <a:rPr lang="fi-FI" sz="1500" b="0" u="sng">
                          <a:solidFill>
                            <a:srgbClr val="376FAA"/>
                          </a:solidFill>
                          <a:effectLst/>
                          <a:hlinkClick r:id="rId10"/>
                        </a:rPr>
                        <a:t>52</a:t>
                      </a:r>
                      <a:r>
                        <a:rPr lang="fi-FI" sz="1500" b="0">
                          <a:effectLst/>
                        </a:rPr>
                        <a:t>]</a:t>
                      </a:r>
                      <a:br>
                        <a:rPr lang="fi-FI" sz="1500" b="0">
                          <a:effectLst/>
                        </a:rPr>
                      </a:br>
                      <a:r>
                        <a:rPr lang="fi-FI" sz="1500" b="0">
                          <a:effectLst/>
                        </a:rPr>
                        <a:t>Molenaar 2018 [</a:t>
                      </a:r>
                      <a:r>
                        <a:rPr lang="fi-FI" sz="1500" b="0" u="sng">
                          <a:solidFill>
                            <a:srgbClr val="376FAA"/>
                          </a:solidFill>
                          <a:effectLst/>
                          <a:hlinkClick r:id="rId3"/>
                        </a:rPr>
                        <a:t>47</a:t>
                      </a:r>
                      <a:r>
                        <a:rPr lang="fi-FI"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500" b="0">
                          <a:effectLst/>
                        </a:rPr>
                        <a:t>Sulkowski 2017 [</a:t>
                      </a:r>
                      <a:r>
                        <a:rPr lang="en-US" sz="1500" b="0" u="sng">
                          <a:solidFill>
                            <a:srgbClr val="376FAA"/>
                          </a:solidFill>
                          <a:effectLst/>
                          <a:hlinkClick r:id="rId10"/>
                        </a:rPr>
                        <a:t>52</a:t>
                      </a:r>
                      <a:r>
                        <a:rPr lang="en-US" sz="1500" b="0">
                          <a:effectLst/>
                        </a:rPr>
                        <a:t>]</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500" b="0">
                          <a:effectLst/>
                        </a:rPr>
                        <a:t>Wang 2020 [</a:t>
                      </a:r>
                      <a:r>
                        <a:rPr lang="en-US" sz="1500" b="0" u="sng">
                          <a:solidFill>
                            <a:srgbClr val="376FAA"/>
                          </a:solidFill>
                          <a:effectLst/>
                          <a:hlinkClick r:id="rId11"/>
                        </a:rPr>
                        <a:t>53</a:t>
                      </a:r>
                      <a:r>
                        <a:rPr lang="en-US" sz="1500" b="0">
                          <a:effectLst/>
                        </a:rPr>
                        <a:t>]</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r>
                        <a:rPr lang="nb-NO" sz="1500" b="0">
                          <a:effectLst/>
                        </a:rPr>
                        <a:t>Venneker 2019 [</a:t>
                      </a:r>
                      <a:r>
                        <a:rPr lang="nb-NO" sz="1500" b="0" u="sng">
                          <a:solidFill>
                            <a:srgbClr val="376FAA"/>
                          </a:solidFill>
                          <a:effectLst/>
                          <a:hlinkClick r:id="rId9"/>
                        </a:rPr>
                        <a:t>66</a:t>
                      </a:r>
                      <a:r>
                        <a:rPr lang="nb-NO" sz="1500" b="0">
                          <a:effectLst/>
                        </a:rPr>
                        <a:t>] *</a:t>
                      </a:r>
                      <a:br>
                        <a:rPr lang="nb-NO" sz="1500" b="0">
                          <a:effectLst/>
                        </a:rPr>
                      </a:br>
                      <a:r>
                        <a:rPr lang="nb-NO" sz="1500" b="0">
                          <a:effectLst/>
                        </a:rPr>
                        <a:t>Palubeckaitė [</a:t>
                      </a:r>
                      <a:r>
                        <a:rPr lang="nb-NO" sz="1500" b="0" u="sng">
                          <a:solidFill>
                            <a:srgbClr val="376FAA"/>
                          </a:solidFill>
                          <a:effectLst/>
                          <a:hlinkClick r:id="rId12"/>
                        </a:rPr>
                        <a:t>67</a:t>
                      </a:r>
                      <a:r>
                        <a:rPr lang="nb-NO"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1779867704"/>
                  </a:ext>
                </a:extLst>
              </a:tr>
              <a:tr h="525161">
                <a:tc>
                  <a:txBody>
                    <a:bodyPr/>
                    <a:lstStyle/>
                    <a:p>
                      <a:pPr algn="ctr" fontAlgn="ctr"/>
                      <a:r>
                        <a:rPr lang="en-US" sz="1500" b="1">
                          <a:effectLst/>
                        </a:rPr>
                        <a:t>Bcl-2/Bcl-xL inh.</a:t>
                      </a: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Chan 2015 [</a:t>
                      </a:r>
                      <a:r>
                        <a:rPr lang="en-US" sz="1500" b="0" u="sng">
                          <a:solidFill>
                            <a:srgbClr val="376FAA"/>
                          </a:solidFill>
                          <a:effectLst/>
                          <a:hlinkClick r:id="rId13"/>
                        </a:rPr>
                        <a:t>54</a:t>
                      </a:r>
                      <a:r>
                        <a:rPr lang="en-US" sz="1500" b="0">
                          <a:effectLst/>
                        </a:rPr>
                        <a:t>]</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500" b="0">
                          <a:effectLst/>
                        </a:rPr>
                        <a:t>Karpel-Massler 2017 [</a:t>
                      </a:r>
                      <a:r>
                        <a:rPr lang="en-US" sz="1500" b="0" u="sng">
                          <a:solidFill>
                            <a:srgbClr val="376FAA"/>
                          </a:solidFill>
                          <a:effectLst/>
                          <a:hlinkClick r:id="rId14"/>
                        </a:rPr>
                        <a:t>55</a:t>
                      </a:r>
                      <a:r>
                        <a:rPr lang="en-US" sz="1500" b="0">
                          <a:effectLst/>
                        </a:rPr>
                        <a:t>]</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De Jong 2018 [</a:t>
                      </a:r>
                      <a:r>
                        <a:rPr lang="en-US" sz="1500" b="0" u="sng">
                          <a:solidFill>
                            <a:srgbClr val="376FAA"/>
                          </a:solidFill>
                          <a:effectLst/>
                          <a:hlinkClick r:id="rId15"/>
                        </a:rPr>
                        <a:t>62</a:t>
                      </a:r>
                      <a:r>
                        <a:rPr lang="en-US"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561888957"/>
                  </a:ext>
                </a:extLst>
              </a:tr>
              <a:tr h="300092">
                <a:tc>
                  <a:txBody>
                    <a:bodyPr/>
                    <a:lstStyle/>
                    <a:p>
                      <a:pPr algn="ctr" fontAlgn="ctr"/>
                      <a:r>
                        <a:rPr lang="en-US" sz="1500" b="1">
                          <a:effectLst/>
                        </a:rPr>
                        <a:t>BET inh.</a:t>
                      </a: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Chen 2013 [</a:t>
                      </a:r>
                      <a:r>
                        <a:rPr lang="en-US" sz="1500" b="0" u="sng">
                          <a:solidFill>
                            <a:srgbClr val="376FAA"/>
                          </a:solidFill>
                          <a:effectLst/>
                          <a:hlinkClick r:id="rId16"/>
                        </a:rPr>
                        <a:t>56</a:t>
                      </a:r>
                      <a:r>
                        <a:rPr lang="en-US" sz="1500" b="0">
                          <a:effectLst/>
                        </a:rPr>
                        <a:t>]</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500" b="0">
                          <a:effectLst/>
                        </a:rPr>
                        <a:t>Fujiwara 2018 [</a:t>
                      </a:r>
                      <a:r>
                        <a:rPr lang="en-US" sz="1500" b="0" u="sng">
                          <a:solidFill>
                            <a:srgbClr val="376FAA"/>
                          </a:solidFill>
                          <a:effectLst/>
                          <a:hlinkClick r:id="rId17"/>
                        </a:rPr>
                        <a:t>28</a:t>
                      </a:r>
                      <a:r>
                        <a:rPr lang="en-US" sz="1500" b="0">
                          <a:effectLst/>
                        </a:rPr>
                        <a:t>]</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8B2B2"/>
                    </a:solidFill>
                  </a:tcPr>
                </a:tc>
                <a:tc>
                  <a:txBody>
                    <a:bodyPr/>
                    <a:lstStyle/>
                    <a:p>
                      <a:pPr algn="ctr" fontAlgn="ctr"/>
                      <a:r>
                        <a:rPr lang="en-US" sz="1500" b="0">
                          <a:effectLst/>
                        </a:rPr>
                        <a:t>Fujiwara 2018 [</a:t>
                      </a:r>
                      <a:r>
                        <a:rPr lang="en-US" sz="1500" b="0" u="sng">
                          <a:solidFill>
                            <a:srgbClr val="376FAA"/>
                          </a:solidFill>
                          <a:effectLst/>
                          <a:hlinkClick r:id="rId17"/>
                        </a:rPr>
                        <a:t>28</a:t>
                      </a:r>
                      <a:r>
                        <a:rPr lang="en-US"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7190164"/>
                  </a:ext>
                </a:extLst>
              </a:tr>
              <a:tr h="300092">
                <a:tc>
                  <a:txBody>
                    <a:bodyPr/>
                    <a:lstStyle/>
                    <a:p>
                      <a:pPr algn="ctr" fontAlgn="ctr"/>
                      <a:r>
                        <a:rPr lang="en-US" sz="1500" b="1">
                          <a:effectLst/>
                        </a:rPr>
                        <a:t>DNMT inh.</a:t>
                      </a: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Turcan 2013 [</a:t>
                      </a:r>
                      <a:r>
                        <a:rPr lang="en-US" sz="1500" b="0" u="sng">
                          <a:solidFill>
                            <a:srgbClr val="376FAA"/>
                          </a:solidFill>
                          <a:effectLst/>
                          <a:hlinkClick r:id="rId18"/>
                        </a:rPr>
                        <a:t>57</a:t>
                      </a:r>
                      <a:r>
                        <a:rPr lang="en-US"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508128"/>
                  </a:ext>
                </a:extLst>
              </a:tr>
              <a:tr h="300092">
                <a:tc>
                  <a:txBody>
                    <a:bodyPr/>
                    <a:lstStyle/>
                    <a:p>
                      <a:pPr algn="ctr" fontAlgn="ctr"/>
                      <a:r>
                        <a:rPr lang="en-US" sz="1500" b="1">
                          <a:effectLst/>
                        </a:rPr>
                        <a:t>mTOR inh.</a:t>
                      </a: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Batsios 2019 [</a:t>
                      </a:r>
                      <a:r>
                        <a:rPr lang="en-US" sz="1500" b="0" u="sng">
                          <a:solidFill>
                            <a:srgbClr val="376FAA"/>
                          </a:solidFill>
                          <a:effectLst/>
                          <a:hlinkClick r:id="rId19"/>
                        </a:rPr>
                        <a:t>58</a:t>
                      </a:r>
                      <a:r>
                        <a:rPr lang="en-US" sz="1500" b="0">
                          <a:effectLst/>
                        </a:rPr>
                        <a:t>]</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Addie 2019 [</a:t>
                      </a:r>
                      <a:r>
                        <a:rPr lang="en-US" sz="1500" b="0" u="sng">
                          <a:solidFill>
                            <a:srgbClr val="376FAA"/>
                          </a:solidFill>
                          <a:effectLst/>
                          <a:hlinkClick r:id="rId20"/>
                        </a:rPr>
                        <a:t>63</a:t>
                      </a:r>
                      <a:r>
                        <a:rPr lang="en-US"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447502947"/>
                  </a:ext>
                </a:extLst>
              </a:tr>
              <a:tr h="300092">
                <a:tc>
                  <a:txBody>
                    <a:bodyPr/>
                    <a:lstStyle/>
                    <a:p>
                      <a:pPr algn="ctr" fontAlgn="ctr"/>
                      <a:r>
                        <a:rPr lang="en-US" sz="1500" b="1">
                          <a:effectLst/>
                        </a:rPr>
                        <a:t>NAMPT inh.</a:t>
                      </a: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Tateishi 2015 [</a:t>
                      </a:r>
                      <a:r>
                        <a:rPr lang="en-US" sz="1500" b="0" u="sng">
                          <a:solidFill>
                            <a:srgbClr val="376FAA"/>
                          </a:solidFill>
                          <a:effectLst/>
                          <a:hlinkClick r:id="rId21"/>
                        </a:rPr>
                        <a:t>27</a:t>
                      </a:r>
                      <a:r>
                        <a:rPr lang="en-US"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Peterse 2017 [</a:t>
                      </a:r>
                      <a:r>
                        <a:rPr lang="en-US" sz="1500" b="0" u="sng">
                          <a:solidFill>
                            <a:srgbClr val="376FAA"/>
                          </a:solidFill>
                          <a:effectLst/>
                          <a:hlinkClick r:id="rId22"/>
                        </a:rPr>
                        <a:t>64</a:t>
                      </a:r>
                      <a:r>
                        <a:rPr lang="en-US"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098349368"/>
                  </a:ext>
                </a:extLst>
              </a:tr>
              <a:tr h="300092">
                <a:tc>
                  <a:txBody>
                    <a:bodyPr/>
                    <a:lstStyle/>
                    <a:p>
                      <a:pPr algn="ctr" fontAlgn="ctr"/>
                      <a:r>
                        <a:rPr lang="en-US" sz="1500" b="1">
                          <a:effectLst/>
                        </a:rPr>
                        <a:t>Glutaminolysis inh.</a:t>
                      </a: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a:effectLst/>
                        </a:rPr>
                        <a:t>Emadi 2014 [</a:t>
                      </a:r>
                      <a:r>
                        <a:rPr lang="en-US" sz="1500" b="0" u="sng">
                          <a:solidFill>
                            <a:srgbClr val="376FAA"/>
                          </a:solidFill>
                          <a:effectLst/>
                          <a:hlinkClick r:id="rId23"/>
                        </a:rPr>
                        <a:t>59</a:t>
                      </a:r>
                      <a:r>
                        <a:rPr lang="en-US" sz="1500" b="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500" b="0">
                          <a:effectLst/>
                        </a:rPr>
                        <a:t>Seltzer 2010 [</a:t>
                      </a:r>
                      <a:r>
                        <a:rPr lang="en-US" sz="1500" b="0" u="sng">
                          <a:solidFill>
                            <a:srgbClr val="376FAA"/>
                          </a:solidFill>
                          <a:effectLst/>
                          <a:hlinkClick r:id="rId24"/>
                        </a:rPr>
                        <a:t>60</a:t>
                      </a:r>
                      <a:r>
                        <a:rPr lang="en-US" sz="1500" b="0">
                          <a:effectLst/>
                        </a:rPr>
                        <a:t>]</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6E0B4"/>
                    </a:solidFill>
                  </a:tcPr>
                </a:tc>
                <a:tc>
                  <a:txBody>
                    <a:bodyPr/>
                    <a:lstStyle/>
                    <a:p>
                      <a:pPr algn="ctr" fontAlgn="ctr"/>
                      <a:endParaRPr lang="en-US" sz="1500" b="0">
                        <a:effectLst/>
                      </a:endParaRP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500" b="0" dirty="0" err="1">
                          <a:effectLst/>
                        </a:rPr>
                        <a:t>Peterse</a:t>
                      </a:r>
                      <a:r>
                        <a:rPr lang="en-US" sz="1500" b="0" dirty="0">
                          <a:effectLst/>
                        </a:rPr>
                        <a:t> 2018 [</a:t>
                      </a:r>
                      <a:r>
                        <a:rPr lang="en-US" sz="1500" b="0" u="sng" dirty="0">
                          <a:solidFill>
                            <a:srgbClr val="376FAA"/>
                          </a:solidFill>
                          <a:effectLst/>
                          <a:hlinkClick r:id="rId25"/>
                        </a:rPr>
                        <a:t>65</a:t>
                      </a:r>
                      <a:r>
                        <a:rPr lang="en-US" sz="1500" b="0" dirty="0">
                          <a:effectLst/>
                        </a:rPr>
                        <a:t>] *</a:t>
                      </a:r>
                    </a:p>
                  </a:txBody>
                  <a:tcPr marL="75023" marR="75023" marT="37512" marB="37512" anchor="ct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850218506"/>
                  </a:ext>
                </a:extLst>
              </a:tr>
            </a:tbl>
          </a:graphicData>
        </a:graphic>
      </p:graphicFrame>
      <p:sp>
        <p:nvSpPr>
          <p:cNvPr id="6" name="Rectangle 1">
            <a:extLst>
              <a:ext uri="{FF2B5EF4-FFF2-40B4-BE49-F238E27FC236}">
                <a16:creationId xmlns:a16="http://schemas.microsoft.com/office/drawing/2014/main" id="{CBE3A8E5-750E-36CD-BDDA-875AD01417D9}"/>
              </a:ext>
            </a:extLst>
          </p:cNvPr>
          <p:cNvSpPr>
            <a:spLocks noChangeArrowheads="1"/>
          </p:cNvSpPr>
          <p:nvPr/>
        </p:nvSpPr>
        <p:spPr bwMode="auto">
          <a:xfrm>
            <a:off x="446333" y="6232268"/>
            <a:ext cx="11511205" cy="6257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Cambria" panose="02040503050406030204" pitchFamily="18" charset="0"/>
              </a:rPr>
              <a:t>Synthetic lethal interactions with the </a:t>
            </a:r>
            <a:r>
              <a:rPr kumimoji="0" lang="en-US" altLang="en-US" sz="1200" b="0" i="1" u="none" strike="noStrike" cap="none" normalizeH="0" baseline="0" dirty="0">
                <a:ln>
                  <a:noFill/>
                </a:ln>
                <a:solidFill>
                  <a:srgbClr val="333333"/>
                </a:solidFill>
                <a:effectLst/>
                <a:latin typeface="Cambria" panose="02040503050406030204" pitchFamily="18" charset="0"/>
              </a:rPr>
              <a:t>IDH</a:t>
            </a:r>
            <a:r>
              <a:rPr kumimoji="0" lang="en-US" altLang="en-US" sz="1200" b="0" i="0" u="none" strike="noStrike" cap="none" normalizeH="0" baseline="0" dirty="0">
                <a:ln>
                  <a:noFill/>
                </a:ln>
                <a:solidFill>
                  <a:srgbClr val="333333"/>
                </a:solidFill>
                <a:effectLst/>
                <a:latin typeface="Cambria" panose="02040503050406030204" pitchFamily="18" charset="0"/>
              </a:rPr>
              <a:t> mutation in in vitro models.</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333333"/>
                </a:solidFill>
                <a:effectLst/>
                <a:latin typeface="Cambria" panose="02040503050406030204" pitchFamily="18" charset="0"/>
              </a:rPr>
              <a:t>inh</a:t>
            </a:r>
            <a:r>
              <a:rPr kumimoji="0" lang="en-US" altLang="en-US" sz="1200" b="0" i="0" u="none" strike="noStrike" cap="none" normalizeH="0" baseline="0" dirty="0">
                <a:ln>
                  <a:noFill/>
                </a:ln>
                <a:solidFill>
                  <a:srgbClr val="333333"/>
                </a:solidFill>
                <a:effectLst/>
                <a:latin typeface="Cambria" panose="02040503050406030204" pitchFamily="18" charset="0"/>
              </a:rPr>
              <a:t>.: inhibitors, * endogenous </a:t>
            </a:r>
            <a:r>
              <a:rPr kumimoji="0" lang="en-US" altLang="en-US" sz="1200" b="0" i="1" u="none" strike="noStrike" cap="none" normalizeH="0" baseline="0" dirty="0">
                <a:ln>
                  <a:noFill/>
                </a:ln>
                <a:solidFill>
                  <a:srgbClr val="333333"/>
                </a:solidFill>
                <a:effectLst/>
                <a:latin typeface="Cambria" panose="02040503050406030204" pitchFamily="18" charset="0"/>
              </a:rPr>
              <a:t>IDH</a:t>
            </a:r>
            <a:r>
              <a:rPr kumimoji="0" lang="en-US" altLang="en-US" sz="900" b="0" i="0" u="none" strike="noStrike" cap="none" normalizeH="0" baseline="30000" dirty="0">
                <a:ln>
                  <a:noFill/>
                </a:ln>
                <a:solidFill>
                  <a:srgbClr val="333333"/>
                </a:solidFill>
                <a:effectLst/>
                <a:latin typeface="Cambria" panose="02040503050406030204" pitchFamily="18" charset="0"/>
              </a:rPr>
              <a:t>MUT</a:t>
            </a:r>
            <a:r>
              <a:rPr kumimoji="0" lang="en-US" altLang="en-US" sz="1200" b="0" i="0" u="none" strike="noStrike" cap="none" normalizeH="0" baseline="0" dirty="0">
                <a:ln>
                  <a:noFill/>
                </a:ln>
                <a:solidFill>
                  <a:srgbClr val="333333"/>
                </a:solidFill>
                <a:effectLst/>
                <a:latin typeface="Cambria" panose="02040503050406030204" pitchFamily="18" charset="0"/>
              </a:rPr>
              <a:t> models. Green: Sensitive; Red: Not sensitive; Yellow: Sensitive, but irrespective of </a:t>
            </a:r>
            <a:r>
              <a:rPr kumimoji="0" lang="en-US" altLang="en-US" sz="1200" b="0" i="1" u="none" strike="noStrike" cap="none" normalizeH="0" baseline="0" dirty="0">
                <a:ln>
                  <a:noFill/>
                </a:ln>
                <a:solidFill>
                  <a:srgbClr val="333333"/>
                </a:solidFill>
                <a:effectLst/>
                <a:latin typeface="Cambria" panose="02040503050406030204" pitchFamily="18" charset="0"/>
              </a:rPr>
              <a:t>IDH</a:t>
            </a:r>
            <a:r>
              <a:rPr kumimoji="0" lang="en-US" altLang="en-US" sz="900" b="0" i="0" u="none" strike="noStrike" cap="none" normalizeH="0" baseline="30000" dirty="0">
                <a:ln>
                  <a:noFill/>
                </a:ln>
                <a:solidFill>
                  <a:srgbClr val="333333"/>
                </a:solidFill>
                <a:effectLst/>
                <a:latin typeface="Cambria" panose="02040503050406030204" pitchFamily="18" charset="0"/>
              </a:rPr>
              <a:t>MUT</a:t>
            </a:r>
            <a:r>
              <a:rPr kumimoji="0" lang="en-US" altLang="en-US" sz="1200" b="0" i="0" u="none" strike="noStrike" cap="none" normalizeH="0" baseline="0" dirty="0">
                <a:ln>
                  <a:noFill/>
                </a:ln>
                <a:solidFill>
                  <a:srgbClr val="333333"/>
                </a:solidFill>
                <a:effectLst/>
                <a:latin typeface="Cambria" panose="020405030504060302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2CA6B5B-CCA8-CF77-B874-2050911D02A0}"/>
              </a:ext>
            </a:extLst>
          </p:cNvPr>
          <p:cNvSpPr txBox="1"/>
          <p:nvPr/>
        </p:nvSpPr>
        <p:spPr>
          <a:xfrm>
            <a:off x="687067" y="1177512"/>
            <a:ext cx="4192302" cy="369332"/>
          </a:xfrm>
          <a:prstGeom prst="rect">
            <a:avLst/>
          </a:prstGeom>
          <a:noFill/>
        </p:spPr>
        <p:txBody>
          <a:bodyPr wrap="none" rtlCol="0">
            <a:spAutoFit/>
          </a:bodyPr>
          <a:lstStyle/>
          <a:p>
            <a:r>
              <a:rPr lang="en-US" dirty="0"/>
              <a:t>Invitro-models – aim to take advantage of  </a:t>
            </a:r>
          </a:p>
        </p:txBody>
      </p:sp>
      <p:sp>
        <p:nvSpPr>
          <p:cNvPr id="8" name="TextBox 7">
            <a:extLst>
              <a:ext uri="{FF2B5EF4-FFF2-40B4-BE49-F238E27FC236}">
                <a16:creationId xmlns:a16="http://schemas.microsoft.com/office/drawing/2014/main" id="{07550862-F559-E588-7756-53D1E00C3946}"/>
              </a:ext>
            </a:extLst>
          </p:cNvPr>
          <p:cNvSpPr txBox="1"/>
          <p:nvPr/>
        </p:nvSpPr>
        <p:spPr>
          <a:xfrm>
            <a:off x="7629212" y="6175802"/>
            <a:ext cx="6094324" cy="369332"/>
          </a:xfrm>
          <a:prstGeom prst="rect">
            <a:avLst/>
          </a:prstGeom>
          <a:noFill/>
        </p:spPr>
        <p:txBody>
          <a:bodyPr wrap="square">
            <a:spAutoFit/>
          </a:bodyPr>
          <a:lstStyle/>
          <a:p>
            <a:r>
              <a:rPr lang="en-US" b="0" i="0" u="sng" dirty="0">
                <a:solidFill>
                  <a:srgbClr val="376FAA"/>
                </a:solidFill>
                <a:effectLst/>
                <a:latin typeface="Helvetica Neue"/>
                <a:hlinkClick r:id="rId26"/>
              </a:rPr>
              <a:t>Cancers (Basel).</a:t>
            </a:r>
            <a:r>
              <a:rPr lang="en-US" b="0" i="0" dirty="0">
                <a:solidFill>
                  <a:srgbClr val="212121"/>
                </a:solidFill>
                <a:effectLst/>
                <a:latin typeface="Helvetica Neue"/>
              </a:rPr>
              <a:t> 2023 Jul; 15(14): 3603.</a:t>
            </a:r>
            <a:endParaRPr lang="en-US" dirty="0"/>
          </a:p>
        </p:txBody>
      </p:sp>
    </p:spTree>
    <p:extLst>
      <p:ext uri="{BB962C8B-B14F-4D97-AF65-F5344CB8AC3E}">
        <p14:creationId xmlns:p14="http://schemas.microsoft.com/office/powerpoint/2010/main" val="479103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8D96-C264-C132-C297-4DD8E30BDFF3}"/>
              </a:ext>
            </a:extLst>
          </p:cNvPr>
          <p:cNvSpPr>
            <a:spLocks noGrp="1"/>
          </p:cNvSpPr>
          <p:nvPr>
            <p:ph type="title"/>
          </p:nvPr>
        </p:nvSpPr>
        <p:spPr>
          <a:xfrm>
            <a:off x="0" y="1"/>
            <a:ext cx="12192000" cy="844062"/>
          </a:xfrm>
          <a:solidFill>
            <a:srgbClr val="0070C0"/>
          </a:solidFill>
        </p:spPr>
        <p:txBody>
          <a:bodyPr/>
          <a:lstStyle/>
          <a:p>
            <a:pPr algn="ctr"/>
            <a:r>
              <a:rPr lang="en-US" b="1" dirty="0">
                <a:solidFill>
                  <a:schemeClr val="bg1"/>
                </a:solidFill>
              </a:rPr>
              <a:t>Highlights</a:t>
            </a:r>
            <a:r>
              <a:rPr lang="en-US" dirty="0"/>
              <a:t> </a:t>
            </a:r>
          </a:p>
        </p:txBody>
      </p:sp>
      <p:sp>
        <p:nvSpPr>
          <p:cNvPr id="3" name="Content Placeholder 2">
            <a:extLst>
              <a:ext uri="{FF2B5EF4-FFF2-40B4-BE49-F238E27FC236}">
                <a16:creationId xmlns:a16="http://schemas.microsoft.com/office/drawing/2014/main" id="{EB07E201-2CE7-0039-9BF0-A58609735B15}"/>
              </a:ext>
            </a:extLst>
          </p:cNvPr>
          <p:cNvSpPr>
            <a:spLocks noGrp="1"/>
          </p:cNvSpPr>
          <p:nvPr>
            <p:ph sz="half" idx="1"/>
          </p:nvPr>
        </p:nvSpPr>
        <p:spPr>
          <a:xfrm>
            <a:off x="275073" y="1776434"/>
            <a:ext cx="11641853" cy="4351338"/>
          </a:xfrm>
        </p:spPr>
        <p:txBody>
          <a:bodyPr>
            <a:normAutofit/>
          </a:bodyPr>
          <a:lstStyle/>
          <a:p>
            <a:r>
              <a:rPr lang="en-US" dirty="0">
                <a:solidFill>
                  <a:srgbClr val="212121"/>
                </a:solidFill>
                <a:latin typeface="Cambria" panose="02040503050406030204" pitchFamily="18" charset="0"/>
              </a:rPr>
              <a:t>C</a:t>
            </a:r>
            <a:r>
              <a:rPr lang="en-US" b="0" i="0" dirty="0">
                <a:solidFill>
                  <a:srgbClr val="212121"/>
                </a:solidFill>
                <a:effectLst/>
                <a:latin typeface="Cambria" panose="02040503050406030204" pitchFamily="18" charset="0"/>
              </a:rPr>
              <a:t>ell of origin and the tumor microenvironment in distinct tumor types makes a difference</a:t>
            </a:r>
          </a:p>
          <a:p>
            <a:r>
              <a:rPr lang="en-US" dirty="0">
                <a:solidFill>
                  <a:srgbClr val="212121"/>
                </a:solidFill>
                <a:latin typeface="Cambria" panose="02040503050406030204" pitchFamily="18" charset="0"/>
              </a:rPr>
              <a:t>L</a:t>
            </a:r>
            <a:r>
              <a:rPr lang="en-US" b="0" i="0" dirty="0">
                <a:solidFill>
                  <a:srgbClr val="212121"/>
                </a:solidFill>
                <a:effectLst/>
                <a:latin typeface="Cambria" panose="02040503050406030204" pitchFamily="18" charset="0"/>
              </a:rPr>
              <a:t>evel of the D-2-HG oncometabolite may also influence the downstream biological effects of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mutations. </a:t>
            </a:r>
          </a:p>
          <a:p>
            <a:pPr marL="1195388" lvl="1" indent="-280988"/>
            <a:r>
              <a:rPr lang="en-US" b="0" i="0" dirty="0">
                <a:solidFill>
                  <a:srgbClr val="212121"/>
                </a:solidFill>
                <a:effectLst/>
                <a:latin typeface="Cambria" panose="02040503050406030204" pitchFamily="18" charset="0"/>
              </a:rPr>
              <a:t>Most common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variants in AML and glioma produce comparatively low D-2-HG levels compared to those in cholangiocarcinoma and chondrosarcoma </a:t>
            </a:r>
          </a:p>
          <a:p>
            <a:pPr marL="1195388" lvl="1" indent="-280988"/>
            <a:r>
              <a:rPr lang="en-US" dirty="0">
                <a:solidFill>
                  <a:srgbClr val="212121"/>
                </a:solidFill>
                <a:latin typeface="Cambria" panose="02040503050406030204" pitchFamily="18" charset="0"/>
              </a:rPr>
              <a:t>T</a:t>
            </a:r>
            <a:r>
              <a:rPr lang="en-US" b="0" i="0" dirty="0">
                <a:solidFill>
                  <a:srgbClr val="212121"/>
                </a:solidFill>
                <a:effectLst/>
                <a:latin typeface="Cambria" panose="02040503050406030204" pitchFamily="18" charset="0"/>
              </a:rPr>
              <a:t>he type of in vitro model (endogenous vs. artificially created) might influence whether synthetic lethal interactions with the </a:t>
            </a:r>
            <a:r>
              <a:rPr lang="en-US" b="0" i="1" dirty="0">
                <a:solidFill>
                  <a:srgbClr val="212121"/>
                </a:solidFill>
                <a:effectLst/>
                <a:latin typeface="Cambria" panose="02040503050406030204" pitchFamily="18" charset="0"/>
              </a:rPr>
              <a:t>IDH</a:t>
            </a:r>
            <a:r>
              <a:rPr lang="en-US" b="0" i="0" dirty="0">
                <a:solidFill>
                  <a:srgbClr val="212121"/>
                </a:solidFill>
                <a:effectLst/>
                <a:latin typeface="Cambria" panose="02040503050406030204" pitchFamily="18" charset="0"/>
              </a:rPr>
              <a:t> mutation are present or not</a:t>
            </a:r>
          </a:p>
          <a:p>
            <a:pPr marL="231775" indent="-231775"/>
            <a:r>
              <a:rPr lang="en-US" dirty="0">
                <a:solidFill>
                  <a:srgbClr val="212121"/>
                </a:solidFill>
                <a:latin typeface="Cambria" panose="02040503050406030204" pitchFamily="18" charset="0"/>
              </a:rPr>
              <a:t>D</a:t>
            </a:r>
            <a:r>
              <a:rPr lang="en-US" b="0" i="0" dirty="0">
                <a:solidFill>
                  <a:srgbClr val="212121"/>
                </a:solidFill>
                <a:effectLst/>
                <a:latin typeface="Cambria" panose="02040503050406030204" pitchFamily="18" charset="0"/>
              </a:rPr>
              <a:t>ichotomy between </a:t>
            </a:r>
            <a:r>
              <a:rPr lang="en-US" b="0" i="1" dirty="0">
                <a:solidFill>
                  <a:srgbClr val="212121"/>
                </a:solidFill>
                <a:effectLst/>
                <a:latin typeface="Cambria" panose="02040503050406030204" pitchFamily="18" charset="0"/>
              </a:rPr>
              <a:t>IDH</a:t>
            </a:r>
            <a:r>
              <a:rPr lang="en-US" b="0" i="0" baseline="30000" dirty="0">
                <a:solidFill>
                  <a:srgbClr val="212121"/>
                </a:solidFill>
                <a:effectLst/>
                <a:latin typeface="Cambria" panose="02040503050406030204" pitchFamily="18" charset="0"/>
              </a:rPr>
              <a:t>WT</a:t>
            </a:r>
            <a:r>
              <a:rPr lang="en-US" b="0" i="0" dirty="0">
                <a:solidFill>
                  <a:srgbClr val="212121"/>
                </a:solidFill>
                <a:effectLst/>
                <a:latin typeface="Cambria" panose="02040503050406030204" pitchFamily="18" charset="0"/>
              </a:rPr>
              <a:t> and </a:t>
            </a:r>
            <a:r>
              <a:rPr lang="en-US" b="0" i="1" dirty="0">
                <a:solidFill>
                  <a:srgbClr val="212121"/>
                </a:solidFill>
                <a:effectLst/>
                <a:latin typeface="Cambria" panose="02040503050406030204" pitchFamily="18" charset="0"/>
              </a:rPr>
              <a:t>IDH</a:t>
            </a:r>
            <a:r>
              <a:rPr lang="en-US" b="0" i="0" baseline="30000" dirty="0">
                <a:solidFill>
                  <a:srgbClr val="212121"/>
                </a:solidFill>
                <a:effectLst/>
                <a:latin typeface="Cambria" panose="02040503050406030204" pitchFamily="18" charset="0"/>
              </a:rPr>
              <a:t>MUT</a:t>
            </a:r>
            <a:r>
              <a:rPr lang="en-US" b="0" i="0" dirty="0">
                <a:solidFill>
                  <a:srgbClr val="212121"/>
                </a:solidFill>
                <a:effectLst/>
                <a:latin typeface="Cambria" panose="02040503050406030204" pitchFamily="18" charset="0"/>
              </a:rPr>
              <a:t> may be too simplistic for some disease contexts</a:t>
            </a:r>
          </a:p>
          <a:p>
            <a:endParaRPr lang="en-US" dirty="0"/>
          </a:p>
        </p:txBody>
      </p:sp>
    </p:spTree>
    <p:extLst>
      <p:ext uri="{BB962C8B-B14F-4D97-AF65-F5344CB8AC3E}">
        <p14:creationId xmlns:p14="http://schemas.microsoft.com/office/powerpoint/2010/main" val="2673542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ECAD-30E2-F444-B17C-729DE15D2A0C}"/>
              </a:ext>
            </a:extLst>
          </p:cNvPr>
          <p:cNvSpPr>
            <a:spLocks noGrp="1"/>
          </p:cNvSpPr>
          <p:nvPr>
            <p:ph type="title"/>
          </p:nvPr>
        </p:nvSpPr>
        <p:spPr>
          <a:xfrm>
            <a:off x="0" y="0"/>
            <a:ext cx="12192000" cy="750242"/>
          </a:xfrm>
          <a:solidFill>
            <a:srgbClr val="0070C0"/>
          </a:solidFill>
        </p:spPr>
        <p:txBody>
          <a:bodyPr>
            <a:normAutofit/>
          </a:bodyPr>
          <a:lstStyle/>
          <a:p>
            <a:pPr algn="ctr"/>
            <a:r>
              <a:rPr lang="en-US" sz="4000" dirty="0">
                <a:solidFill>
                  <a:schemeClr val="bg1"/>
                </a:solidFill>
                <a:latin typeface="Cambria" panose="02040503050406030204" pitchFamily="18" charset="0"/>
              </a:rPr>
              <a:t>S</a:t>
            </a:r>
            <a:r>
              <a:rPr lang="en-US" sz="4000" b="0" i="0" dirty="0">
                <a:solidFill>
                  <a:schemeClr val="bg1"/>
                </a:solidFill>
                <a:effectLst/>
                <a:latin typeface="Cambria" panose="02040503050406030204" pitchFamily="18" charset="0"/>
              </a:rPr>
              <a:t>uppression of the tumor-associated immune system</a:t>
            </a:r>
            <a:endParaRPr lang="en-US" sz="4000" dirty="0">
              <a:solidFill>
                <a:schemeClr val="bg1"/>
              </a:solidFill>
            </a:endParaRPr>
          </a:p>
        </p:txBody>
      </p:sp>
      <p:sp>
        <p:nvSpPr>
          <p:cNvPr id="3" name="Content Placeholder 2">
            <a:extLst>
              <a:ext uri="{FF2B5EF4-FFF2-40B4-BE49-F238E27FC236}">
                <a16:creationId xmlns:a16="http://schemas.microsoft.com/office/drawing/2014/main" id="{9763E248-EB3A-F9B5-F899-1F3488202DE5}"/>
              </a:ext>
            </a:extLst>
          </p:cNvPr>
          <p:cNvSpPr>
            <a:spLocks noGrp="1"/>
          </p:cNvSpPr>
          <p:nvPr>
            <p:ph sz="half" idx="1"/>
          </p:nvPr>
        </p:nvSpPr>
        <p:spPr>
          <a:xfrm>
            <a:off x="254556" y="840886"/>
            <a:ext cx="11572353" cy="4351338"/>
          </a:xfrm>
        </p:spPr>
        <p:txBody>
          <a:bodyPr>
            <a:normAutofit/>
          </a:bodyPr>
          <a:lstStyle/>
          <a:p>
            <a:r>
              <a:rPr lang="en-US" sz="2400" dirty="0">
                <a:solidFill>
                  <a:srgbClr val="212121"/>
                </a:solidFill>
                <a:latin typeface="Cambria" panose="02040503050406030204" pitchFamily="18" charset="0"/>
              </a:rPr>
              <a:t>Has e</a:t>
            </a:r>
            <a:r>
              <a:rPr lang="en-US" sz="2400" b="0" i="0" dirty="0">
                <a:solidFill>
                  <a:srgbClr val="212121"/>
                </a:solidFill>
                <a:effectLst/>
                <a:latin typeface="Cambria" panose="02040503050406030204" pitchFamily="18" charset="0"/>
              </a:rPr>
              <a:t>merged as one of the latest effects caused by the expression of mutant IDHs</a:t>
            </a:r>
            <a:endParaRPr lang="en-US" sz="2400" dirty="0"/>
          </a:p>
        </p:txBody>
      </p:sp>
      <p:pic>
        <p:nvPicPr>
          <p:cNvPr id="23554" name="Picture 2">
            <a:extLst>
              <a:ext uri="{FF2B5EF4-FFF2-40B4-BE49-F238E27FC236}">
                <a16:creationId xmlns:a16="http://schemas.microsoft.com/office/drawing/2014/main" id="{D0442DA9-B867-7F93-5F1E-544DF1207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45" y="1596313"/>
            <a:ext cx="8190228" cy="4420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F0BD51C-DFD0-3AEB-705E-A5F67BD9E3F2}"/>
              </a:ext>
            </a:extLst>
          </p:cNvPr>
          <p:cNvSpPr txBox="1"/>
          <p:nvPr/>
        </p:nvSpPr>
        <p:spPr>
          <a:xfrm>
            <a:off x="8701873" y="2069961"/>
            <a:ext cx="3382125" cy="3139321"/>
          </a:xfrm>
          <a:prstGeom prst="rect">
            <a:avLst/>
          </a:prstGeom>
          <a:noFill/>
        </p:spPr>
        <p:txBody>
          <a:bodyPr wrap="square" rtlCol="0">
            <a:spAutoFit/>
          </a:bodyPr>
          <a:lstStyle/>
          <a:p>
            <a:r>
              <a:rPr lang="en-US" dirty="0">
                <a:solidFill>
                  <a:srgbClr val="333333"/>
                </a:solidFill>
                <a:latin typeface="Cambria" panose="02040503050406030204" pitchFamily="18" charset="0"/>
              </a:rPr>
              <a:t>Tumor escapes immune surveillance </a:t>
            </a:r>
            <a:endParaRPr lang="en-US" dirty="0"/>
          </a:p>
          <a:p>
            <a:pPr marL="285750" indent="-285750">
              <a:buFont typeface="Arial" panose="020B0604020202020204" pitchFamily="34" charset="0"/>
              <a:buChar char="•"/>
            </a:pPr>
            <a:r>
              <a:rPr lang="en-US" b="0" i="0" dirty="0">
                <a:solidFill>
                  <a:srgbClr val="333333"/>
                </a:solidFill>
                <a:effectLst/>
                <a:latin typeface="Cambria" panose="02040503050406030204" pitchFamily="18" charset="0"/>
              </a:rPr>
              <a:t>2HG inhibits the tumor-associated immune system</a:t>
            </a:r>
          </a:p>
          <a:p>
            <a:pPr marL="285750" indent="-285750">
              <a:buFont typeface="Arial" panose="020B0604020202020204" pitchFamily="34" charset="0"/>
              <a:buChar char="•"/>
            </a:pPr>
            <a:r>
              <a:rPr lang="en-US" dirty="0">
                <a:solidFill>
                  <a:srgbClr val="333333"/>
                </a:solidFill>
                <a:latin typeface="Cambria" panose="02040503050406030204" pitchFamily="18" charset="0"/>
              </a:rPr>
              <a:t>Inhibits NK cell activation</a:t>
            </a:r>
          </a:p>
          <a:p>
            <a:pPr marL="285750" indent="-285750">
              <a:buFont typeface="Arial" panose="020B0604020202020204" pitchFamily="34" charset="0"/>
              <a:buChar char="•"/>
            </a:pPr>
            <a:r>
              <a:rPr lang="en-US" sz="1800" b="0" i="0" dirty="0">
                <a:effectLst/>
                <a:latin typeface="Cambria" panose="02040503050406030204" pitchFamily="18" charset="0"/>
              </a:rPr>
              <a:t>Inhibits Classical and Alternative Complement Pathways</a:t>
            </a:r>
          </a:p>
          <a:p>
            <a:pPr marL="285750" indent="-285750">
              <a:buFont typeface="Arial" panose="020B0604020202020204" pitchFamily="34" charset="0"/>
              <a:buChar char="•"/>
            </a:pPr>
            <a:r>
              <a:rPr lang="en-US" dirty="0">
                <a:solidFill>
                  <a:srgbClr val="333333"/>
                </a:solidFill>
                <a:latin typeface="Cambria" panose="02040503050406030204" pitchFamily="18" charset="0"/>
              </a:rPr>
              <a:t> Potential opportunity for immunotherapy drugs and ?? IDH specific vaccines</a:t>
            </a:r>
          </a:p>
        </p:txBody>
      </p:sp>
      <p:sp>
        <p:nvSpPr>
          <p:cNvPr id="7" name="TextBox 6">
            <a:extLst>
              <a:ext uri="{FF2B5EF4-FFF2-40B4-BE49-F238E27FC236}">
                <a16:creationId xmlns:a16="http://schemas.microsoft.com/office/drawing/2014/main" id="{60B260B5-AEF5-5C1B-C3E7-F2424031B7F7}"/>
              </a:ext>
            </a:extLst>
          </p:cNvPr>
          <p:cNvSpPr txBox="1"/>
          <p:nvPr/>
        </p:nvSpPr>
        <p:spPr>
          <a:xfrm>
            <a:off x="133141" y="6403209"/>
            <a:ext cx="6094324" cy="369332"/>
          </a:xfrm>
          <a:prstGeom prst="rect">
            <a:avLst/>
          </a:prstGeom>
          <a:noFill/>
        </p:spPr>
        <p:txBody>
          <a:bodyPr wrap="square">
            <a:spAutoFit/>
          </a:bodyPr>
          <a:lstStyle/>
          <a:p>
            <a:r>
              <a:rPr lang="fr-FR" b="0" i="0" u="sng" dirty="0">
                <a:solidFill>
                  <a:srgbClr val="376FAA"/>
                </a:solidFill>
                <a:effectLst/>
                <a:latin typeface="Helvetica Neue"/>
                <a:hlinkClick r:id="rId4"/>
              </a:rPr>
              <a:t>Front </a:t>
            </a:r>
            <a:r>
              <a:rPr lang="fr-FR" b="0" i="0" u="sng" dirty="0" err="1">
                <a:solidFill>
                  <a:srgbClr val="376FAA"/>
                </a:solidFill>
                <a:effectLst/>
                <a:latin typeface="Helvetica Neue"/>
                <a:hlinkClick r:id="rId4"/>
              </a:rPr>
              <a:t>Immunol</a:t>
            </a:r>
            <a:r>
              <a:rPr lang="fr-FR" b="0" i="0" u="sng" dirty="0">
                <a:solidFill>
                  <a:srgbClr val="376FAA"/>
                </a:solidFill>
                <a:effectLst/>
                <a:latin typeface="Helvetica Neue"/>
                <a:hlinkClick r:id="rId4"/>
              </a:rPr>
              <a:t>.</a:t>
            </a:r>
            <a:r>
              <a:rPr lang="fr-FR" b="0" i="0" dirty="0">
                <a:solidFill>
                  <a:srgbClr val="212121"/>
                </a:solidFill>
                <a:effectLst/>
                <a:latin typeface="Helvetica Neue"/>
              </a:rPr>
              <a:t> 2022; 13: 914618.</a:t>
            </a:r>
            <a:endParaRPr lang="en-US" dirty="0"/>
          </a:p>
        </p:txBody>
      </p:sp>
    </p:spTree>
    <p:extLst>
      <p:ext uri="{BB962C8B-B14F-4D97-AF65-F5344CB8AC3E}">
        <p14:creationId xmlns:p14="http://schemas.microsoft.com/office/powerpoint/2010/main" val="986198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3177"/>
            <a:ext cx="12192000" cy="984463"/>
          </a:xfrm>
          <a:prstGeom prst="rect">
            <a:avLst/>
          </a:prstGeom>
          <a:solidFill>
            <a:srgbClr val="0070C0"/>
          </a:solidFill>
        </p:spPr>
        <p:txBody>
          <a:bodyPr anchor="b">
            <a:noAutofit/>
          </a:bodyPr>
          <a:lstStyle/>
          <a:p>
            <a:pPr marL="0" indent="0" algn="ctr">
              <a:buNone/>
            </a:pPr>
            <a:r>
              <a:rPr lang="en-US" sz="5400" dirty="0">
                <a:solidFill>
                  <a:schemeClr val="bg1"/>
                </a:solidFill>
              </a:rPr>
              <a:t>Take Home Points </a:t>
            </a:r>
          </a:p>
        </p:txBody>
      </p:sp>
      <p:grpSp>
        <p:nvGrpSpPr>
          <p:cNvPr id="3" name="그룹 9">
            <a:extLst>
              <a:ext uri="{FF2B5EF4-FFF2-40B4-BE49-F238E27FC236}">
                <a16:creationId xmlns:a16="http://schemas.microsoft.com/office/drawing/2014/main" id="{795E8BFF-4ED4-494E-8215-6EF10DF2E1ED}"/>
              </a:ext>
            </a:extLst>
          </p:cNvPr>
          <p:cNvGrpSpPr/>
          <p:nvPr/>
        </p:nvGrpSpPr>
        <p:grpSpPr>
          <a:xfrm>
            <a:off x="542631" y="1506307"/>
            <a:ext cx="4734219" cy="4623159"/>
            <a:chOff x="924229" y="1606109"/>
            <a:chExt cx="4734219" cy="4623159"/>
          </a:xfrm>
        </p:grpSpPr>
        <p:sp>
          <p:nvSpPr>
            <p:cNvPr id="4" name="Block Arc 3">
              <a:extLst>
                <a:ext uri="{FF2B5EF4-FFF2-40B4-BE49-F238E27FC236}">
                  <a16:creationId xmlns:a16="http://schemas.microsoft.com/office/drawing/2014/main" id="{AF546A6F-5DB4-4955-94AD-E334EE294A2F}"/>
                </a:ext>
              </a:extLst>
            </p:cNvPr>
            <p:cNvSpPr/>
            <p:nvPr/>
          </p:nvSpPr>
          <p:spPr>
            <a:xfrm>
              <a:off x="924229" y="1606109"/>
              <a:ext cx="4623159" cy="4623159"/>
            </a:xfrm>
            <a:prstGeom prst="blockArc">
              <a:avLst>
                <a:gd name="adj1" fmla="val 17994494"/>
                <a:gd name="adj2" fmla="val 3631056"/>
                <a:gd name="adj3" fmla="val 126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5" name="Oval 4">
              <a:extLst>
                <a:ext uri="{FF2B5EF4-FFF2-40B4-BE49-F238E27FC236}">
                  <a16:creationId xmlns:a16="http://schemas.microsoft.com/office/drawing/2014/main" id="{696DB62C-6501-44C4-ABC7-469A8D1E9C3A}"/>
                </a:ext>
              </a:extLst>
            </p:cNvPr>
            <p:cNvSpPr/>
            <p:nvPr/>
          </p:nvSpPr>
          <p:spPr>
            <a:xfrm>
              <a:off x="4238091" y="1766259"/>
              <a:ext cx="288032"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white"/>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6" name="Oval 5">
              <a:extLst>
                <a:ext uri="{FF2B5EF4-FFF2-40B4-BE49-F238E27FC236}">
                  <a16:creationId xmlns:a16="http://schemas.microsoft.com/office/drawing/2014/main" id="{F43AAF73-80A6-4DE8-95BD-C58467E68537}"/>
                </a:ext>
              </a:extLst>
            </p:cNvPr>
            <p:cNvSpPr/>
            <p:nvPr/>
          </p:nvSpPr>
          <p:spPr>
            <a:xfrm>
              <a:off x="5370416" y="3760400"/>
              <a:ext cx="288032" cy="288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white"/>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7" name="Oval 6">
              <a:extLst>
                <a:ext uri="{FF2B5EF4-FFF2-40B4-BE49-F238E27FC236}">
                  <a16:creationId xmlns:a16="http://schemas.microsoft.com/office/drawing/2014/main" id="{5636826A-A008-4F82-8254-19CFAD84AD60}"/>
                </a:ext>
              </a:extLst>
            </p:cNvPr>
            <p:cNvSpPr/>
            <p:nvPr/>
          </p:nvSpPr>
          <p:spPr>
            <a:xfrm>
              <a:off x="4238091" y="5754540"/>
              <a:ext cx="288032" cy="2880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white"/>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8" name="Oval 7">
              <a:extLst>
                <a:ext uri="{FF2B5EF4-FFF2-40B4-BE49-F238E27FC236}">
                  <a16:creationId xmlns:a16="http://schemas.microsoft.com/office/drawing/2014/main" id="{2A7B1081-BB56-4D8C-BC9B-9889A0F2D656}"/>
                </a:ext>
              </a:extLst>
            </p:cNvPr>
            <p:cNvSpPr/>
            <p:nvPr/>
          </p:nvSpPr>
          <p:spPr>
            <a:xfrm>
              <a:off x="5072001" y="2610815"/>
              <a:ext cx="288032" cy="288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white"/>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9" name="Oval 8">
              <a:extLst>
                <a:ext uri="{FF2B5EF4-FFF2-40B4-BE49-F238E27FC236}">
                  <a16:creationId xmlns:a16="http://schemas.microsoft.com/office/drawing/2014/main" id="{000B0538-7625-48C4-ADA5-AC38BC43DBFC}"/>
                </a:ext>
              </a:extLst>
            </p:cNvPr>
            <p:cNvSpPr/>
            <p:nvPr/>
          </p:nvSpPr>
          <p:spPr>
            <a:xfrm>
              <a:off x="5049075" y="4941168"/>
              <a:ext cx="288032"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white"/>
                </a:solidFill>
                <a:latin typeface="Calibri" panose="020F0502020204030204" pitchFamily="34" charset="0"/>
                <a:ea typeface="맑은 고딕" panose="020B0503020000020004" pitchFamily="34" charset="-127"/>
                <a:cs typeface="Calibri" panose="020F0502020204030204" pitchFamily="34" charset="0"/>
              </a:endParaRPr>
            </a:p>
          </p:txBody>
        </p:sp>
      </p:grpSp>
      <p:sp>
        <p:nvSpPr>
          <p:cNvPr id="11" name="TextBox 10">
            <a:extLst>
              <a:ext uri="{FF2B5EF4-FFF2-40B4-BE49-F238E27FC236}">
                <a16:creationId xmlns:a16="http://schemas.microsoft.com/office/drawing/2014/main" id="{14AC507F-B0BF-440A-A99F-6C89EBCB6C39}"/>
              </a:ext>
            </a:extLst>
          </p:cNvPr>
          <p:cNvSpPr txBox="1"/>
          <p:nvPr/>
        </p:nvSpPr>
        <p:spPr>
          <a:xfrm>
            <a:off x="4285397" y="1186770"/>
            <a:ext cx="7712576" cy="830997"/>
          </a:xfrm>
          <a:prstGeom prst="rect">
            <a:avLst/>
          </a:prstGeom>
          <a:noFill/>
        </p:spPr>
        <p:txBody>
          <a:bodyPr wrap="square" rtlCol="0">
            <a:spAutoFit/>
          </a:bodyPr>
          <a:lstStyle/>
          <a:p>
            <a:r>
              <a:rPr lang="en-US" sz="2400" b="0" i="0" dirty="0">
                <a:solidFill>
                  <a:srgbClr val="212121"/>
                </a:solidFill>
                <a:effectLst/>
                <a:latin typeface="Cambria" panose="02040503050406030204" pitchFamily="18" charset="0"/>
              </a:rPr>
              <a:t>Isocitrate dehydrogenases (IDHs) are critical metabolic enzymes that epigenetically control expression </a:t>
            </a:r>
            <a:r>
              <a:rPr lang="en-US" sz="2400" dirty="0">
                <a:latin typeface="Calibri" panose="020F0502020204030204" pitchFamily="34" charset="0"/>
                <a:cs typeface="Calibri" panose="020F0502020204030204" pitchFamily="34" charset="0"/>
              </a:rPr>
              <a:t> </a:t>
            </a:r>
          </a:p>
        </p:txBody>
      </p:sp>
      <p:sp>
        <p:nvSpPr>
          <p:cNvPr id="20" name="TextBox 19">
            <a:extLst>
              <a:ext uri="{FF2B5EF4-FFF2-40B4-BE49-F238E27FC236}">
                <a16:creationId xmlns:a16="http://schemas.microsoft.com/office/drawing/2014/main" id="{6358FB74-DA31-487F-B40B-024554F7BD60}"/>
              </a:ext>
            </a:extLst>
          </p:cNvPr>
          <p:cNvSpPr txBox="1"/>
          <p:nvPr/>
        </p:nvSpPr>
        <p:spPr>
          <a:xfrm>
            <a:off x="5276850" y="4492153"/>
            <a:ext cx="6759468" cy="830997"/>
          </a:xfrm>
          <a:prstGeom prst="rect">
            <a:avLst/>
          </a:prstGeom>
          <a:noFill/>
        </p:spPr>
        <p:txBody>
          <a:bodyPr wrap="square" rtlCol="0">
            <a:spAutoFit/>
          </a:bodyPr>
          <a:lstStyle/>
          <a:p>
            <a:pPr defTabSz="914377">
              <a:defRPr/>
            </a:pPr>
            <a:r>
              <a:rPr lang="en-US" altLang="ko-KR" sz="2400" dirty="0">
                <a:latin typeface="Calibri" panose="020F0502020204030204" pitchFamily="34" charset="0"/>
                <a:ea typeface="맑은 고딕" panose="020B0503020000020004" pitchFamily="34" charset="-127"/>
                <a:cs typeface="Calibri" panose="020F0502020204030204" pitchFamily="34" charset="0"/>
              </a:rPr>
              <a:t>IDH inhibitors have been created, aiming to reverse the pathologic effects of mutated IDH.  </a:t>
            </a:r>
            <a:endParaRPr lang="ko-KR" altLang="en-US" sz="2400" dirty="0">
              <a:latin typeface="Calibri" panose="020F0502020204030204" pitchFamily="34" charset="0"/>
              <a:ea typeface="맑은 고딕" panose="020B0503020000020004" pitchFamily="34" charset="-127"/>
              <a:cs typeface="Calibri" panose="020F0502020204030204" pitchFamily="34" charset="0"/>
            </a:endParaRPr>
          </a:p>
        </p:txBody>
      </p:sp>
      <p:sp>
        <p:nvSpPr>
          <p:cNvPr id="23" name="TextBox 22">
            <a:extLst>
              <a:ext uri="{FF2B5EF4-FFF2-40B4-BE49-F238E27FC236}">
                <a16:creationId xmlns:a16="http://schemas.microsoft.com/office/drawing/2014/main" id="{D3E474B7-3ACB-4FA3-9CF3-5A0DB9652D39}"/>
              </a:ext>
            </a:extLst>
          </p:cNvPr>
          <p:cNvSpPr txBox="1"/>
          <p:nvPr/>
        </p:nvSpPr>
        <p:spPr>
          <a:xfrm>
            <a:off x="5073329" y="2074681"/>
            <a:ext cx="6832183"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Deregulation through mutation is seen in many human cancers</a:t>
            </a:r>
          </a:p>
        </p:txBody>
      </p:sp>
      <p:grpSp>
        <p:nvGrpSpPr>
          <p:cNvPr id="28" name="그룹 3">
            <a:extLst>
              <a:ext uri="{FF2B5EF4-FFF2-40B4-BE49-F238E27FC236}">
                <a16:creationId xmlns:a16="http://schemas.microsoft.com/office/drawing/2014/main" id="{532482E5-7B06-4208-B606-81DAFDBE9E79}"/>
              </a:ext>
            </a:extLst>
          </p:cNvPr>
          <p:cNvGrpSpPr/>
          <p:nvPr/>
        </p:nvGrpSpPr>
        <p:grpSpPr>
          <a:xfrm>
            <a:off x="275889" y="1669951"/>
            <a:ext cx="4250497" cy="4250497"/>
            <a:chOff x="735328" y="1762623"/>
            <a:chExt cx="4250497" cy="4250497"/>
          </a:xfrm>
        </p:grpSpPr>
        <p:sp>
          <p:nvSpPr>
            <p:cNvPr id="29" name="Block Arc 28">
              <a:extLst>
                <a:ext uri="{FF2B5EF4-FFF2-40B4-BE49-F238E27FC236}">
                  <a16:creationId xmlns:a16="http://schemas.microsoft.com/office/drawing/2014/main" id="{EAEDEC44-A2D9-49CB-863B-11B7A5C1569A}"/>
                </a:ext>
              </a:extLst>
            </p:cNvPr>
            <p:cNvSpPr/>
            <p:nvPr/>
          </p:nvSpPr>
          <p:spPr>
            <a:xfrm>
              <a:off x="735328" y="1762623"/>
              <a:ext cx="4250497" cy="4250497"/>
            </a:xfrm>
            <a:prstGeom prst="blockArc">
              <a:avLst>
                <a:gd name="adj1" fmla="val 4228396"/>
                <a:gd name="adj2" fmla="val 7060926"/>
                <a:gd name="adj3" fmla="val 52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30" name="Block Arc 29">
              <a:extLst>
                <a:ext uri="{FF2B5EF4-FFF2-40B4-BE49-F238E27FC236}">
                  <a16:creationId xmlns:a16="http://schemas.microsoft.com/office/drawing/2014/main" id="{F2569606-C87C-413E-94BF-8B82CAB102A1}"/>
                </a:ext>
              </a:extLst>
            </p:cNvPr>
            <p:cNvSpPr/>
            <p:nvPr/>
          </p:nvSpPr>
          <p:spPr>
            <a:xfrm>
              <a:off x="735328" y="1762623"/>
              <a:ext cx="4250497" cy="4250497"/>
            </a:xfrm>
            <a:prstGeom prst="blockArc">
              <a:avLst>
                <a:gd name="adj1" fmla="val 1492588"/>
                <a:gd name="adj2" fmla="val 4237585"/>
                <a:gd name="adj3" fmla="val 522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31" name="Block Arc 30">
              <a:extLst>
                <a:ext uri="{FF2B5EF4-FFF2-40B4-BE49-F238E27FC236}">
                  <a16:creationId xmlns:a16="http://schemas.microsoft.com/office/drawing/2014/main" id="{10689399-B1EB-4B0C-B307-199D4D60CCE8}"/>
                </a:ext>
              </a:extLst>
            </p:cNvPr>
            <p:cNvSpPr/>
            <p:nvPr/>
          </p:nvSpPr>
          <p:spPr>
            <a:xfrm>
              <a:off x="735328" y="1762623"/>
              <a:ext cx="4250497" cy="4250497"/>
            </a:xfrm>
            <a:prstGeom prst="blockArc">
              <a:avLst>
                <a:gd name="adj1" fmla="val 20334074"/>
                <a:gd name="adj2" fmla="val 1503961"/>
                <a:gd name="adj3" fmla="val 528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32" name="Block Arc 31">
              <a:extLst>
                <a:ext uri="{FF2B5EF4-FFF2-40B4-BE49-F238E27FC236}">
                  <a16:creationId xmlns:a16="http://schemas.microsoft.com/office/drawing/2014/main" id="{40DF194E-CF14-492C-B470-170A3A49BB9D}"/>
                </a:ext>
              </a:extLst>
            </p:cNvPr>
            <p:cNvSpPr/>
            <p:nvPr/>
          </p:nvSpPr>
          <p:spPr>
            <a:xfrm>
              <a:off x="735328" y="1762623"/>
              <a:ext cx="4250497" cy="4250497"/>
            </a:xfrm>
            <a:prstGeom prst="blockArc">
              <a:avLst>
                <a:gd name="adj1" fmla="val 17549958"/>
                <a:gd name="adj2" fmla="val 20340767"/>
                <a:gd name="adj3" fmla="val 52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sp>
          <p:nvSpPr>
            <p:cNvPr id="33" name="Block Arc 5">
              <a:extLst>
                <a:ext uri="{FF2B5EF4-FFF2-40B4-BE49-F238E27FC236}">
                  <a16:creationId xmlns:a16="http://schemas.microsoft.com/office/drawing/2014/main" id="{6ED62E67-52DC-4B68-916A-1B697C8A2FE0}"/>
                </a:ext>
              </a:extLst>
            </p:cNvPr>
            <p:cNvSpPr/>
            <p:nvPr/>
          </p:nvSpPr>
          <p:spPr>
            <a:xfrm>
              <a:off x="735328" y="1762623"/>
              <a:ext cx="4250497" cy="4250497"/>
            </a:xfrm>
            <a:prstGeom prst="blockArc">
              <a:avLst>
                <a:gd name="adj1" fmla="val 14520241"/>
                <a:gd name="adj2" fmla="val 17553267"/>
                <a:gd name="adj3" fmla="val 524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ko-KR" altLang="en-US" sz="1600" dirty="0">
                <a:solidFill>
                  <a:prstClr val="black"/>
                </a:solidFill>
                <a:latin typeface="Calibri" panose="020F0502020204030204" pitchFamily="34" charset="0"/>
                <a:ea typeface="맑은 고딕" panose="020B0503020000020004" pitchFamily="34" charset="-127"/>
                <a:cs typeface="Calibri" panose="020F0502020204030204" pitchFamily="34" charset="0"/>
              </a:endParaRPr>
            </a:p>
          </p:txBody>
        </p:sp>
      </p:grpSp>
      <p:sp>
        <p:nvSpPr>
          <p:cNvPr id="21" name="TextBox 20">
            <a:extLst>
              <a:ext uri="{FF2B5EF4-FFF2-40B4-BE49-F238E27FC236}">
                <a16:creationId xmlns:a16="http://schemas.microsoft.com/office/drawing/2014/main" id="{BD41B18D-180F-4BC6-86D5-9F183627F86F}"/>
              </a:ext>
            </a:extLst>
          </p:cNvPr>
          <p:cNvSpPr txBox="1"/>
          <p:nvPr/>
        </p:nvSpPr>
        <p:spPr>
          <a:xfrm>
            <a:off x="5372263" y="3096381"/>
            <a:ext cx="6759468" cy="1200329"/>
          </a:xfrm>
          <a:prstGeom prst="rect">
            <a:avLst/>
          </a:prstGeom>
          <a:noFill/>
        </p:spPr>
        <p:txBody>
          <a:bodyPr wrap="square">
            <a:spAutoFit/>
          </a:bodyPr>
          <a:lstStyle/>
          <a:p>
            <a:r>
              <a:rPr lang="en-US" sz="2400" dirty="0"/>
              <a:t>Tumors with mutated IDH lead to accumulation of 2HG, an oncometabolite with a multifaceted activity profile </a:t>
            </a:r>
          </a:p>
        </p:txBody>
      </p:sp>
      <p:sp>
        <p:nvSpPr>
          <p:cNvPr id="22" name="TextBox 21">
            <a:extLst>
              <a:ext uri="{FF2B5EF4-FFF2-40B4-BE49-F238E27FC236}">
                <a16:creationId xmlns:a16="http://schemas.microsoft.com/office/drawing/2014/main" id="{E7855854-B551-4D45-8A79-A7FAF125B83F}"/>
              </a:ext>
            </a:extLst>
          </p:cNvPr>
          <p:cNvSpPr txBox="1"/>
          <p:nvPr/>
        </p:nvSpPr>
        <p:spPr>
          <a:xfrm>
            <a:off x="4285398" y="5483927"/>
            <a:ext cx="7906602" cy="1200329"/>
          </a:xfrm>
          <a:prstGeom prst="rect">
            <a:avLst/>
          </a:prstGeom>
          <a:noFill/>
        </p:spPr>
        <p:txBody>
          <a:bodyPr wrap="square" rtlCol="0">
            <a:spAutoFit/>
          </a:bodyPr>
          <a:lstStyle/>
          <a:p>
            <a:pPr defTabSz="914377">
              <a:defRPr/>
            </a:pPr>
            <a:r>
              <a:rPr lang="en-US" altLang="ko-KR" sz="2400" dirty="0">
                <a:latin typeface="Calibri" panose="020F0502020204030204" pitchFamily="34" charset="0"/>
                <a:ea typeface="맑은 고딕" panose="020B0503020000020004" pitchFamily="34" charset="-127"/>
                <a:cs typeface="Calibri" panose="020F0502020204030204" pitchFamily="34" charset="0"/>
              </a:rPr>
              <a:t>Prognostic implications of mutation and therapeutic responses  to IDH inhibitors vary widely across tumor types, suggesting highly complex biology </a:t>
            </a:r>
            <a:endParaRPr lang="ko-KR" altLang="en-US" sz="2400" dirty="0">
              <a:latin typeface="Calibri" panose="020F0502020204030204" pitchFamily="34" charset="0"/>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3478980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DA7E2AE-CE2C-4303-619F-D20888C6DD42}"/>
              </a:ext>
            </a:extLst>
          </p:cNvPr>
          <p:cNvGrpSpPr/>
          <p:nvPr/>
        </p:nvGrpSpPr>
        <p:grpSpPr>
          <a:xfrm>
            <a:off x="6148346" y="574406"/>
            <a:ext cx="6343815" cy="6414335"/>
            <a:chOff x="12130309" y="368503"/>
            <a:chExt cx="6343815" cy="6414335"/>
          </a:xfrm>
        </p:grpSpPr>
        <p:graphicFrame>
          <p:nvGraphicFramePr>
            <p:cNvPr id="27" name="Diagram 26">
              <a:extLst>
                <a:ext uri="{FF2B5EF4-FFF2-40B4-BE49-F238E27FC236}">
                  <a16:creationId xmlns:a16="http://schemas.microsoft.com/office/drawing/2014/main" id="{6CC848CB-6A9E-4E55-B7BD-D744C581E043}"/>
                </a:ext>
              </a:extLst>
            </p:cNvPr>
            <p:cNvGraphicFramePr/>
            <p:nvPr>
              <p:extLst>
                <p:ext uri="{D42A27DB-BD31-4B8C-83A1-F6EECF244321}">
                  <p14:modId xmlns:p14="http://schemas.microsoft.com/office/powerpoint/2010/main" val="1028751375"/>
                </p:ext>
              </p:extLst>
            </p:nvPr>
          </p:nvGraphicFramePr>
          <p:xfrm>
            <a:off x="12130309" y="368503"/>
            <a:ext cx="6343815" cy="6414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3" name="Group 232">
              <a:extLst>
                <a:ext uri="{FF2B5EF4-FFF2-40B4-BE49-F238E27FC236}">
                  <a16:creationId xmlns:a16="http://schemas.microsoft.com/office/drawing/2014/main" id="{D271634A-FAF1-41F5-805C-796CDBBA98B8}"/>
                </a:ext>
              </a:extLst>
            </p:cNvPr>
            <p:cNvGrpSpPr/>
            <p:nvPr/>
          </p:nvGrpSpPr>
          <p:grpSpPr>
            <a:xfrm>
              <a:off x="15049729" y="2088639"/>
              <a:ext cx="914400" cy="914400"/>
              <a:chOff x="9017302" y="2410950"/>
              <a:chExt cx="914400" cy="914400"/>
            </a:xfrm>
          </p:grpSpPr>
          <p:cxnSp>
            <p:nvCxnSpPr>
              <p:cNvPr id="31" name="Straight Connector 30">
                <a:extLst>
                  <a:ext uri="{FF2B5EF4-FFF2-40B4-BE49-F238E27FC236}">
                    <a16:creationId xmlns:a16="http://schemas.microsoft.com/office/drawing/2014/main" id="{A1C19E85-C9AC-4AC7-85E8-9F25DAA8C00C}"/>
                  </a:ext>
                </a:extLst>
              </p:cNvPr>
              <p:cNvCxnSpPr>
                <a:cxnSpLocks/>
              </p:cNvCxnSpPr>
              <p:nvPr/>
            </p:nvCxnSpPr>
            <p:spPr>
              <a:xfrm flipH="1">
                <a:off x="9189905" y="2457823"/>
                <a:ext cx="506849" cy="74789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Graphic 6" descr="Arrow circle with solid fill">
                <a:extLst>
                  <a:ext uri="{FF2B5EF4-FFF2-40B4-BE49-F238E27FC236}">
                    <a16:creationId xmlns:a16="http://schemas.microsoft.com/office/drawing/2014/main" id="{9524A3F5-04AA-4B4E-A0F3-BCF5A66C79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17302" y="2410950"/>
                <a:ext cx="914400" cy="914400"/>
              </a:xfrm>
              <a:prstGeom prst="rect">
                <a:avLst/>
              </a:prstGeom>
            </p:spPr>
          </p:pic>
        </p:grpSp>
      </p:grpSp>
      <p:sp>
        <p:nvSpPr>
          <p:cNvPr id="114" name="TextBox 113">
            <a:extLst>
              <a:ext uri="{FF2B5EF4-FFF2-40B4-BE49-F238E27FC236}">
                <a16:creationId xmlns:a16="http://schemas.microsoft.com/office/drawing/2014/main" id="{FB2DC591-A9BD-4CD0-8171-359ED205A3A0}"/>
              </a:ext>
            </a:extLst>
          </p:cNvPr>
          <p:cNvSpPr txBox="1"/>
          <p:nvPr/>
        </p:nvSpPr>
        <p:spPr>
          <a:xfrm>
            <a:off x="306910" y="4780847"/>
            <a:ext cx="2951129" cy="1569660"/>
          </a:xfrm>
          <a:prstGeom prst="rect">
            <a:avLst/>
          </a:prstGeom>
          <a:noFill/>
        </p:spPr>
        <p:txBody>
          <a:bodyPr wrap="square">
            <a:spAutoFit/>
          </a:bodyPr>
          <a:lstStyle/>
          <a:p>
            <a:pPr algn="ctr"/>
            <a:r>
              <a:rPr lang="en-US" sz="2400" b="1" i="0" dirty="0">
                <a:solidFill>
                  <a:srgbClr val="333333"/>
                </a:solidFill>
                <a:effectLst/>
                <a:latin typeface="PT Serif" panose="020A0603040505020204" pitchFamily="18" charset="0"/>
              </a:rPr>
              <a:t>IDHs</a:t>
            </a:r>
            <a:r>
              <a:rPr lang="en-US" sz="2400" b="1" dirty="0">
                <a:solidFill>
                  <a:srgbClr val="333333"/>
                </a:solidFill>
                <a:latin typeface="PT Serif" panose="020A0603040505020204" pitchFamily="18" charset="0"/>
              </a:rPr>
              <a:t> are</a:t>
            </a:r>
            <a:r>
              <a:rPr lang="en-US" sz="2400" b="1" i="0" dirty="0">
                <a:solidFill>
                  <a:srgbClr val="333333"/>
                </a:solidFill>
                <a:effectLst/>
                <a:latin typeface="PT Serif" panose="020A0603040505020204" pitchFamily="18" charset="0"/>
              </a:rPr>
              <a:t> </a:t>
            </a:r>
          </a:p>
          <a:p>
            <a:pPr algn="ctr"/>
            <a:r>
              <a:rPr lang="en-US" sz="2400" b="1" i="0" dirty="0">
                <a:solidFill>
                  <a:srgbClr val="333333"/>
                </a:solidFill>
                <a:effectLst/>
                <a:latin typeface="PT Serif" panose="020A0603040505020204" pitchFamily="18" charset="0"/>
              </a:rPr>
              <a:t>critical metabolic enzymes in the Krebs cycle </a:t>
            </a:r>
            <a:endParaRPr lang="en-US" sz="2400" b="1" dirty="0"/>
          </a:p>
        </p:txBody>
      </p:sp>
      <p:sp>
        <p:nvSpPr>
          <p:cNvPr id="116" name="TextBox 115">
            <a:extLst>
              <a:ext uri="{FF2B5EF4-FFF2-40B4-BE49-F238E27FC236}">
                <a16:creationId xmlns:a16="http://schemas.microsoft.com/office/drawing/2014/main" id="{060EF56F-F754-4759-A8E9-822C81FCEAAD}"/>
              </a:ext>
            </a:extLst>
          </p:cNvPr>
          <p:cNvSpPr txBox="1"/>
          <p:nvPr/>
        </p:nvSpPr>
        <p:spPr>
          <a:xfrm>
            <a:off x="6714626" y="33012"/>
            <a:ext cx="5309297" cy="954107"/>
          </a:xfrm>
          <a:prstGeom prst="rect">
            <a:avLst/>
          </a:prstGeom>
          <a:noFill/>
        </p:spPr>
        <p:txBody>
          <a:bodyPr wrap="square">
            <a:spAutoFit/>
          </a:bodyPr>
          <a:lstStyle/>
          <a:p>
            <a:pPr algn="r"/>
            <a:r>
              <a:rPr lang="en-US" sz="2800" b="1" i="0" dirty="0">
                <a:solidFill>
                  <a:srgbClr val="7030A0"/>
                </a:solidFill>
                <a:effectLst/>
                <a:latin typeface="PT Serif" panose="020A0603040505020204" pitchFamily="18" charset="0"/>
              </a:rPr>
              <a:t>Isocitrate Dehydrogenase (IDH) Biology</a:t>
            </a:r>
          </a:p>
        </p:txBody>
      </p:sp>
      <p:grpSp>
        <p:nvGrpSpPr>
          <p:cNvPr id="5" name="Group 4">
            <a:extLst>
              <a:ext uri="{FF2B5EF4-FFF2-40B4-BE49-F238E27FC236}">
                <a16:creationId xmlns:a16="http://schemas.microsoft.com/office/drawing/2014/main" id="{AA6C5111-F0C1-FB1E-496A-E5FC7980444D}"/>
              </a:ext>
            </a:extLst>
          </p:cNvPr>
          <p:cNvGrpSpPr/>
          <p:nvPr/>
        </p:nvGrpSpPr>
        <p:grpSpPr>
          <a:xfrm>
            <a:off x="300011" y="130629"/>
            <a:ext cx="3629136" cy="3896397"/>
            <a:chOff x="300011" y="130629"/>
            <a:chExt cx="3629136" cy="3896397"/>
          </a:xfrm>
        </p:grpSpPr>
        <p:sp>
          <p:nvSpPr>
            <p:cNvPr id="1190940" name="Oval 6">
              <a:extLst>
                <a:ext uri="{FF2B5EF4-FFF2-40B4-BE49-F238E27FC236}">
                  <a16:creationId xmlns:a16="http://schemas.microsoft.com/office/drawing/2014/main" id="{14CFEC61-A806-4274-B61E-05CB000638A7}"/>
                </a:ext>
              </a:extLst>
            </p:cNvPr>
            <p:cNvSpPr>
              <a:spLocks noChangeAspect="1" noChangeArrowheads="1"/>
            </p:cNvSpPr>
            <p:nvPr/>
          </p:nvSpPr>
          <p:spPr bwMode="auto">
            <a:xfrm rot="5400000">
              <a:off x="-605401" y="1476778"/>
              <a:ext cx="3504899" cy="1595597"/>
            </a:xfrm>
            <a:prstGeom prst="ellipse">
              <a:avLst/>
            </a:prstGeom>
            <a:solidFill>
              <a:schemeClr val="bg1"/>
            </a:solidFill>
            <a:ln w="12700">
              <a:solidFill>
                <a:schemeClr val="accent2">
                  <a:lumMod val="60000"/>
                  <a:lumOff val="40000"/>
                </a:schemeClr>
              </a:solidFill>
              <a:round/>
              <a:headEnd/>
              <a:tailEnd/>
            </a:ln>
          </p:spPr>
          <p:txBody>
            <a:bodyPr rot="10800000"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1190941" name="Freeform 7">
              <a:extLst>
                <a:ext uri="{FF2B5EF4-FFF2-40B4-BE49-F238E27FC236}">
                  <a16:creationId xmlns:a16="http://schemas.microsoft.com/office/drawing/2014/main" id="{3A1E5F64-95E3-431E-B6F2-5997187BD312}"/>
                </a:ext>
              </a:extLst>
            </p:cNvPr>
            <p:cNvSpPr>
              <a:spLocks noChangeAspect="1"/>
            </p:cNvSpPr>
            <p:nvPr/>
          </p:nvSpPr>
          <p:spPr bwMode="auto">
            <a:xfrm rot="5400000">
              <a:off x="-559156" y="1550992"/>
              <a:ext cx="3412409" cy="1447169"/>
            </a:xfrm>
            <a:custGeom>
              <a:avLst/>
              <a:gdLst>
                <a:gd name="T0" fmla="*/ 10513 w 11684"/>
                <a:gd name="T1" fmla="*/ 912 h 4550"/>
                <a:gd name="T2" fmla="*/ 10116 w 11684"/>
                <a:gd name="T3" fmla="*/ 2189 h 4550"/>
                <a:gd name="T4" fmla="*/ 9708 w 11684"/>
                <a:gd name="T5" fmla="*/ 569 h 4550"/>
                <a:gd name="T6" fmla="*/ 7603 w 11684"/>
                <a:gd name="T7" fmla="*/ 107 h 4550"/>
                <a:gd name="T8" fmla="*/ 7614 w 11684"/>
                <a:gd name="T9" fmla="*/ 193 h 4550"/>
                <a:gd name="T10" fmla="*/ 7195 w 11684"/>
                <a:gd name="T11" fmla="*/ 1888 h 4550"/>
                <a:gd name="T12" fmla="*/ 6787 w 11684"/>
                <a:gd name="T13" fmla="*/ 193 h 4550"/>
                <a:gd name="T14" fmla="*/ 6787 w 11684"/>
                <a:gd name="T15" fmla="*/ 32 h 4550"/>
                <a:gd name="T16" fmla="*/ 5842 w 11684"/>
                <a:gd name="T17" fmla="*/ 0 h 4550"/>
                <a:gd name="T18" fmla="*/ 5155 w 11684"/>
                <a:gd name="T19" fmla="*/ 11 h 4550"/>
                <a:gd name="T20" fmla="*/ 5166 w 11684"/>
                <a:gd name="T21" fmla="*/ 322 h 4550"/>
                <a:gd name="T22" fmla="*/ 4747 w 11684"/>
                <a:gd name="T23" fmla="*/ 2017 h 4550"/>
                <a:gd name="T24" fmla="*/ 4339 w 11684"/>
                <a:gd name="T25" fmla="*/ 322 h 4550"/>
                <a:gd name="T26" fmla="*/ 4339 w 11684"/>
                <a:gd name="T27" fmla="*/ 75 h 4550"/>
                <a:gd name="T28" fmla="*/ 2868 w 11684"/>
                <a:gd name="T29" fmla="*/ 311 h 4550"/>
                <a:gd name="T30" fmla="*/ 2889 w 11684"/>
                <a:gd name="T31" fmla="*/ 751 h 4550"/>
                <a:gd name="T32" fmla="*/ 2470 w 11684"/>
                <a:gd name="T33" fmla="*/ 2447 h 4550"/>
                <a:gd name="T34" fmla="*/ 2062 w 11684"/>
                <a:gd name="T35" fmla="*/ 751 h 4550"/>
                <a:gd name="T36" fmla="*/ 2062 w 11684"/>
                <a:gd name="T37" fmla="*/ 536 h 4550"/>
                <a:gd name="T38" fmla="*/ 0 w 11684"/>
                <a:gd name="T39" fmla="*/ 2275 h 4550"/>
                <a:gd name="T40" fmla="*/ 988 w 11684"/>
                <a:gd name="T41" fmla="*/ 3541 h 4550"/>
                <a:gd name="T42" fmla="*/ 1396 w 11684"/>
                <a:gd name="T43" fmla="*/ 2060 h 4550"/>
                <a:gd name="T44" fmla="*/ 1815 w 11684"/>
                <a:gd name="T45" fmla="*/ 3756 h 4550"/>
                <a:gd name="T46" fmla="*/ 1805 w 11684"/>
                <a:gd name="T47" fmla="*/ 3917 h 4550"/>
                <a:gd name="T48" fmla="*/ 3362 w 11684"/>
                <a:gd name="T49" fmla="*/ 4335 h 4550"/>
                <a:gd name="T50" fmla="*/ 3759 w 11684"/>
                <a:gd name="T51" fmla="*/ 3133 h 4550"/>
                <a:gd name="T52" fmla="*/ 4167 w 11684"/>
                <a:gd name="T53" fmla="*/ 4453 h 4550"/>
                <a:gd name="T54" fmla="*/ 5799 w 11684"/>
                <a:gd name="T55" fmla="*/ 4550 h 4550"/>
                <a:gd name="T56" fmla="*/ 5799 w 11684"/>
                <a:gd name="T57" fmla="*/ 4228 h 4550"/>
                <a:gd name="T58" fmla="*/ 6207 w 11684"/>
                <a:gd name="T59" fmla="*/ 2532 h 4550"/>
                <a:gd name="T60" fmla="*/ 6626 w 11684"/>
                <a:gd name="T61" fmla="*/ 4228 h 4550"/>
                <a:gd name="T62" fmla="*/ 6615 w 11684"/>
                <a:gd name="T63" fmla="*/ 4528 h 4550"/>
                <a:gd name="T64" fmla="*/ 8527 w 11684"/>
                <a:gd name="T65" fmla="*/ 4292 h 4550"/>
                <a:gd name="T66" fmla="*/ 8495 w 11684"/>
                <a:gd name="T67" fmla="*/ 3691 h 4550"/>
                <a:gd name="T68" fmla="*/ 8913 w 11684"/>
                <a:gd name="T69" fmla="*/ 1996 h 4550"/>
                <a:gd name="T70" fmla="*/ 9321 w 11684"/>
                <a:gd name="T71" fmla="*/ 3691 h 4550"/>
                <a:gd name="T72" fmla="*/ 9311 w 11684"/>
                <a:gd name="T73" fmla="*/ 4110 h 4550"/>
                <a:gd name="T74" fmla="*/ 11684 w 11684"/>
                <a:gd name="T75" fmla="*/ 2275 h 4550"/>
                <a:gd name="T76" fmla="*/ 10513 w 11684"/>
                <a:gd name="T77" fmla="*/ 912 h 45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684"/>
                <a:gd name="T118" fmla="*/ 0 h 4550"/>
                <a:gd name="T119" fmla="*/ 11684 w 11684"/>
                <a:gd name="T120" fmla="*/ 4550 h 45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684" h="4550">
                  <a:moveTo>
                    <a:pt x="10513" y="912"/>
                  </a:moveTo>
                  <a:cubicBezTo>
                    <a:pt x="10470" y="1642"/>
                    <a:pt x="10309" y="2189"/>
                    <a:pt x="10116" y="2189"/>
                  </a:cubicBezTo>
                  <a:cubicBezTo>
                    <a:pt x="9890" y="2189"/>
                    <a:pt x="9708" y="1470"/>
                    <a:pt x="9708" y="569"/>
                  </a:cubicBezTo>
                  <a:cubicBezTo>
                    <a:pt x="9107" y="365"/>
                    <a:pt x="8387" y="204"/>
                    <a:pt x="7603" y="107"/>
                  </a:cubicBezTo>
                  <a:cubicBezTo>
                    <a:pt x="7603" y="139"/>
                    <a:pt x="7614" y="161"/>
                    <a:pt x="7614" y="193"/>
                  </a:cubicBezTo>
                  <a:cubicBezTo>
                    <a:pt x="7614" y="1127"/>
                    <a:pt x="7421" y="1888"/>
                    <a:pt x="7195" y="1888"/>
                  </a:cubicBezTo>
                  <a:cubicBezTo>
                    <a:pt x="6970" y="1888"/>
                    <a:pt x="6787" y="1127"/>
                    <a:pt x="6787" y="193"/>
                  </a:cubicBezTo>
                  <a:cubicBezTo>
                    <a:pt x="6787" y="139"/>
                    <a:pt x="6787" y="86"/>
                    <a:pt x="6787" y="32"/>
                  </a:cubicBezTo>
                  <a:cubicBezTo>
                    <a:pt x="6476" y="11"/>
                    <a:pt x="6164" y="0"/>
                    <a:pt x="5842" y="0"/>
                  </a:cubicBezTo>
                  <a:cubicBezTo>
                    <a:pt x="5606" y="0"/>
                    <a:pt x="5380" y="11"/>
                    <a:pt x="5155" y="11"/>
                  </a:cubicBezTo>
                  <a:cubicBezTo>
                    <a:pt x="5155" y="118"/>
                    <a:pt x="5166" y="214"/>
                    <a:pt x="5166" y="322"/>
                  </a:cubicBezTo>
                  <a:cubicBezTo>
                    <a:pt x="5166" y="1255"/>
                    <a:pt x="4972" y="2017"/>
                    <a:pt x="4747" y="2017"/>
                  </a:cubicBezTo>
                  <a:cubicBezTo>
                    <a:pt x="4521" y="2017"/>
                    <a:pt x="4339" y="1255"/>
                    <a:pt x="4339" y="322"/>
                  </a:cubicBezTo>
                  <a:cubicBezTo>
                    <a:pt x="4339" y="236"/>
                    <a:pt x="4339" y="161"/>
                    <a:pt x="4339" y="75"/>
                  </a:cubicBezTo>
                  <a:cubicBezTo>
                    <a:pt x="3813" y="129"/>
                    <a:pt x="3319" y="214"/>
                    <a:pt x="2868" y="311"/>
                  </a:cubicBezTo>
                  <a:cubicBezTo>
                    <a:pt x="2878" y="451"/>
                    <a:pt x="2889" y="601"/>
                    <a:pt x="2889" y="751"/>
                  </a:cubicBezTo>
                  <a:cubicBezTo>
                    <a:pt x="2889" y="1685"/>
                    <a:pt x="2696" y="2447"/>
                    <a:pt x="2470" y="2447"/>
                  </a:cubicBezTo>
                  <a:cubicBezTo>
                    <a:pt x="2245" y="2447"/>
                    <a:pt x="2062" y="1685"/>
                    <a:pt x="2062" y="751"/>
                  </a:cubicBezTo>
                  <a:cubicBezTo>
                    <a:pt x="2062" y="676"/>
                    <a:pt x="2062" y="611"/>
                    <a:pt x="2062" y="536"/>
                  </a:cubicBezTo>
                  <a:cubicBezTo>
                    <a:pt x="795" y="955"/>
                    <a:pt x="0" y="1577"/>
                    <a:pt x="0" y="2275"/>
                  </a:cubicBezTo>
                  <a:cubicBezTo>
                    <a:pt x="0" y="2747"/>
                    <a:pt x="366" y="3176"/>
                    <a:pt x="988" y="3541"/>
                  </a:cubicBezTo>
                  <a:cubicBezTo>
                    <a:pt x="1010" y="2704"/>
                    <a:pt x="1182" y="2060"/>
                    <a:pt x="1396" y="2060"/>
                  </a:cubicBezTo>
                  <a:cubicBezTo>
                    <a:pt x="1622" y="2060"/>
                    <a:pt x="1815" y="2822"/>
                    <a:pt x="1815" y="3756"/>
                  </a:cubicBezTo>
                  <a:cubicBezTo>
                    <a:pt x="1815" y="3809"/>
                    <a:pt x="1805" y="3863"/>
                    <a:pt x="1805" y="3917"/>
                  </a:cubicBezTo>
                  <a:cubicBezTo>
                    <a:pt x="2266" y="4088"/>
                    <a:pt x="2792" y="4228"/>
                    <a:pt x="3362" y="4335"/>
                  </a:cubicBezTo>
                  <a:cubicBezTo>
                    <a:pt x="3415" y="3638"/>
                    <a:pt x="3576" y="3133"/>
                    <a:pt x="3759" y="3133"/>
                  </a:cubicBezTo>
                  <a:cubicBezTo>
                    <a:pt x="3952" y="3133"/>
                    <a:pt x="4124" y="3702"/>
                    <a:pt x="4167" y="4453"/>
                  </a:cubicBezTo>
                  <a:cubicBezTo>
                    <a:pt x="4682" y="4518"/>
                    <a:pt x="5230" y="4550"/>
                    <a:pt x="5799" y="4550"/>
                  </a:cubicBezTo>
                  <a:cubicBezTo>
                    <a:pt x="5799" y="4442"/>
                    <a:pt x="5799" y="4335"/>
                    <a:pt x="5799" y="4228"/>
                  </a:cubicBezTo>
                  <a:cubicBezTo>
                    <a:pt x="5799" y="3294"/>
                    <a:pt x="5982" y="2532"/>
                    <a:pt x="6207" y="2532"/>
                  </a:cubicBezTo>
                  <a:cubicBezTo>
                    <a:pt x="6433" y="2532"/>
                    <a:pt x="6626" y="3294"/>
                    <a:pt x="6626" y="4228"/>
                  </a:cubicBezTo>
                  <a:cubicBezTo>
                    <a:pt x="6626" y="4335"/>
                    <a:pt x="6615" y="4432"/>
                    <a:pt x="6615" y="4528"/>
                  </a:cubicBezTo>
                  <a:cubicBezTo>
                    <a:pt x="7292" y="4496"/>
                    <a:pt x="7936" y="4410"/>
                    <a:pt x="8527" y="4292"/>
                  </a:cubicBezTo>
                  <a:cubicBezTo>
                    <a:pt x="8505" y="4110"/>
                    <a:pt x="8495" y="3906"/>
                    <a:pt x="8495" y="3691"/>
                  </a:cubicBezTo>
                  <a:cubicBezTo>
                    <a:pt x="8495" y="2758"/>
                    <a:pt x="8677" y="1996"/>
                    <a:pt x="8913" y="1996"/>
                  </a:cubicBezTo>
                  <a:cubicBezTo>
                    <a:pt x="9139" y="1996"/>
                    <a:pt x="9321" y="2758"/>
                    <a:pt x="9321" y="3691"/>
                  </a:cubicBezTo>
                  <a:cubicBezTo>
                    <a:pt x="9321" y="3831"/>
                    <a:pt x="9321" y="3970"/>
                    <a:pt x="9311" y="4110"/>
                  </a:cubicBezTo>
                  <a:cubicBezTo>
                    <a:pt x="10750" y="3691"/>
                    <a:pt x="11684" y="3026"/>
                    <a:pt x="11684" y="2275"/>
                  </a:cubicBezTo>
                  <a:cubicBezTo>
                    <a:pt x="11684" y="1760"/>
                    <a:pt x="11254" y="1288"/>
                    <a:pt x="10513" y="912"/>
                  </a:cubicBezTo>
                </a:path>
              </a:pathLst>
            </a:custGeom>
            <a:solidFill>
              <a:schemeClr val="accent2">
                <a:lumMod val="20000"/>
                <a:lumOff val="80000"/>
              </a:schemeClr>
            </a:solidFill>
            <a:ln>
              <a:noFill/>
            </a:ln>
            <a:extLst>
              <a:ext uri="{91240B29-F687-4F45-9708-019B960494DF}">
                <a14:hiddenLine xmlns:a14="http://schemas.microsoft.com/office/drawing/2010/main" w="0">
                  <a:solidFill>
                    <a:srgbClr val="000000"/>
                  </a:solidFill>
                  <a:round/>
                  <a:headEnd/>
                  <a:tailEnd/>
                </a14:hiddenLine>
              </a:ext>
            </a:extLst>
          </p:spPr>
          <p:txBody>
            <a:bodyPr rot="10800000" vert="eaVe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TextBox 1">
              <a:extLst>
                <a:ext uri="{FF2B5EF4-FFF2-40B4-BE49-F238E27FC236}">
                  <a16:creationId xmlns:a16="http://schemas.microsoft.com/office/drawing/2014/main" id="{32684C98-0C81-41D6-9AA4-8684C99003E0}"/>
                </a:ext>
              </a:extLst>
            </p:cNvPr>
            <p:cNvSpPr txBox="1"/>
            <p:nvPr/>
          </p:nvSpPr>
          <p:spPr>
            <a:xfrm>
              <a:off x="642956" y="1078628"/>
              <a:ext cx="1023742" cy="2800767"/>
            </a:xfrm>
            <a:prstGeom prst="rect">
              <a:avLst/>
            </a:prstGeom>
            <a:noFill/>
          </p:spPr>
          <p:txBody>
            <a:bodyPr wrap="none" rtlCol="0">
              <a:spAutoFit/>
            </a:bodyPr>
            <a:lstStyle/>
            <a:p>
              <a:pPr algn="ctr"/>
              <a:r>
                <a:rPr lang="en-US" sz="1600" b="1" dirty="0"/>
                <a:t>Citric acid</a:t>
              </a:r>
            </a:p>
            <a:p>
              <a:pPr algn="ctr"/>
              <a:endParaRPr lang="en-US" sz="1600" b="1" dirty="0"/>
            </a:p>
            <a:p>
              <a:pPr algn="ctr"/>
              <a:r>
                <a:rPr lang="en-US" sz="1600" b="1" dirty="0"/>
                <a:t>Isocitrate </a:t>
              </a:r>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r>
                <a:rPr lang="en-US" sz="1600" b="1" dirty="0"/>
                <a:t> </a:t>
              </a:r>
            </a:p>
            <a:p>
              <a:pPr algn="ctr"/>
              <a:endParaRPr lang="en-US" sz="1600" b="1" dirty="0"/>
            </a:p>
            <a:p>
              <a:pPr algn="ctr"/>
              <a:endParaRPr lang="en-US" sz="1600" b="1" dirty="0"/>
            </a:p>
          </p:txBody>
        </p:sp>
        <p:cxnSp>
          <p:nvCxnSpPr>
            <p:cNvPr id="4" name="Straight Arrow Connector 3">
              <a:extLst>
                <a:ext uri="{FF2B5EF4-FFF2-40B4-BE49-F238E27FC236}">
                  <a16:creationId xmlns:a16="http://schemas.microsoft.com/office/drawing/2014/main" id="{33608608-CCA0-4F85-A9E5-D0F5D4C1C561}"/>
                </a:ext>
              </a:extLst>
            </p:cNvPr>
            <p:cNvCxnSpPr/>
            <p:nvPr/>
          </p:nvCxnSpPr>
          <p:spPr>
            <a:xfrm>
              <a:off x="1136840" y="1349433"/>
              <a:ext cx="0" cy="2746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B9214BE1-EE7F-4CF5-83CE-235AA1E75BA0}"/>
                </a:ext>
              </a:extLst>
            </p:cNvPr>
            <p:cNvCxnSpPr/>
            <p:nvPr/>
          </p:nvCxnSpPr>
          <p:spPr>
            <a:xfrm>
              <a:off x="1136840" y="1862409"/>
              <a:ext cx="0" cy="2746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820D7E-76B2-4D26-8764-B9534F532F6F}"/>
                </a:ext>
              </a:extLst>
            </p:cNvPr>
            <p:cNvSpPr txBox="1"/>
            <p:nvPr/>
          </p:nvSpPr>
          <p:spPr>
            <a:xfrm>
              <a:off x="1136909" y="1827561"/>
              <a:ext cx="654346" cy="369332"/>
            </a:xfrm>
            <a:prstGeom prst="rect">
              <a:avLst/>
            </a:prstGeom>
            <a:noFill/>
          </p:spPr>
          <p:txBody>
            <a:bodyPr wrap="none" rtlCol="0">
              <a:spAutoFit/>
            </a:bodyPr>
            <a:lstStyle/>
            <a:p>
              <a:r>
                <a:rPr lang="en-US" b="1" dirty="0">
                  <a:solidFill>
                    <a:schemeClr val="accent5">
                      <a:lumMod val="75000"/>
                    </a:schemeClr>
                  </a:solidFill>
                </a:rPr>
                <a:t>IDH2</a:t>
              </a:r>
            </a:p>
          </p:txBody>
        </p:sp>
        <p:sp>
          <p:nvSpPr>
            <p:cNvPr id="100" name="TextBox 99">
              <a:extLst>
                <a:ext uri="{FF2B5EF4-FFF2-40B4-BE49-F238E27FC236}">
                  <a16:creationId xmlns:a16="http://schemas.microsoft.com/office/drawing/2014/main" id="{DEC995DB-760B-4B1A-96AF-96B00231EB32}"/>
                </a:ext>
              </a:extLst>
            </p:cNvPr>
            <p:cNvSpPr txBox="1"/>
            <p:nvPr/>
          </p:nvSpPr>
          <p:spPr>
            <a:xfrm>
              <a:off x="2590219" y="1071124"/>
              <a:ext cx="1023742" cy="2800767"/>
            </a:xfrm>
            <a:prstGeom prst="rect">
              <a:avLst/>
            </a:prstGeom>
            <a:noFill/>
          </p:spPr>
          <p:txBody>
            <a:bodyPr wrap="none" rtlCol="0">
              <a:spAutoFit/>
            </a:bodyPr>
            <a:lstStyle/>
            <a:p>
              <a:pPr algn="ctr"/>
              <a:r>
                <a:rPr lang="en-US" sz="1600" b="1" dirty="0"/>
                <a:t>Citric acid</a:t>
              </a:r>
            </a:p>
            <a:p>
              <a:pPr algn="ctr"/>
              <a:endParaRPr lang="en-US" sz="1600" b="1" dirty="0"/>
            </a:p>
            <a:p>
              <a:pPr algn="ctr"/>
              <a:r>
                <a:rPr lang="en-US" sz="1600" b="1" dirty="0"/>
                <a:t>Isocitrate </a:t>
              </a:r>
            </a:p>
            <a:p>
              <a:pPr algn="ctr"/>
              <a:endParaRPr lang="en-US" sz="1600" b="1" dirty="0"/>
            </a:p>
            <a:p>
              <a:pPr algn="ctr"/>
              <a:endParaRPr lang="en-US" sz="1600" b="1" dirty="0"/>
            </a:p>
            <a:p>
              <a:pPr algn="ctr"/>
              <a:endParaRPr lang="en-US" sz="1600" b="1" dirty="0"/>
            </a:p>
            <a:p>
              <a:pPr algn="ctr"/>
              <a:endParaRPr lang="en-US" sz="1600" b="1" dirty="0"/>
            </a:p>
            <a:p>
              <a:pPr algn="ctr"/>
              <a:endParaRPr lang="en-US" sz="1600" b="1" dirty="0"/>
            </a:p>
            <a:p>
              <a:pPr algn="ctr"/>
              <a:r>
                <a:rPr lang="en-US" sz="1600" b="1" dirty="0"/>
                <a:t> </a:t>
              </a:r>
            </a:p>
            <a:p>
              <a:pPr algn="ctr"/>
              <a:endParaRPr lang="en-US" sz="1600" b="1" dirty="0"/>
            </a:p>
            <a:p>
              <a:pPr algn="ctr"/>
              <a:endParaRPr lang="en-US" sz="1600" b="1" dirty="0"/>
            </a:p>
          </p:txBody>
        </p:sp>
        <p:cxnSp>
          <p:nvCxnSpPr>
            <p:cNvPr id="101" name="Straight Arrow Connector 100">
              <a:extLst>
                <a:ext uri="{FF2B5EF4-FFF2-40B4-BE49-F238E27FC236}">
                  <a16:creationId xmlns:a16="http://schemas.microsoft.com/office/drawing/2014/main" id="{E9B075AB-7F62-43A4-89B7-CD92F26CD214}"/>
                </a:ext>
              </a:extLst>
            </p:cNvPr>
            <p:cNvCxnSpPr/>
            <p:nvPr/>
          </p:nvCxnSpPr>
          <p:spPr>
            <a:xfrm>
              <a:off x="3084103" y="1341929"/>
              <a:ext cx="0" cy="2746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7839F8B5-E6B8-4B5B-8B69-A27DE2CA0A1B}"/>
                </a:ext>
              </a:extLst>
            </p:cNvPr>
            <p:cNvCxnSpPr/>
            <p:nvPr/>
          </p:nvCxnSpPr>
          <p:spPr>
            <a:xfrm>
              <a:off x="3084103" y="1854905"/>
              <a:ext cx="0" cy="2746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71DD50F9-7028-439A-A67B-14D03CF24391}"/>
                </a:ext>
              </a:extLst>
            </p:cNvPr>
            <p:cNvSpPr txBox="1"/>
            <p:nvPr/>
          </p:nvSpPr>
          <p:spPr>
            <a:xfrm>
              <a:off x="3084172" y="1820057"/>
              <a:ext cx="654346" cy="369332"/>
            </a:xfrm>
            <a:prstGeom prst="rect">
              <a:avLst/>
            </a:prstGeom>
            <a:noFill/>
          </p:spPr>
          <p:txBody>
            <a:bodyPr wrap="none" rtlCol="0">
              <a:spAutoFit/>
            </a:bodyPr>
            <a:lstStyle/>
            <a:p>
              <a:r>
                <a:rPr lang="en-US" b="1" dirty="0">
                  <a:solidFill>
                    <a:schemeClr val="accent5">
                      <a:lumMod val="75000"/>
                    </a:schemeClr>
                  </a:solidFill>
                </a:rPr>
                <a:t>IDH1</a:t>
              </a:r>
            </a:p>
          </p:txBody>
        </p:sp>
        <p:sp>
          <p:nvSpPr>
            <p:cNvPr id="17" name="TextBox 16">
              <a:extLst>
                <a:ext uri="{FF2B5EF4-FFF2-40B4-BE49-F238E27FC236}">
                  <a16:creationId xmlns:a16="http://schemas.microsoft.com/office/drawing/2014/main" id="{5A2A3FB1-E5F7-4BDA-8F96-8767017E0994}"/>
                </a:ext>
              </a:extLst>
            </p:cNvPr>
            <p:cNvSpPr txBox="1"/>
            <p:nvPr/>
          </p:nvSpPr>
          <p:spPr>
            <a:xfrm>
              <a:off x="300011" y="132740"/>
              <a:ext cx="1841273" cy="400110"/>
            </a:xfrm>
            <a:prstGeom prst="rect">
              <a:avLst/>
            </a:prstGeom>
            <a:noFill/>
          </p:spPr>
          <p:txBody>
            <a:bodyPr wrap="none" rtlCol="0">
              <a:spAutoFit/>
            </a:bodyPr>
            <a:lstStyle/>
            <a:p>
              <a:r>
                <a:rPr lang="en-US" sz="2000" b="1" dirty="0"/>
                <a:t>Mitochondrion </a:t>
              </a:r>
            </a:p>
          </p:txBody>
        </p:sp>
        <p:sp>
          <p:nvSpPr>
            <p:cNvPr id="259" name="TextBox 258">
              <a:extLst>
                <a:ext uri="{FF2B5EF4-FFF2-40B4-BE49-F238E27FC236}">
                  <a16:creationId xmlns:a16="http://schemas.microsoft.com/office/drawing/2014/main" id="{76F0D138-8762-47B4-9FCE-A7485346A83D}"/>
                </a:ext>
              </a:extLst>
            </p:cNvPr>
            <p:cNvSpPr txBox="1"/>
            <p:nvPr/>
          </p:nvSpPr>
          <p:spPr>
            <a:xfrm>
              <a:off x="2508181" y="130629"/>
              <a:ext cx="1420966" cy="400110"/>
            </a:xfrm>
            <a:prstGeom prst="rect">
              <a:avLst/>
            </a:prstGeom>
            <a:noFill/>
          </p:spPr>
          <p:txBody>
            <a:bodyPr wrap="none" rtlCol="0">
              <a:spAutoFit/>
            </a:bodyPr>
            <a:lstStyle/>
            <a:p>
              <a:r>
                <a:rPr lang="en-US" sz="2000" b="1" dirty="0"/>
                <a:t>Cytoplasm  </a:t>
              </a:r>
            </a:p>
          </p:txBody>
        </p:sp>
        <p:sp>
          <p:nvSpPr>
            <p:cNvPr id="118" name="TextBox 117">
              <a:extLst>
                <a:ext uri="{FF2B5EF4-FFF2-40B4-BE49-F238E27FC236}">
                  <a16:creationId xmlns:a16="http://schemas.microsoft.com/office/drawing/2014/main" id="{13FE0494-B721-437B-98EF-83014AB5EAC2}"/>
                </a:ext>
              </a:extLst>
            </p:cNvPr>
            <p:cNvSpPr txBox="1"/>
            <p:nvPr/>
          </p:nvSpPr>
          <p:spPr>
            <a:xfrm>
              <a:off x="828398" y="2191165"/>
              <a:ext cx="682401" cy="369332"/>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p:spPr>
          <p:txBody>
            <a:bodyPr wrap="square">
              <a:spAutoFit/>
            </a:bodyPr>
            <a:lstStyle/>
            <a:p>
              <a:pPr algn="ctr"/>
              <a:r>
                <a:rPr lang="en-US" sz="1800" b="1" dirty="0">
                  <a:latin typeface="Symbol" panose="05050102010706020507" pitchFamily="18" charset="2"/>
                </a:rPr>
                <a:t>a</a:t>
              </a:r>
              <a:r>
                <a:rPr lang="en-US" sz="1800" b="1" dirty="0"/>
                <a:t>-KG</a:t>
              </a:r>
            </a:p>
          </p:txBody>
        </p:sp>
        <p:sp>
          <p:nvSpPr>
            <p:cNvPr id="119" name="TextBox 118">
              <a:extLst>
                <a:ext uri="{FF2B5EF4-FFF2-40B4-BE49-F238E27FC236}">
                  <a16:creationId xmlns:a16="http://schemas.microsoft.com/office/drawing/2014/main" id="{3A07332C-0F21-4653-9235-9736E1A60ADF}"/>
                </a:ext>
              </a:extLst>
            </p:cNvPr>
            <p:cNvSpPr txBox="1"/>
            <p:nvPr/>
          </p:nvSpPr>
          <p:spPr>
            <a:xfrm>
              <a:off x="2749034" y="2191165"/>
              <a:ext cx="682401" cy="369332"/>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p:spPr>
          <p:txBody>
            <a:bodyPr wrap="square">
              <a:spAutoFit/>
            </a:bodyPr>
            <a:lstStyle/>
            <a:p>
              <a:pPr algn="ctr"/>
              <a:r>
                <a:rPr lang="en-US" sz="1800" b="1" dirty="0">
                  <a:latin typeface="Symbol" panose="05050102010706020507" pitchFamily="18" charset="2"/>
                </a:rPr>
                <a:t>a</a:t>
              </a:r>
              <a:r>
                <a:rPr lang="en-US" sz="1800" b="1" dirty="0"/>
                <a:t>-KG</a:t>
              </a:r>
            </a:p>
          </p:txBody>
        </p:sp>
      </p:grpSp>
      <p:sp>
        <p:nvSpPr>
          <p:cNvPr id="121" name="TextBox 120">
            <a:extLst>
              <a:ext uri="{FF2B5EF4-FFF2-40B4-BE49-F238E27FC236}">
                <a16:creationId xmlns:a16="http://schemas.microsoft.com/office/drawing/2014/main" id="{FA4297FA-1948-4294-90D8-CE1003AEB30D}"/>
              </a:ext>
            </a:extLst>
          </p:cNvPr>
          <p:cNvSpPr txBox="1"/>
          <p:nvPr/>
        </p:nvSpPr>
        <p:spPr>
          <a:xfrm>
            <a:off x="227941" y="6367590"/>
            <a:ext cx="3030098" cy="369332"/>
          </a:xfrm>
          <a:prstGeom prst="rect">
            <a:avLst/>
          </a:prstGeom>
          <a:noFill/>
        </p:spPr>
        <p:txBody>
          <a:bodyPr wrap="square">
            <a:spAutoFit/>
          </a:bodyPr>
          <a:lstStyle/>
          <a:p>
            <a:r>
              <a:rPr lang="en-US" b="0" i="0" dirty="0">
                <a:solidFill>
                  <a:srgbClr val="212121"/>
                </a:solidFill>
                <a:effectLst/>
                <a:latin typeface="Cambria" panose="02040503050406030204" pitchFamily="18" charset="0"/>
              </a:rPr>
              <a:t>*2HG = 2-hydroxyglutarate</a:t>
            </a:r>
            <a:endParaRPr lang="en-US" dirty="0"/>
          </a:p>
        </p:txBody>
      </p:sp>
      <p:grpSp>
        <p:nvGrpSpPr>
          <p:cNvPr id="18" name="Group 17">
            <a:extLst>
              <a:ext uri="{FF2B5EF4-FFF2-40B4-BE49-F238E27FC236}">
                <a16:creationId xmlns:a16="http://schemas.microsoft.com/office/drawing/2014/main" id="{96F1933D-82DB-44E7-E2C1-0FA7202A9440}"/>
              </a:ext>
            </a:extLst>
          </p:cNvPr>
          <p:cNvGrpSpPr/>
          <p:nvPr/>
        </p:nvGrpSpPr>
        <p:grpSpPr>
          <a:xfrm>
            <a:off x="3499477" y="3383956"/>
            <a:ext cx="2194390" cy="2127848"/>
            <a:chOff x="3499477" y="3383956"/>
            <a:chExt cx="2194390" cy="2127848"/>
          </a:xfrm>
        </p:grpSpPr>
        <p:cxnSp>
          <p:nvCxnSpPr>
            <p:cNvPr id="6" name="Connector: Curved 5">
              <a:extLst>
                <a:ext uri="{FF2B5EF4-FFF2-40B4-BE49-F238E27FC236}">
                  <a16:creationId xmlns:a16="http://schemas.microsoft.com/office/drawing/2014/main" id="{944D8316-785B-CCBD-BE14-0EC553086388}"/>
                </a:ext>
              </a:extLst>
            </p:cNvPr>
            <p:cNvCxnSpPr>
              <a:cxnSpLocks/>
            </p:cNvCxnSpPr>
            <p:nvPr/>
          </p:nvCxnSpPr>
          <p:spPr>
            <a:xfrm rot="16200000" flipH="1">
              <a:off x="3337257" y="3546176"/>
              <a:ext cx="942413" cy="617974"/>
            </a:xfrm>
            <a:prstGeom prst="curvedConnector3">
              <a:avLst>
                <a:gd name="adj1" fmla="val 6172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E60394-9A34-35DC-8F9A-E0CEA292DE1A}"/>
                </a:ext>
              </a:extLst>
            </p:cNvPr>
            <p:cNvSpPr txBox="1"/>
            <p:nvPr/>
          </p:nvSpPr>
          <p:spPr>
            <a:xfrm>
              <a:off x="3706236" y="4865473"/>
              <a:ext cx="1987631" cy="646331"/>
            </a:xfrm>
            <a:prstGeom prst="rect">
              <a:avLst/>
            </a:prstGeom>
            <a:noFill/>
          </p:spPr>
          <p:txBody>
            <a:bodyPr wrap="square" rtlCol="0">
              <a:spAutoFit/>
            </a:bodyPr>
            <a:lstStyle/>
            <a:p>
              <a:pPr algn="ctr"/>
              <a:r>
                <a:rPr lang="en-US" b="1" dirty="0">
                  <a:solidFill>
                    <a:srgbClr val="FF0000"/>
                  </a:solidFill>
                </a:rPr>
                <a:t>DNA and histone hypermethylation </a:t>
              </a:r>
            </a:p>
          </p:txBody>
        </p:sp>
      </p:grpSp>
      <p:grpSp>
        <p:nvGrpSpPr>
          <p:cNvPr id="15" name="Group 14">
            <a:extLst>
              <a:ext uri="{FF2B5EF4-FFF2-40B4-BE49-F238E27FC236}">
                <a16:creationId xmlns:a16="http://schemas.microsoft.com/office/drawing/2014/main" id="{75E7E9D0-1D85-8C39-6D7B-5ECC0AA22320}"/>
              </a:ext>
            </a:extLst>
          </p:cNvPr>
          <p:cNvGrpSpPr/>
          <p:nvPr/>
        </p:nvGrpSpPr>
        <p:grpSpPr>
          <a:xfrm>
            <a:off x="3405983" y="113895"/>
            <a:ext cx="5206115" cy="6923549"/>
            <a:chOff x="3375474" y="111909"/>
            <a:chExt cx="5206115" cy="6923549"/>
          </a:xfrm>
        </p:grpSpPr>
        <p:sp>
          <p:nvSpPr>
            <p:cNvPr id="601" name="Oval 600">
              <a:extLst>
                <a:ext uri="{FF2B5EF4-FFF2-40B4-BE49-F238E27FC236}">
                  <a16:creationId xmlns:a16="http://schemas.microsoft.com/office/drawing/2014/main" id="{2D3B4C8F-8388-4238-845E-CCDE562FBB87}"/>
                </a:ext>
              </a:extLst>
            </p:cNvPr>
            <p:cNvSpPr/>
            <p:nvPr/>
          </p:nvSpPr>
          <p:spPr>
            <a:xfrm rot="17543129">
              <a:off x="3456400" y="3853566"/>
              <a:ext cx="1614518" cy="773375"/>
            </a:xfrm>
            <a:prstGeom prst="ellipse">
              <a:avLst/>
            </a:prstGeom>
            <a:solidFill>
              <a:srgbClr val="DEEBF7">
                <a:alpha val="27059"/>
              </a:srgbClr>
            </a:solidFill>
            <a:ln>
              <a:noFill/>
            </a:ln>
            <a:effectLst>
              <a:outerShdw blurRad="50800" dist="38100" dir="2700000" algn="tl" rotWithShape="0">
                <a:prstClr val="black">
                  <a:alpha val="40000"/>
                </a:prst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C94A75AF-3921-4884-80C2-79310FDE2075}"/>
                </a:ext>
              </a:extLst>
            </p:cNvPr>
            <p:cNvSpPr/>
            <p:nvPr/>
          </p:nvSpPr>
          <p:spPr>
            <a:xfrm rot="18139516">
              <a:off x="3904047" y="2436319"/>
              <a:ext cx="3521780" cy="1432303"/>
            </a:xfrm>
            <a:prstGeom prst="ellipse">
              <a:avLst/>
            </a:prstGeom>
            <a:solidFill>
              <a:srgbClr val="DEEBF7">
                <a:alpha val="14902"/>
              </a:srgbClr>
            </a:solidFill>
            <a:ln>
              <a:noFill/>
            </a:ln>
            <a:effectLst>
              <a:outerShdw blurRad="50800" dist="38100" dir="2700000" algn="tl" rotWithShape="0">
                <a:prstClr val="black">
                  <a:alpha val="40000"/>
                </a:prst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Group 373">
              <a:extLst>
                <a:ext uri="{FF2B5EF4-FFF2-40B4-BE49-F238E27FC236}">
                  <a16:creationId xmlns:a16="http://schemas.microsoft.com/office/drawing/2014/main" id="{5289D587-AC2F-4F1C-B02F-A36A5E90A282}"/>
                </a:ext>
              </a:extLst>
            </p:cNvPr>
            <p:cNvGrpSpPr>
              <a:grpSpLocks noChangeAspect="1"/>
            </p:cNvGrpSpPr>
            <p:nvPr/>
          </p:nvGrpSpPr>
          <p:grpSpPr bwMode="auto">
            <a:xfrm rot="18517127">
              <a:off x="2871449" y="1603488"/>
              <a:ext cx="6688359" cy="4175581"/>
              <a:chOff x="1680" y="768"/>
              <a:chExt cx="2073" cy="1294"/>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p:grpSpPr>
          <p:sp>
            <p:nvSpPr>
              <p:cNvPr id="264" name="Freeform 374">
                <a:extLst>
                  <a:ext uri="{FF2B5EF4-FFF2-40B4-BE49-F238E27FC236}">
                    <a16:creationId xmlns:a16="http://schemas.microsoft.com/office/drawing/2014/main" id="{3F420B32-8DA8-497E-9A0E-8C639DE3C841}"/>
                  </a:ext>
                </a:extLst>
              </p:cNvPr>
              <p:cNvSpPr>
                <a:spLocks noChangeAspect="1"/>
              </p:cNvSpPr>
              <p:nvPr/>
            </p:nvSpPr>
            <p:spPr bwMode="auto">
              <a:xfrm>
                <a:off x="3579" y="1313"/>
                <a:ext cx="174" cy="419"/>
              </a:xfrm>
              <a:custGeom>
                <a:avLst/>
                <a:gdLst>
                  <a:gd name="T0" fmla="*/ 125 w 131"/>
                  <a:gd name="T1" fmla="*/ 18 h 314"/>
                  <a:gd name="T2" fmla="*/ 102 w 131"/>
                  <a:gd name="T3" fmla="*/ 2 h 314"/>
                  <a:gd name="T4" fmla="*/ 101 w 131"/>
                  <a:gd name="T5" fmla="*/ 2 h 314"/>
                  <a:gd name="T6" fmla="*/ 86 w 131"/>
                  <a:gd name="T7" fmla="*/ 26 h 314"/>
                  <a:gd name="T8" fmla="*/ 91 w 131"/>
                  <a:gd name="T9" fmla="*/ 77 h 314"/>
                  <a:gd name="T10" fmla="*/ 7 w 131"/>
                  <a:gd name="T11" fmla="*/ 281 h 314"/>
                  <a:gd name="T12" fmla="*/ 9 w 131"/>
                  <a:gd name="T13" fmla="*/ 309 h 314"/>
                  <a:gd name="T14" fmla="*/ 10 w 131"/>
                  <a:gd name="T15" fmla="*/ 309 h 314"/>
                  <a:gd name="T16" fmla="*/ 23 w 131"/>
                  <a:gd name="T17" fmla="*/ 314 h 314"/>
                  <a:gd name="T18" fmla="*/ 38 w 131"/>
                  <a:gd name="T19" fmla="*/ 307 h 314"/>
                  <a:gd name="T20" fmla="*/ 131 w 131"/>
                  <a:gd name="T21" fmla="*/ 77 h 314"/>
                  <a:gd name="T22" fmla="*/ 125 w 131"/>
                  <a:gd name="T23" fmla="*/ 1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14">
                    <a:moveTo>
                      <a:pt x="125" y="18"/>
                    </a:moveTo>
                    <a:cubicBezTo>
                      <a:pt x="123" y="7"/>
                      <a:pt x="112" y="0"/>
                      <a:pt x="102" y="2"/>
                    </a:cubicBezTo>
                    <a:cubicBezTo>
                      <a:pt x="101" y="2"/>
                      <a:pt x="101" y="2"/>
                      <a:pt x="101" y="2"/>
                    </a:cubicBezTo>
                    <a:cubicBezTo>
                      <a:pt x="90" y="5"/>
                      <a:pt x="84" y="15"/>
                      <a:pt x="86" y="26"/>
                    </a:cubicBezTo>
                    <a:cubicBezTo>
                      <a:pt x="89" y="42"/>
                      <a:pt x="91" y="59"/>
                      <a:pt x="91" y="77"/>
                    </a:cubicBezTo>
                    <a:cubicBezTo>
                      <a:pt x="91" y="150"/>
                      <a:pt x="61" y="219"/>
                      <a:pt x="7" y="281"/>
                    </a:cubicBezTo>
                    <a:cubicBezTo>
                      <a:pt x="0" y="289"/>
                      <a:pt x="1" y="302"/>
                      <a:pt x="9" y="309"/>
                    </a:cubicBezTo>
                    <a:cubicBezTo>
                      <a:pt x="9" y="309"/>
                      <a:pt x="9" y="309"/>
                      <a:pt x="10" y="309"/>
                    </a:cubicBezTo>
                    <a:cubicBezTo>
                      <a:pt x="13" y="312"/>
                      <a:pt x="18" y="314"/>
                      <a:pt x="23" y="314"/>
                    </a:cubicBezTo>
                    <a:cubicBezTo>
                      <a:pt x="28" y="314"/>
                      <a:pt x="34" y="312"/>
                      <a:pt x="38" y="307"/>
                    </a:cubicBezTo>
                    <a:cubicBezTo>
                      <a:pt x="96" y="240"/>
                      <a:pt x="131" y="161"/>
                      <a:pt x="131" y="77"/>
                    </a:cubicBezTo>
                    <a:cubicBezTo>
                      <a:pt x="131" y="57"/>
                      <a:pt x="129" y="37"/>
                      <a:pt x="125" y="18"/>
                    </a:cubicBezTo>
                    <a:close/>
                  </a:path>
                </a:pathLst>
              </a:custGeom>
              <a:grpFill/>
              <a:ln w="3175">
                <a:solidFill>
                  <a:srgbClr val="7030A0"/>
                </a:solidFill>
                <a:round/>
                <a:headEnd/>
                <a:tailEnd/>
              </a:ln>
            </p:spPr>
            <p:txBody>
              <a:bodyPr/>
              <a:lstStyle/>
              <a:p>
                <a:endParaRPr lang="en-US"/>
              </a:p>
            </p:txBody>
          </p:sp>
          <p:sp>
            <p:nvSpPr>
              <p:cNvPr id="265" name="Freeform 375">
                <a:extLst>
                  <a:ext uri="{FF2B5EF4-FFF2-40B4-BE49-F238E27FC236}">
                    <a16:creationId xmlns:a16="http://schemas.microsoft.com/office/drawing/2014/main" id="{1EA9AC0D-D631-4E74-BCA7-39BDD66F85D2}"/>
                  </a:ext>
                </a:extLst>
              </p:cNvPr>
              <p:cNvSpPr>
                <a:spLocks noChangeAspect="1"/>
              </p:cNvSpPr>
              <p:nvPr/>
            </p:nvSpPr>
            <p:spPr bwMode="auto">
              <a:xfrm>
                <a:off x="1987" y="1832"/>
                <a:ext cx="354" cy="178"/>
              </a:xfrm>
              <a:custGeom>
                <a:avLst/>
                <a:gdLst>
                  <a:gd name="T0" fmla="*/ 249 w 266"/>
                  <a:gd name="T1" fmla="*/ 94 h 133"/>
                  <a:gd name="T2" fmla="*/ 33 w 266"/>
                  <a:gd name="T3" fmla="*/ 5 h 133"/>
                  <a:gd name="T4" fmla="*/ 6 w 266"/>
                  <a:gd name="T5" fmla="*/ 12 h 133"/>
                  <a:gd name="T6" fmla="*/ 6 w 266"/>
                  <a:gd name="T7" fmla="*/ 13 h 133"/>
                  <a:gd name="T8" fmla="*/ 13 w 266"/>
                  <a:gd name="T9" fmla="*/ 40 h 133"/>
                  <a:gd name="T10" fmla="*/ 239 w 266"/>
                  <a:gd name="T11" fmla="*/ 133 h 133"/>
                  <a:gd name="T12" fmla="*/ 244 w 266"/>
                  <a:gd name="T13" fmla="*/ 133 h 133"/>
                  <a:gd name="T14" fmla="*/ 264 w 266"/>
                  <a:gd name="T15" fmla="*/ 119 h 133"/>
                  <a:gd name="T16" fmla="*/ 264 w 266"/>
                  <a:gd name="T17" fmla="*/ 118 h 133"/>
                  <a:gd name="T18" fmla="*/ 249 w 266"/>
                  <a:gd name="T19" fmla="*/ 9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133">
                    <a:moveTo>
                      <a:pt x="249" y="94"/>
                    </a:moveTo>
                    <a:cubicBezTo>
                      <a:pt x="168" y="72"/>
                      <a:pt x="95" y="42"/>
                      <a:pt x="33" y="5"/>
                    </a:cubicBezTo>
                    <a:cubicBezTo>
                      <a:pt x="23" y="0"/>
                      <a:pt x="11" y="3"/>
                      <a:pt x="6" y="12"/>
                    </a:cubicBezTo>
                    <a:cubicBezTo>
                      <a:pt x="6" y="12"/>
                      <a:pt x="6" y="13"/>
                      <a:pt x="6" y="13"/>
                    </a:cubicBezTo>
                    <a:cubicBezTo>
                      <a:pt x="0" y="22"/>
                      <a:pt x="3" y="34"/>
                      <a:pt x="13" y="40"/>
                    </a:cubicBezTo>
                    <a:cubicBezTo>
                      <a:pt x="78" y="79"/>
                      <a:pt x="155" y="110"/>
                      <a:pt x="239" y="133"/>
                    </a:cubicBezTo>
                    <a:cubicBezTo>
                      <a:pt x="241" y="133"/>
                      <a:pt x="243" y="133"/>
                      <a:pt x="244" y="133"/>
                    </a:cubicBezTo>
                    <a:cubicBezTo>
                      <a:pt x="253" y="133"/>
                      <a:pt x="261" y="127"/>
                      <a:pt x="264" y="119"/>
                    </a:cubicBezTo>
                    <a:cubicBezTo>
                      <a:pt x="264" y="118"/>
                      <a:pt x="264" y="118"/>
                      <a:pt x="264" y="118"/>
                    </a:cubicBezTo>
                    <a:cubicBezTo>
                      <a:pt x="266" y="108"/>
                      <a:pt x="260" y="97"/>
                      <a:pt x="249" y="94"/>
                    </a:cubicBezTo>
                    <a:close/>
                  </a:path>
                </a:pathLst>
              </a:custGeom>
              <a:grpFill/>
              <a:ln w="3175">
                <a:solidFill>
                  <a:srgbClr val="7030A0"/>
                </a:solidFill>
                <a:round/>
                <a:headEnd/>
                <a:tailEnd/>
              </a:ln>
            </p:spPr>
            <p:txBody>
              <a:bodyPr/>
              <a:lstStyle/>
              <a:p>
                <a:endParaRPr lang="en-US"/>
              </a:p>
            </p:txBody>
          </p:sp>
          <p:sp>
            <p:nvSpPr>
              <p:cNvPr id="266" name="Freeform 376">
                <a:extLst>
                  <a:ext uri="{FF2B5EF4-FFF2-40B4-BE49-F238E27FC236}">
                    <a16:creationId xmlns:a16="http://schemas.microsoft.com/office/drawing/2014/main" id="{026AD840-A4E1-4DE7-AEE8-9B13092AB08A}"/>
                  </a:ext>
                </a:extLst>
              </p:cNvPr>
              <p:cNvSpPr>
                <a:spLocks noChangeAspect="1"/>
              </p:cNvSpPr>
              <p:nvPr/>
            </p:nvSpPr>
            <p:spPr bwMode="auto">
              <a:xfrm>
                <a:off x="2388" y="1978"/>
                <a:ext cx="373" cy="84"/>
              </a:xfrm>
              <a:custGeom>
                <a:avLst/>
                <a:gdLst>
                  <a:gd name="T0" fmla="*/ 260 w 280"/>
                  <a:gd name="T1" fmla="*/ 23 h 63"/>
                  <a:gd name="T2" fmla="*/ 246 w 280"/>
                  <a:gd name="T3" fmla="*/ 23 h 63"/>
                  <a:gd name="T4" fmla="*/ 25 w 280"/>
                  <a:gd name="T5" fmla="*/ 3 h 63"/>
                  <a:gd name="T6" fmla="*/ 2 w 280"/>
                  <a:gd name="T7" fmla="*/ 18 h 63"/>
                  <a:gd name="T8" fmla="*/ 2 w 280"/>
                  <a:gd name="T9" fmla="*/ 18 h 63"/>
                  <a:gd name="T10" fmla="*/ 17 w 280"/>
                  <a:gd name="T11" fmla="*/ 42 h 63"/>
                  <a:gd name="T12" fmla="*/ 246 w 280"/>
                  <a:gd name="T13" fmla="*/ 63 h 63"/>
                  <a:gd name="T14" fmla="*/ 260 w 280"/>
                  <a:gd name="T15" fmla="*/ 63 h 63"/>
                  <a:gd name="T16" fmla="*/ 280 w 280"/>
                  <a:gd name="T17" fmla="*/ 43 h 63"/>
                  <a:gd name="T18" fmla="*/ 280 w 280"/>
                  <a:gd name="T19" fmla="*/ 42 h 63"/>
                  <a:gd name="T20" fmla="*/ 260 w 280"/>
                  <a:gd name="T21"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0" h="63">
                    <a:moveTo>
                      <a:pt x="260" y="23"/>
                    </a:moveTo>
                    <a:cubicBezTo>
                      <a:pt x="255" y="23"/>
                      <a:pt x="251" y="23"/>
                      <a:pt x="246" y="23"/>
                    </a:cubicBezTo>
                    <a:cubicBezTo>
                      <a:pt x="169" y="23"/>
                      <a:pt x="95" y="16"/>
                      <a:pt x="25" y="3"/>
                    </a:cubicBezTo>
                    <a:cubicBezTo>
                      <a:pt x="14" y="0"/>
                      <a:pt x="4" y="7"/>
                      <a:pt x="2" y="18"/>
                    </a:cubicBezTo>
                    <a:cubicBezTo>
                      <a:pt x="2" y="18"/>
                      <a:pt x="2" y="18"/>
                      <a:pt x="2" y="18"/>
                    </a:cubicBezTo>
                    <a:cubicBezTo>
                      <a:pt x="0" y="29"/>
                      <a:pt x="7" y="40"/>
                      <a:pt x="17" y="42"/>
                    </a:cubicBezTo>
                    <a:cubicBezTo>
                      <a:pt x="90" y="56"/>
                      <a:pt x="167" y="63"/>
                      <a:pt x="246" y="63"/>
                    </a:cubicBezTo>
                    <a:cubicBezTo>
                      <a:pt x="251" y="63"/>
                      <a:pt x="256" y="63"/>
                      <a:pt x="260" y="63"/>
                    </a:cubicBezTo>
                    <a:cubicBezTo>
                      <a:pt x="271" y="63"/>
                      <a:pt x="280" y="54"/>
                      <a:pt x="280" y="43"/>
                    </a:cubicBezTo>
                    <a:cubicBezTo>
                      <a:pt x="280" y="43"/>
                      <a:pt x="280" y="43"/>
                      <a:pt x="280" y="42"/>
                    </a:cubicBezTo>
                    <a:cubicBezTo>
                      <a:pt x="280" y="32"/>
                      <a:pt x="271" y="23"/>
                      <a:pt x="260" y="23"/>
                    </a:cubicBezTo>
                    <a:close/>
                  </a:path>
                </a:pathLst>
              </a:custGeom>
              <a:grpFill/>
              <a:ln w="3175">
                <a:solidFill>
                  <a:srgbClr val="7030A0"/>
                </a:solidFill>
                <a:round/>
                <a:headEnd/>
                <a:tailEnd/>
              </a:ln>
            </p:spPr>
            <p:txBody>
              <a:bodyPr/>
              <a:lstStyle/>
              <a:p>
                <a:endParaRPr lang="en-US"/>
              </a:p>
            </p:txBody>
          </p:sp>
          <p:sp>
            <p:nvSpPr>
              <p:cNvPr id="267" name="Freeform 377">
                <a:extLst>
                  <a:ext uri="{FF2B5EF4-FFF2-40B4-BE49-F238E27FC236}">
                    <a16:creationId xmlns:a16="http://schemas.microsoft.com/office/drawing/2014/main" id="{CD211271-6A3C-4A69-8724-5F9A40078978}"/>
                  </a:ext>
                </a:extLst>
              </p:cNvPr>
              <p:cNvSpPr>
                <a:spLocks noChangeAspect="1"/>
              </p:cNvSpPr>
              <p:nvPr/>
            </p:nvSpPr>
            <p:spPr bwMode="auto">
              <a:xfrm>
                <a:off x="3227" y="1751"/>
                <a:ext cx="336" cy="215"/>
              </a:xfrm>
              <a:custGeom>
                <a:avLst/>
                <a:gdLst>
                  <a:gd name="T0" fmla="*/ 217 w 252"/>
                  <a:gd name="T1" fmla="*/ 7 h 161"/>
                  <a:gd name="T2" fmla="*/ 217 w 252"/>
                  <a:gd name="T3" fmla="*/ 7 h 161"/>
                  <a:gd name="T4" fmla="*/ 15 w 252"/>
                  <a:gd name="T5" fmla="*/ 122 h 161"/>
                  <a:gd name="T6" fmla="*/ 4 w 252"/>
                  <a:gd name="T7" fmla="*/ 148 h 161"/>
                  <a:gd name="T8" fmla="*/ 4 w 252"/>
                  <a:gd name="T9" fmla="*/ 148 h 161"/>
                  <a:gd name="T10" fmla="*/ 22 w 252"/>
                  <a:gd name="T11" fmla="*/ 161 h 161"/>
                  <a:gd name="T12" fmla="*/ 30 w 252"/>
                  <a:gd name="T13" fmla="*/ 160 h 161"/>
                  <a:gd name="T14" fmla="*/ 242 w 252"/>
                  <a:gd name="T15" fmla="*/ 37 h 161"/>
                  <a:gd name="T16" fmla="*/ 245 w 252"/>
                  <a:gd name="T17" fmla="*/ 9 h 161"/>
                  <a:gd name="T18" fmla="*/ 245 w 252"/>
                  <a:gd name="T19" fmla="*/ 9 h 161"/>
                  <a:gd name="T20" fmla="*/ 217 w 252"/>
                  <a:gd name="T21" fmla="*/ 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 h="161">
                    <a:moveTo>
                      <a:pt x="217" y="7"/>
                    </a:moveTo>
                    <a:cubicBezTo>
                      <a:pt x="217" y="7"/>
                      <a:pt x="217" y="7"/>
                      <a:pt x="217" y="7"/>
                    </a:cubicBezTo>
                    <a:cubicBezTo>
                      <a:pt x="162" y="52"/>
                      <a:pt x="94" y="92"/>
                      <a:pt x="15" y="122"/>
                    </a:cubicBezTo>
                    <a:cubicBezTo>
                      <a:pt x="5" y="126"/>
                      <a:pt x="0" y="138"/>
                      <a:pt x="4" y="148"/>
                    </a:cubicBezTo>
                    <a:cubicBezTo>
                      <a:pt x="4" y="148"/>
                      <a:pt x="4" y="148"/>
                      <a:pt x="4" y="148"/>
                    </a:cubicBezTo>
                    <a:cubicBezTo>
                      <a:pt x="7" y="156"/>
                      <a:pt x="14" y="161"/>
                      <a:pt x="22" y="161"/>
                    </a:cubicBezTo>
                    <a:cubicBezTo>
                      <a:pt x="25" y="161"/>
                      <a:pt x="27" y="161"/>
                      <a:pt x="30" y="160"/>
                    </a:cubicBezTo>
                    <a:cubicBezTo>
                      <a:pt x="112" y="128"/>
                      <a:pt x="184" y="86"/>
                      <a:pt x="242" y="37"/>
                    </a:cubicBezTo>
                    <a:cubicBezTo>
                      <a:pt x="251" y="30"/>
                      <a:pt x="252" y="18"/>
                      <a:pt x="245" y="9"/>
                    </a:cubicBezTo>
                    <a:cubicBezTo>
                      <a:pt x="245" y="9"/>
                      <a:pt x="245" y="9"/>
                      <a:pt x="245" y="9"/>
                    </a:cubicBezTo>
                    <a:cubicBezTo>
                      <a:pt x="237" y="1"/>
                      <a:pt x="225" y="0"/>
                      <a:pt x="217" y="7"/>
                    </a:cubicBezTo>
                    <a:close/>
                  </a:path>
                </a:pathLst>
              </a:custGeom>
              <a:grpFill/>
              <a:ln w="3175">
                <a:solidFill>
                  <a:srgbClr val="7030A0"/>
                </a:solidFill>
                <a:round/>
                <a:headEnd/>
                <a:tailEnd/>
              </a:ln>
            </p:spPr>
            <p:txBody>
              <a:bodyPr/>
              <a:lstStyle/>
              <a:p>
                <a:endParaRPr lang="en-US"/>
              </a:p>
            </p:txBody>
          </p:sp>
          <p:sp>
            <p:nvSpPr>
              <p:cNvPr id="268" name="Freeform 378">
                <a:extLst>
                  <a:ext uri="{FF2B5EF4-FFF2-40B4-BE49-F238E27FC236}">
                    <a16:creationId xmlns:a16="http://schemas.microsoft.com/office/drawing/2014/main" id="{25A9CCCD-7C48-4558-9181-A870D52B06D7}"/>
                  </a:ext>
                </a:extLst>
              </p:cNvPr>
              <p:cNvSpPr>
                <a:spLocks noChangeAspect="1"/>
              </p:cNvSpPr>
              <p:nvPr/>
            </p:nvSpPr>
            <p:spPr bwMode="auto">
              <a:xfrm>
                <a:off x="2813" y="1944"/>
                <a:ext cx="372" cy="113"/>
              </a:xfrm>
              <a:custGeom>
                <a:avLst/>
                <a:gdLst>
                  <a:gd name="T0" fmla="*/ 251 w 279"/>
                  <a:gd name="T1" fmla="*/ 3 h 84"/>
                  <a:gd name="T2" fmla="*/ 251 w 279"/>
                  <a:gd name="T3" fmla="*/ 3 h 84"/>
                  <a:gd name="T4" fmla="*/ 19 w 279"/>
                  <a:gd name="T5" fmla="*/ 45 h 84"/>
                  <a:gd name="T6" fmla="*/ 1 w 279"/>
                  <a:gd name="T7" fmla="*/ 66 h 84"/>
                  <a:gd name="T8" fmla="*/ 1 w 279"/>
                  <a:gd name="T9" fmla="*/ 66 h 84"/>
                  <a:gd name="T10" fmla="*/ 21 w 279"/>
                  <a:gd name="T11" fmla="*/ 84 h 84"/>
                  <a:gd name="T12" fmla="*/ 22 w 279"/>
                  <a:gd name="T13" fmla="*/ 84 h 84"/>
                  <a:gd name="T14" fmla="*/ 262 w 279"/>
                  <a:gd name="T15" fmla="*/ 41 h 84"/>
                  <a:gd name="T16" fmla="*/ 276 w 279"/>
                  <a:gd name="T17" fmla="*/ 16 h 84"/>
                  <a:gd name="T18" fmla="*/ 276 w 279"/>
                  <a:gd name="T19" fmla="*/ 16 h 84"/>
                  <a:gd name="T20" fmla="*/ 251 w 279"/>
                  <a:gd name="T21" fmla="*/ 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84">
                    <a:moveTo>
                      <a:pt x="251" y="3"/>
                    </a:moveTo>
                    <a:cubicBezTo>
                      <a:pt x="251" y="3"/>
                      <a:pt x="251" y="3"/>
                      <a:pt x="251" y="3"/>
                    </a:cubicBezTo>
                    <a:cubicBezTo>
                      <a:pt x="180" y="24"/>
                      <a:pt x="102" y="38"/>
                      <a:pt x="19" y="45"/>
                    </a:cubicBezTo>
                    <a:cubicBezTo>
                      <a:pt x="8" y="45"/>
                      <a:pt x="0" y="55"/>
                      <a:pt x="1" y="66"/>
                    </a:cubicBezTo>
                    <a:cubicBezTo>
                      <a:pt x="1" y="66"/>
                      <a:pt x="1" y="66"/>
                      <a:pt x="1" y="66"/>
                    </a:cubicBezTo>
                    <a:cubicBezTo>
                      <a:pt x="2" y="76"/>
                      <a:pt x="10" y="84"/>
                      <a:pt x="21" y="84"/>
                    </a:cubicBezTo>
                    <a:cubicBezTo>
                      <a:pt x="21" y="84"/>
                      <a:pt x="22" y="84"/>
                      <a:pt x="22" y="84"/>
                    </a:cubicBezTo>
                    <a:cubicBezTo>
                      <a:pt x="107" y="78"/>
                      <a:pt x="188" y="63"/>
                      <a:pt x="262" y="41"/>
                    </a:cubicBezTo>
                    <a:cubicBezTo>
                      <a:pt x="273" y="38"/>
                      <a:pt x="279" y="27"/>
                      <a:pt x="276" y="16"/>
                    </a:cubicBezTo>
                    <a:cubicBezTo>
                      <a:pt x="276" y="16"/>
                      <a:pt x="276" y="16"/>
                      <a:pt x="276" y="16"/>
                    </a:cubicBezTo>
                    <a:cubicBezTo>
                      <a:pt x="272" y="6"/>
                      <a:pt x="261" y="0"/>
                      <a:pt x="251" y="3"/>
                    </a:cubicBezTo>
                    <a:close/>
                  </a:path>
                </a:pathLst>
              </a:custGeom>
              <a:grpFill/>
              <a:ln w="3175">
                <a:solidFill>
                  <a:srgbClr val="7030A0"/>
                </a:solidFill>
                <a:round/>
                <a:headEnd/>
                <a:tailEnd/>
              </a:ln>
            </p:spPr>
            <p:txBody>
              <a:bodyPr/>
              <a:lstStyle/>
              <a:p>
                <a:endParaRPr lang="en-US"/>
              </a:p>
            </p:txBody>
          </p:sp>
          <p:sp>
            <p:nvSpPr>
              <p:cNvPr id="269" name="Freeform 379">
                <a:extLst>
                  <a:ext uri="{FF2B5EF4-FFF2-40B4-BE49-F238E27FC236}">
                    <a16:creationId xmlns:a16="http://schemas.microsoft.com/office/drawing/2014/main" id="{F476242F-4316-4701-9AC8-EF115464F656}"/>
                  </a:ext>
                </a:extLst>
              </p:cNvPr>
              <p:cNvSpPr>
                <a:spLocks noChangeAspect="1"/>
              </p:cNvSpPr>
              <p:nvPr/>
            </p:nvSpPr>
            <p:spPr bwMode="auto">
              <a:xfrm>
                <a:off x="1703" y="1525"/>
                <a:ext cx="256" cy="305"/>
              </a:xfrm>
              <a:custGeom>
                <a:avLst/>
                <a:gdLst>
                  <a:gd name="T0" fmla="*/ 181 w 192"/>
                  <a:gd name="T1" fmla="*/ 192 h 228"/>
                  <a:gd name="T2" fmla="*/ 181 w 192"/>
                  <a:gd name="T3" fmla="*/ 192 h 228"/>
                  <a:gd name="T4" fmla="*/ 41 w 192"/>
                  <a:gd name="T5" fmla="*/ 16 h 228"/>
                  <a:gd name="T6" fmla="*/ 16 w 192"/>
                  <a:gd name="T7" fmla="*/ 4 h 228"/>
                  <a:gd name="T8" fmla="*/ 15 w 192"/>
                  <a:gd name="T9" fmla="*/ 4 h 228"/>
                  <a:gd name="T10" fmla="*/ 3 w 192"/>
                  <a:gd name="T11" fmla="*/ 30 h 228"/>
                  <a:gd name="T12" fmla="*/ 157 w 192"/>
                  <a:gd name="T13" fmla="*/ 224 h 228"/>
                  <a:gd name="T14" fmla="*/ 169 w 192"/>
                  <a:gd name="T15" fmla="*/ 228 h 228"/>
                  <a:gd name="T16" fmla="*/ 185 w 192"/>
                  <a:gd name="T17" fmla="*/ 220 h 228"/>
                  <a:gd name="T18" fmla="*/ 185 w 192"/>
                  <a:gd name="T19" fmla="*/ 220 h 228"/>
                  <a:gd name="T20" fmla="*/ 181 w 192"/>
                  <a:gd name="T21" fmla="*/ 19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228">
                    <a:moveTo>
                      <a:pt x="181" y="192"/>
                    </a:moveTo>
                    <a:cubicBezTo>
                      <a:pt x="181" y="192"/>
                      <a:pt x="181" y="192"/>
                      <a:pt x="181" y="192"/>
                    </a:cubicBezTo>
                    <a:cubicBezTo>
                      <a:pt x="114" y="141"/>
                      <a:pt x="65" y="80"/>
                      <a:pt x="41" y="16"/>
                    </a:cubicBezTo>
                    <a:cubicBezTo>
                      <a:pt x="37" y="6"/>
                      <a:pt x="26" y="0"/>
                      <a:pt x="16" y="4"/>
                    </a:cubicBezTo>
                    <a:cubicBezTo>
                      <a:pt x="16" y="4"/>
                      <a:pt x="15" y="4"/>
                      <a:pt x="15" y="4"/>
                    </a:cubicBezTo>
                    <a:cubicBezTo>
                      <a:pt x="5" y="8"/>
                      <a:pt x="0" y="20"/>
                      <a:pt x="3" y="30"/>
                    </a:cubicBezTo>
                    <a:cubicBezTo>
                      <a:pt x="31" y="103"/>
                      <a:pt x="85" y="169"/>
                      <a:pt x="157" y="224"/>
                    </a:cubicBezTo>
                    <a:cubicBezTo>
                      <a:pt x="161" y="227"/>
                      <a:pt x="165" y="228"/>
                      <a:pt x="169" y="228"/>
                    </a:cubicBezTo>
                    <a:cubicBezTo>
                      <a:pt x="175" y="228"/>
                      <a:pt x="181" y="226"/>
                      <a:pt x="185" y="220"/>
                    </a:cubicBezTo>
                    <a:cubicBezTo>
                      <a:pt x="185" y="220"/>
                      <a:pt x="185" y="220"/>
                      <a:pt x="185" y="220"/>
                    </a:cubicBezTo>
                    <a:cubicBezTo>
                      <a:pt x="192" y="211"/>
                      <a:pt x="190" y="199"/>
                      <a:pt x="181" y="192"/>
                    </a:cubicBezTo>
                    <a:close/>
                  </a:path>
                </a:pathLst>
              </a:custGeom>
              <a:grpFill/>
              <a:ln w="3175">
                <a:solidFill>
                  <a:srgbClr val="7030A0"/>
                </a:solidFill>
                <a:round/>
                <a:headEnd/>
                <a:tailEnd/>
              </a:ln>
            </p:spPr>
            <p:txBody>
              <a:bodyPr/>
              <a:lstStyle/>
              <a:p>
                <a:endParaRPr lang="en-US"/>
              </a:p>
            </p:txBody>
          </p:sp>
          <p:sp>
            <p:nvSpPr>
              <p:cNvPr id="270" name="Freeform 380">
                <a:extLst>
                  <a:ext uri="{FF2B5EF4-FFF2-40B4-BE49-F238E27FC236}">
                    <a16:creationId xmlns:a16="http://schemas.microsoft.com/office/drawing/2014/main" id="{CA6CB743-94B6-4857-B0F2-CF05B452AF54}"/>
                  </a:ext>
                </a:extLst>
              </p:cNvPr>
              <p:cNvSpPr>
                <a:spLocks noChangeAspect="1"/>
              </p:cNvSpPr>
              <p:nvPr/>
            </p:nvSpPr>
            <p:spPr bwMode="auto">
              <a:xfrm>
                <a:off x="1680" y="1123"/>
                <a:ext cx="151" cy="355"/>
              </a:xfrm>
              <a:custGeom>
                <a:avLst/>
                <a:gdLst>
                  <a:gd name="T0" fmla="*/ 41 w 113"/>
                  <a:gd name="T1" fmla="*/ 244 h 266"/>
                  <a:gd name="T2" fmla="*/ 40 w 113"/>
                  <a:gd name="T3" fmla="*/ 219 h 266"/>
                  <a:gd name="T4" fmla="*/ 106 w 113"/>
                  <a:gd name="T5" fmla="*/ 35 h 266"/>
                  <a:gd name="T6" fmla="*/ 103 w 113"/>
                  <a:gd name="T7" fmla="*/ 7 h 266"/>
                  <a:gd name="T8" fmla="*/ 102 w 113"/>
                  <a:gd name="T9" fmla="*/ 7 h 266"/>
                  <a:gd name="T10" fmla="*/ 74 w 113"/>
                  <a:gd name="T11" fmla="*/ 11 h 266"/>
                  <a:gd name="T12" fmla="*/ 0 w 113"/>
                  <a:gd name="T13" fmla="*/ 219 h 266"/>
                  <a:gd name="T14" fmla="*/ 1 w 113"/>
                  <a:gd name="T15" fmla="*/ 248 h 266"/>
                  <a:gd name="T16" fmla="*/ 21 w 113"/>
                  <a:gd name="T17" fmla="*/ 266 h 266"/>
                  <a:gd name="T18" fmla="*/ 23 w 113"/>
                  <a:gd name="T19" fmla="*/ 266 h 266"/>
                  <a:gd name="T20" fmla="*/ 24 w 113"/>
                  <a:gd name="T21" fmla="*/ 266 h 266"/>
                  <a:gd name="T22" fmla="*/ 41 w 113"/>
                  <a:gd name="T23" fmla="*/ 244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 h="266">
                    <a:moveTo>
                      <a:pt x="41" y="244"/>
                    </a:moveTo>
                    <a:cubicBezTo>
                      <a:pt x="40" y="236"/>
                      <a:pt x="40" y="227"/>
                      <a:pt x="40" y="219"/>
                    </a:cubicBezTo>
                    <a:cubicBezTo>
                      <a:pt x="40" y="154"/>
                      <a:pt x="63" y="92"/>
                      <a:pt x="106" y="35"/>
                    </a:cubicBezTo>
                    <a:cubicBezTo>
                      <a:pt x="113" y="26"/>
                      <a:pt x="111" y="14"/>
                      <a:pt x="103" y="7"/>
                    </a:cubicBezTo>
                    <a:cubicBezTo>
                      <a:pt x="103" y="7"/>
                      <a:pt x="102" y="7"/>
                      <a:pt x="102" y="7"/>
                    </a:cubicBezTo>
                    <a:cubicBezTo>
                      <a:pt x="94" y="0"/>
                      <a:pt x="81" y="2"/>
                      <a:pt x="74" y="11"/>
                    </a:cubicBezTo>
                    <a:cubicBezTo>
                      <a:pt x="27" y="73"/>
                      <a:pt x="0" y="144"/>
                      <a:pt x="0" y="219"/>
                    </a:cubicBezTo>
                    <a:cubicBezTo>
                      <a:pt x="0" y="229"/>
                      <a:pt x="0" y="238"/>
                      <a:pt x="1" y="248"/>
                    </a:cubicBezTo>
                    <a:cubicBezTo>
                      <a:pt x="2" y="259"/>
                      <a:pt x="11" y="266"/>
                      <a:pt x="21" y="266"/>
                    </a:cubicBezTo>
                    <a:cubicBezTo>
                      <a:pt x="22" y="266"/>
                      <a:pt x="22" y="266"/>
                      <a:pt x="23" y="266"/>
                    </a:cubicBezTo>
                    <a:cubicBezTo>
                      <a:pt x="23" y="266"/>
                      <a:pt x="23" y="266"/>
                      <a:pt x="24" y="266"/>
                    </a:cubicBezTo>
                    <a:cubicBezTo>
                      <a:pt x="34" y="265"/>
                      <a:pt x="42" y="255"/>
                      <a:pt x="41" y="244"/>
                    </a:cubicBezTo>
                    <a:close/>
                  </a:path>
                </a:pathLst>
              </a:custGeom>
              <a:grpFill/>
              <a:ln w="3175">
                <a:solidFill>
                  <a:srgbClr val="7030A0"/>
                </a:solidFill>
                <a:round/>
                <a:headEnd/>
                <a:tailEnd/>
              </a:ln>
            </p:spPr>
            <p:txBody>
              <a:bodyPr/>
              <a:lstStyle/>
              <a:p>
                <a:endParaRPr lang="en-US"/>
              </a:p>
            </p:txBody>
          </p:sp>
          <p:sp>
            <p:nvSpPr>
              <p:cNvPr id="271" name="Freeform 381">
                <a:extLst>
                  <a:ext uri="{FF2B5EF4-FFF2-40B4-BE49-F238E27FC236}">
                    <a16:creationId xmlns:a16="http://schemas.microsoft.com/office/drawing/2014/main" id="{B92CAC23-35D1-4C40-80ED-B0B24DA2D7B9}"/>
                  </a:ext>
                </a:extLst>
              </p:cNvPr>
              <p:cNvSpPr>
                <a:spLocks noChangeAspect="1"/>
              </p:cNvSpPr>
              <p:nvPr/>
            </p:nvSpPr>
            <p:spPr bwMode="auto">
              <a:xfrm>
                <a:off x="2633" y="768"/>
                <a:ext cx="375" cy="75"/>
              </a:xfrm>
              <a:custGeom>
                <a:avLst/>
                <a:gdLst>
                  <a:gd name="T0" fmla="*/ 21 w 281"/>
                  <a:gd name="T1" fmla="*/ 41 h 56"/>
                  <a:gd name="T2" fmla="*/ 62 w 281"/>
                  <a:gd name="T3" fmla="*/ 40 h 56"/>
                  <a:gd name="T4" fmla="*/ 257 w 281"/>
                  <a:gd name="T5" fmla="*/ 56 h 56"/>
                  <a:gd name="T6" fmla="*/ 260 w 281"/>
                  <a:gd name="T7" fmla="*/ 56 h 56"/>
                  <a:gd name="T8" fmla="*/ 279 w 281"/>
                  <a:gd name="T9" fmla="*/ 40 h 56"/>
                  <a:gd name="T10" fmla="*/ 280 w 281"/>
                  <a:gd name="T11" fmla="*/ 40 h 56"/>
                  <a:gd name="T12" fmla="*/ 263 w 281"/>
                  <a:gd name="T13" fmla="*/ 17 h 56"/>
                  <a:gd name="T14" fmla="*/ 62 w 281"/>
                  <a:gd name="T15" fmla="*/ 0 h 56"/>
                  <a:gd name="T16" fmla="*/ 20 w 281"/>
                  <a:gd name="T17" fmla="*/ 1 h 56"/>
                  <a:gd name="T18" fmla="*/ 1 w 281"/>
                  <a:gd name="T19" fmla="*/ 22 h 56"/>
                  <a:gd name="T20" fmla="*/ 1 w 281"/>
                  <a:gd name="T21" fmla="*/ 22 h 56"/>
                  <a:gd name="T22" fmla="*/ 21 w 281"/>
                  <a:gd name="T2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56">
                    <a:moveTo>
                      <a:pt x="21" y="41"/>
                    </a:moveTo>
                    <a:cubicBezTo>
                      <a:pt x="35" y="41"/>
                      <a:pt x="48" y="40"/>
                      <a:pt x="62" y="40"/>
                    </a:cubicBezTo>
                    <a:cubicBezTo>
                      <a:pt x="129" y="40"/>
                      <a:pt x="195" y="46"/>
                      <a:pt x="257" y="56"/>
                    </a:cubicBezTo>
                    <a:cubicBezTo>
                      <a:pt x="258" y="56"/>
                      <a:pt x="259" y="56"/>
                      <a:pt x="260" y="56"/>
                    </a:cubicBezTo>
                    <a:cubicBezTo>
                      <a:pt x="269" y="56"/>
                      <a:pt x="278" y="50"/>
                      <a:pt x="279" y="40"/>
                    </a:cubicBezTo>
                    <a:cubicBezTo>
                      <a:pt x="280" y="40"/>
                      <a:pt x="280" y="40"/>
                      <a:pt x="280" y="40"/>
                    </a:cubicBezTo>
                    <a:cubicBezTo>
                      <a:pt x="281" y="29"/>
                      <a:pt x="274" y="18"/>
                      <a:pt x="263" y="17"/>
                    </a:cubicBezTo>
                    <a:cubicBezTo>
                      <a:pt x="199" y="6"/>
                      <a:pt x="132" y="0"/>
                      <a:pt x="62" y="0"/>
                    </a:cubicBezTo>
                    <a:cubicBezTo>
                      <a:pt x="48" y="0"/>
                      <a:pt x="34" y="1"/>
                      <a:pt x="20" y="1"/>
                    </a:cubicBezTo>
                    <a:cubicBezTo>
                      <a:pt x="9" y="2"/>
                      <a:pt x="0" y="11"/>
                      <a:pt x="1" y="22"/>
                    </a:cubicBezTo>
                    <a:cubicBezTo>
                      <a:pt x="1" y="22"/>
                      <a:pt x="1" y="22"/>
                      <a:pt x="1" y="22"/>
                    </a:cubicBezTo>
                    <a:cubicBezTo>
                      <a:pt x="1" y="33"/>
                      <a:pt x="10" y="41"/>
                      <a:pt x="21" y="41"/>
                    </a:cubicBezTo>
                    <a:close/>
                  </a:path>
                </a:pathLst>
              </a:custGeom>
              <a:grpFill/>
              <a:ln w="3175">
                <a:solidFill>
                  <a:srgbClr val="7030A0"/>
                </a:solidFill>
                <a:round/>
                <a:headEnd/>
                <a:tailEnd/>
              </a:ln>
            </p:spPr>
            <p:txBody>
              <a:bodyPr/>
              <a:lstStyle/>
              <a:p>
                <a:endParaRPr lang="en-US"/>
              </a:p>
            </p:txBody>
          </p:sp>
          <p:sp>
            <p:nvSpPr>
              <p:cNvPr id="272" name="Freeform 382">
                <a:extLst>
                  <a:ext uri="{FF2B5EF4-FFF2-40B4-BE49-F238E27FC236}">
                    <a16:creationId xmlns:a16="http://schemas.microsoft.com/office/drawing/2014/main" id="{97E20C3A-180B-453A-886F-0F4C043EB6AE}"/>
                  </a:ext>
                </a:extLst>
              </p:cNvPr>
              <p:cNvSpPr>
                <a:spLocks noChangeAspect="1"/>
              </p:cNvSpPr>
              <p:nvPr/>
            </p:nvSpPr>
            <p:spPr bwMode="auto">
              <a:xfrm>
                <a:off x="3444" y="975"/>
                <a:ext cx="272" cy="292"/>
              </a:xfrm>
              <a:custGeom>
                <a:avLst/>
                <a:gdLst>
                  <a:gd name="T0" fmla="*/ 11 w 204"/>
                  <a:gd name="T1" fmla="*/ 39 h 219"/>
                  <a:gd name="T2" fmla="*/ 163 w 204"/>
                  <a:gd name="T3" fmla="*/ 208 h 219"/>
                  <a:gd name="T4" fmla="*/ 181 w 204"/>
                  <a:gd name="T5" fmla="*/ 219 h 219"/>
                  <a:gd name="T6" fmla="*/ 189 w 204"/>
                  <a:gd name="T7" fmla="*/ 218 h 219"/>
                  <a:gd name="T8" fmla="*/ 190 w 204"/>
                  <a:gd name="T9" fmla="*/ 217 h 219"/>
                  <a:gd name="T10" fmla="*/ 199 w 204"/>
                  <a:gd name="T11" fmla="*/ 191 h 219"/>
                  <a:gd name="T12" fmla="*/ 34 w 204"/>
                  <a:gd name="T13" fmla="*/ 6 h 219"/>
                  <a:gd name="T14" fmla="*/ 6 w 204"/>
                  <a:gd name="T15" fmla="*/ 11 h 219"/>
                  <a:gd name="T16" fmla="*/ 6 w 204"/>
                  <a:gd name="T17" fmla="*/ 12 h 219"/>
                  <a:gd name="T18" fmla="*/ 11 w 204"/>
                  <a:gd name="T19" fmla="*/ 3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19">
                    <a:moveTo>
                      <a:pt x="11" y="39"/>
                    </a:moveTo>
                    <a:cubicBezTo>
                      <a:pt x="81" y="88"/>
                      <a:pt x="134" y="146"/>
                      <a:pt x="163" y="208"/>
                    </a:cubicBezTo>
                    <a:cubicBezTo>
                      <a:pt x="167" y="215"/>
                      <a:pt x="174" y="219"/>
                      <a:pt x="181" y="219"/>
                    </a:cubicBezTo>
                    <a:cubicBezTo>
                      <a:pt x="184" y="219"/>
                      <a:pt x="187" y="219"/>
                      <a:pt x="189" y="218"/>
                    </a:cubicBezTo>
                    <a:cubicBezTo>
                      <a:pt x="189" y="217"/>
                      <a:pt x="190" y="217"/>
                      <a:pt x="190" y="217"/>
                    </a:cubicBezTo>
                    <a:cubicBezTo>
                      <a:pt x="200" y="213"/>
                      <a:pt x="204" y="201"/>
                      <a:pt x="199" y="191"/>
                    </a:cubicBezTo>
                    <a:cubicBezTo>
                      <a:pt x="166" y="121"/>
                      <a:pt x="109" y="58"/>
                      <a:pt x="34" y="6"/>
                    </a:cubicBezTo>
                    <a:cubicBezTo>
                      <a:pt x="25" y="0"/>
                      <a:pt x="12" y="2"/>
                      <a:pt x="6" y="11"/>
                    </a:cubicBezTo>
                    <a:cubicBezTo>
                      <a:pt x="6" y="12"/>
                      <a:pt x="6" y="12"/>
                      <a:pt x="6" y="12"/>
                    </a:cubicBezTo>
                    <a:cubicBezTo>
                      <a:pt x="0" y="21"/>
                      <a:pt x="2" y="33"/>
                      <a:pt x="11" y="39"/>
                    </a:cubicBezTo>
                    <a:close/>
                  </a:path>
                </a:pathLst>
              </a:custGeom>
              <a:grpFill/>
              <a:ln w="3175">
                <a:solidFill>
                  <a:srgbClr val="7030A0"/>
                </a:solidFill>
                <a:round/>
                <a:headEnd/>
                <a:tailEnd/>
              </a:ln>
            </p:spPr>
            <p:txBody>
              <a:bodyPr/>
              <a:lstStyle/>
              <a:p>
                <a:endParaRPr lang="en-US"/>
              </a:p>
            </p:txBody>
          </p:sp>
          <p:sp>
            <p:nvSpPr>
              <p:cNvPr id="273" name="Freeform 383">
                <a:extLst>
                  <a:ext uri="{FF2B5EF4-FFF2-40B4-BE49-F238E27FC236}">
                    <a16:creationId xmlns:a16="http://schemas.microsoft.com/office/drawing/2014/main" id="{C4921BEA-D889-432C-9C3B-E5E205FFE311}"/>
                  </a:ext>
                </a:extLst>
              </p:cNvPr>
              <p:cNvSpPr>
                <a:spLocks noChangeAspect="1"/>
              </p:cNvSpPr>
              <p:nvPr/>
            </p:nvSpPr>
            <p:spPr bwMode="auto">
              <a:xfrm>
                <a:off x="3055" y="808"/>
                <a:ext cx="358" cy="168"/>
              </a:xfrm>
              <a:custGeom>
                <a:avLst/>
                <a:gdLst>
                  <a:gd name="T0" fmla="*/ 18 w 269"/>
                  <a:gd name="T1" fmla="*/ 42 h 126"/>
                  <a:gd name="T2" fmla="*/ 237 w 269"/>
                  <a:gd name="T3" fmla="*/ 124 h 126"/>
                  <a:gd name="T4" fmla="*/ 246 w 269"/>
                  <a:gd name="T5" fmla="*/ 126 h 126"/>
                  <a:gd name="T6" fmla="*/ 264 w 269"/>
                  <a:gd name="T7" fmla="*/ 116 h 126"/>
                  <a:gd name="T8" fmla="*/ 264 w 269"/>
                  <a:gd name="T9" fmla="*/ 116 h 126"/>
                  <a:gd name="T10" fmla="*/ 256 w 269"/>
                  <a:gd name="T11" fmla="*/ 89 h 126"/>
                  <a:gd name="T12" fmla="*/ 27 w 269"/>
                  <a:gd name="T13" fmla="*/ 3 h 126"/>
                  <a:gd name="T14" fmla="*/ 3 w 269"/>
                  <a:gd name="T15" fmla="*/ 18 h 126"/>
                  <a:gd name="T16" fmla="*/ 3 w 269"/>
                  <a:gd name="T17" fmla="*/ 18 h 126"/>
                  <a:gd name="T18" fmla="*/ 18 w 269"/>
                  <a:gd name="T19" fmla="*/ 4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9" h="126">
                    <a:moveTo>
                      <a:pt x="18" y="42"/>
                    </a:moveTo>
                    <a:cubicBezTo>
                      <a:pt x="99" y="61"/>
                      <a:pt x="173" y="89"/>
                      <a:pt x="237" y="124"/>
                    </a:cubicBezTo>
                    <a:cubicBezTo>
                      <a:pt x="240" y="125"/>
                      <a:pt x="243" y="126"/>
                      <a:pt x="246" y="126"/>
                    </a:cubicBezTo>
                    <a:cubicBezTo>
                      <a:pt x="253" y="126"/>
                      <a:pt x="260" y="122"/>
                      <a:pt x="264" y="116"/>
                    </a:cubicBezTo>
                    <a:cubicBezTo>
                      <a:pt x="264" y="116"/>
                      <a:pt x="264" y="116"/>
                      <a:pt x="264" y="116"/>
                    </a:cubicBezTo>
                    <a:cubicBezTo>
                      <a:pt x="269" y="106"/>
                      <a:pt x="266" y="94"/>
                      <a:pt x="256" y="89"/>
                    </a:cubicBezTo>
                    <a:cubicBezTo>
                      <a:pt x="189" y="52"/>
                      <a:pt x="111" y="23"/>
                      <a:pt x="27" y="3"/>
                    </a:cubicBezTo>
                    <a:cubicBezTo>
                      <a:pt x="16" y="0"/>
                      <a:pt x="5" y="7"/>
                      <a:pt x="3" y="18"/>
                    </a:cubicBezTo>
                    <a:cubicBezTo>
                      <a:pt x="3" y="18"/>
                      <a:pt x="3" y="18"/>
                      <a:pt x="3" y="18"/>
                    </a:cubicBezTo>
                    <a:cubicBezTo>
                      <a:pt x="0" y="28"/>
                      <a:pt x="7" y="39"/>
                      <a:pt x="18" y="42"/>
                    </a:cubicBezTo>
                    <a:close/>
                  </a:path>
                </a:pathLst>
              </a:custGeom>
              <a:grpFill/>
              <a:ln w="3175">
                <a:solidFill>
                  <a:srgbClr val="7030A0"/>
                </a:solidFill>
                <a:round/>
                <a:headEnd/>
                <a:tailEnd/>
              </a:ln>
            </p:spPr>
            <p:txBody>
              <a:bodyPr/>
              <a:lstStyle/>
              <a:p>
                <a:endParaRPr lang="en-US"/>
              </a:p>
            </p:txBody>
          </p:sp>
          <p:sp>
            <p:nvSpPr>
              <p:cNvPr id="274" name="Freeform 384">
                <a:extLst>
                  <a:ext uri="{FF2B5EF4-FFF2-40B4-BE49-F238E27FC236}">
                    <a16:creationId xmlns:a16="http://schemas.microsoft.com/office/drawing/2014/main" id="{E4FE8E90-6BCF-422E-940A-327EBAE0958F}"/>
                  </a:ext>
                </a:extLst>
              </p:cNvPr>
              <p:cNvSpPr>
                <a:spLocks noChangeAspect="1"/>
              </p:cNvSpPr>
              <p:nvPr/>
            </p:nvSpPr>
            <p:spPr bwMode="auto">
              <a:xfrm>
                <a:off x="2212" y="775"/>
                <a:ext cx="371" cy="120"/>
              </a:xfrm>
              <a:custGeom>
                <a:avLst/>
                <a:gdLst>
                  <a:gd name="T0" fmla="*/ 22 w 278"/>
                  <a:gd name="T1" fmla="*/ 90 h 90"/>
                  <a:gd name="T2" fmla="*/ 28 w 278"/>
                  <a:gd name="T3" fmla="*/ 89 h 90"/>
                  <a:gd name="T4" fmla="*/ 259 w 278"/>
                  <a:gd name="T5" fmla="*/ 41 h 90"/>
                  <a:gd name="T6" fmla="*/ 277 w 278"/>
                  <a:gd name="T7" fmla="*/ 20 h 90"/>
                  <a:gd name="T8" fmla="*/ 277 w 278"/>
                  <a:gd name="T9" fmla="*/ 19 h 90"/>
                  <a:gd name="T10" fmla="*/ 255 w 278"/>
                  <a:gd name="T11" fmla="*/ 1 h 90"/>
                  <a:gd name="T12" fmla="*/ 16 w 278"/>
                  <a:gd name="T13" fmla="*/ 51 h 90"/>
                  <a:gd name="T14" fmla="*/ 3 w 278"/>
                  <a:gd name="T15" fmla="*/ 76 h 90"/>
                  <a:gd name="T16" fmla="*/ 3 w 278"/>
                  <a:gd name="T17" fmla="*/ 76 h 90"/>
                  <a:gd name="T18" fmla="*/ 22 w 278"/>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90">
                    <a:moveTo>
                      <a:pt x="22" y="90"/>
                    </a:moveTo>
                    <a:cubicBezTo>
                      <a:pt x="24" y="90"/>
                      <a:pt x="26" y="89"/>
                      <a:pt x="28" y="89"/>
                    </a:cubicBezTo>
                    <a:cubicBezTo>
                      <a:pt x="99" y="66"/>
                      <a:pt x="177" y="49"/>
                      <a:pt x="259" y="41"/>
                    </a:cubicBezTo>
                    <a:cubicBezTo>
                      <a:pt x="270" y="40"/>
                      <a:pt x="278" y="31"/>
                      <a:pt x="277" y="20"/>
                    </a:cubicBezTo>
                    <a:cubicBezTo>
                      <a:pt x="277" y="20"/>
                      <a:pt x="277" y="19"/>
                      <a:pt x="277" y="19"/>
                    </a:cubicBezTo>
                    <a:cubicBezTo>
                      <a:pt x="276" y="8"/>
                      <a:pt x="266" y="0"/>
                      <a:pt x="255" y="1"/>
                    </a:cubicBezTo>
                    <a:cubicBezTo>
                      <a:pt x="170" y="10"/>
                      <a:pt x="90" y="27"/>
                      <a:pt x="16" y="51"/>
                    </a:cubicBezTo>
                    <a:cubicBezTo>
                      <a:pt x="6" y="54"/>
                      <a:pt x="0" y="65"/>
                      <a:pt x="3" y="76"/>
                    </a:cubicBezTo>
                    <a:cubicBezTo>
                      <a:pt x="3" y="76"/>
                      <a:pt x="3" y="76"/>
                      <a:pt x="3" y="76"/>
                    </a:cubicBezTo>
                    <a:cubicBezTo>
                      <a:pt x="6" y="85"/>
                      <a:pt x="14" y="90"/>
                      <a:pt x="22" y="90"/>
                    </a:cubicBezTo>
                    <a:close/>
                  </a:path>
                </a:pathLst>
              </a:custGeom>
              <a:grpFill/>
              <a:ln w="3175">
                <a:solidFill>
                  <a:srgbClr val="7030A0"/>
                </a:solidFill>
                <a:round/>
                <a:headEnd/>
                <a:tailEnd/>
              </a:ln>
            </p:spPr>
            <p:txBody>
              <a:bodyPr/>
              <a:lstStyle/>
              <a:p>
                <a:endParaRPr lang="en-US"/>
              </a:p>
            </p:txBody>
          </p:sp>
          <p:sp>
            <p:nvSpPr>
              <p:cNvPr id="275" name="Freeform 385">
                <a:extLst>
                  <a:ext uri="{FF2B5EF4-FFF2-40B4-BE49-F238E27FC236}">
                    <a16:creationId xmlns:a16="http://schemas.microsoft.com/office/drawing/2014/main" id="{121D217C-0626-43E4-BF1D-8FDD16EEE466}"/>
                  </a:ext>
                </a:extLst>
              </p:cNvPr>
              <p:cNvSpPr>
                <a:spLocks noChangeAspect="1"/>
              </p:cNvSpPr>
              <p:nvPr/>
            </p:nvSpPr>
            <p:spPr bwMode="auto">
              <a:xfrm>
                <a:off x="1843" y="875"/>
                <a:ext cx="329" cy="227"/>
              </a:xfrm>
              <a:custGeom>
                <a:avLst/>
                <a:gdLst>
                  <a:gd name="T0" fmla="*/ 36 w 247"/>
                  <a:gd name="T1" fmla="*/ 164 h 170"/>
                  <a:gd name="T2" fmla="*/ 36 w 247"/>
                  <a:gd name="T3" fmla="*/ 164 h 170"/>
                  <a:gd name="T4" fmla="*/ 232 w 247"/>
                  <a:gd name="T5" fmla="*/ 41 h 170"/>
                  <a:gd name="T6" fmla="*/ 243 w 247"/>
                  <a:gd name="T7" fmla="*/ 15 h 170"/>
                  <a:gd name="T8" fmla="*/ 243 w 247"/>
                  <a:gd name="T9" fmla="*/ 15 h 170"/>
                  <a:gd name="T10" fmla="*/ 216 w 247"/>
                  <a:gd name="T11" fmla="*/ 4 h 170"/>
                  <a:gd name="T12" fmla="*/ 8 w 247"/>
                  <a:gd name="T13" fmla="*/ 135 h 170"/>
                  <a:gd name="T14" fmla="*/ 7 w 247"/>
                  <a:gd name="T15" fmla="*/ 163 h 170"/>
                  <a:gd name="T16" fmla="*/ 8 w 247"/>
                  <a:gd name="T17" fmla="*/ 164 h 170"/>
                  <a:gd name="T18" fmla="*/ 22 w 247"/>
                  <a:gd name="T19" fmla="*/ 170 h 170"/>
                  <a:gd name="T20" fmla="*/ 36 w 247"/>
                  <a:gd name="T21" fmla="*/ 1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170">
                    <a:moveTo>
                      <a:pt x="36" y="164"/>
                    </a:moveTo>
                    <a:cubicBezTo>
                      <a:pt x="36" y="164"/>
                      <a:pt x="36" y="164"/>
                      <a:pt x="36" y="164"/>
                    </a:cubicBezTo>
                    <a:cubicBezTo>
                      <a:pt x="87" y="116"/>
                      <a:pt x="154" y="74"/>
                      <a:pt x="232" y="41"/>
                    </a:cubicBezTo>
                    <a:cubicBezTo>
                      <a:pt x="242" y="37"/>
                      <a:pt x="247" y="25"/>
                      <a:pt x="243" y="15"/>
                    </a:cubicBezTo>
                    <a:cubicBezTo>
                      <a:pt x="243" y="15"/>
                      <a:pt x="243" y="15"/>
                      <a:pt x="243" y="15"/>
                    </a:cubicBezTo>
                    <a:cubicBezTo>
                      <a:pt x="238" y="5"/>
                      <a:pt x="227" y="0"/>
                      <a:pt x="216" y="4"/>
                    </a:cubicBezTo>
                    <a:cubicBezTo>
                      <a:pt x="135" y="39"/>
                      <a:pt x="64" y="83"/>
                      <a:pt x="8" y="135"/>
                    </a:cubicBezTo>
                    <a:cubicBezTo>
                      <a:pt x="0" y="143"/>
                      <a:pt x="0" y="155"/>
                      <a:pt x="7" y="163"/>
                    </a:cubicBezTo>
                    <a:cubicBezTo>
                      <a:pt x="7" y="163"/>
                      <a:pt x="8" y="164"/>
                      <a:pt x="8" y="164"/>
                    </a:cubicBezTo>
                    <a:cubicBezTo>
                      <a:pt x="12" y="168"/>
                      <a:pt x="17" y="170"/>
                      <a:pt x="22" y="170"/>
                    </a:cubicBezTo>
                    <a:cubicBezTo>
                      <a:pt x="27" y="170"/>
                      <a:pt x="32" y="168"/>
                      <a:pt x="36" y="164"/>
                    </a:cubicBezTo>
                    <a:close/>
                  </a:path>
                </a:pathLst>
              </a:custGeom>
              <a:grpFill/>
              <a:ln w="3175">
                <a:solidFill>
                  <a:srgbClr val="7030A0"/>
                </a:solidFill>
                <a:round/>
                <a:headEnd/>
                <a:tailEnd/>
              </a:ln>
            </p:spPr>
            <p:txBody>
              <a:bodyPr/>
              <a:lstStyle/>
              <a:p>
                <a:endParaRPr lang="en-US"/>
              </a:p>
            </p:txBody>
          </p:sp>
        </p:grpSp>
        <p:sp>
          <p:nvSpPr>
            <p:cNvPr id="16" name="Oval 15">
              <a:extLst>
                <a:ext uri="{FF2B5EF4-FFF2-40B4-BE49-F238E27FC236}">
                  <a16:creationId xmlns:a16="http://schemas.microsoft.com/office/drawing/2014/main" id="{13E24819-CBF5-476B-805E-AFFB4B759256}"/>
                </a:ext>
              </a:extLst>
            </p:cNvPr>
            <p:cNvSpPr/>
            <p:nvPr/>
          </p:nvSpPr>
          <p:spPr>
            <a:xfrm rot="18152174">
              <a:off x="4231996" y="2772351"/>
              <a:ext cx="5347600" cy="2212841"/>
            </a:xfrm>
            <a:prstGeom prst="ellipse">
              <a:avLst/>
            </a:prstGeom>
            <a:solidFill>
              <a:srgbClr val="DEEBF7">
                <a:alpha val="14902"/>
              </a:srgbClr>
            </a:solidFill>
            <a:ln>
              <a:noFill/>
            </a:ln>
            <a:effectLst>
              <a:outerShdw blurRad="50800" dist="38100" dir="2700000" algn="tl" rotWithShape="0">
                <a:prstClr val="black">
                  <a:alpha val="40000"/>
                </a:prst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187">
              <a:extLst>
                <a:ext uri="{FF2B5EF4-FFF2-40B4-BE49-F238E27FC236}">
                  <a16:creationId xmlns:a16="http://schemas.microsoft.com/office/drawing/2014/main" id="{260A4121-94CC-4C47-A537-86158433BFFF}"/>
                </a:ext>
              </a:extLst>
            </p:cNvPr>
            <p:cNvGrpSpPr/>
            <p:nvPr/>
          </p:nvGrpSpPr>
          <p:grpSpPr>
            <a:xfrm rot="20013711">
              <a:off x="4862076" y="2506886"/>
              <a:ext cx="3719513" cy="2716213"/>
              <a:chOff x="1981200" y="1146175"/>
              <a:chExt cx="3719513" cy="2716213"/>
            </a:xfrm>
          </p:grpSpPr>
          <p:sp>
            <p:nvSpPr>
              <p:cNvPr id="189" name="Freeform 3">
                <a:extLst>
                  <a:ext uri="{FF2B5EF4-FFF2-40B4-BE49-F238E27FC236}">
                    <a16:creationId xmlns:a16="http://schemas.microsoft.com/office/drawing/2014/main" id="{5BDDA3D2-28F6-44EB-8D6E-7B92D7A65226}"/>
                  </a:ext>
                </a:extLst>
              </p:cNvPr>
              <p:cNvSpPr>
                <a:spLocks/>
              </p:cNvSpPr>
              <p:nvPr/>
            </p:nvSpPr>
            <p:spPr bwMode="auto">
              <a:xfrm>
                <a:off x="2482850" y="2711450"/>
                <a:ext cx="949325" cy="941388"/>
              </a:xfrm>
              <a:custGeom>
                <a:avLst/>
                <a:gdLst>
                  <a:gd name="T0" fmla="*/ 90 w 253"/>
                  <a:gd name="T1" fmla="*/ 207 h 251"/>
                  <a:gd name="T2" fmla="*/ 33 w 253"/>
                  <a:gd name="T3" fmla="*/ 149 h 251"/>
                  <a:gd name="T4" fmla="*/ 76 w 253"/>
                  <a:gd name="T5" fmla="*/ 29 h 251"/>
                  <a:gd name="T6" fmla="*/ 164 w 253"/>
                  <a:gd name="T7" fmla="*/ 26 h 251"/>
                  <a:gd name="T8" fmla="*/ 233 w 253"/>
                  <a:gd name="T9" fmla="*/ 92 h 251"/>
                  <a:gd name="T10" fmla="*/ 248 w 253"/>
                  <a:gd name="T11" fmla="*/ 122 h 251"/>
                  <a:gd name="T12" fmla="*/ 206 w 253"/>
                  <a:gd name="T13" fmla="*/ 218 h 251"/>
                  <a:gd name="T14" fmla="*/ 90 w 253"/>
                  <a:gd name="T15" fmla="*/ 207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251">
                    <a:moveTo>
                      <a:pt x="90" y="207"/>
                    </a:moveTo>
                    <a:cubicBezTo>
                      <a:pt x="33" y="149"/>
                      <a:pt x="33" y="149"/>
                      <a:pt x="33" y="149"/>
                    </a:cubicBezTo>
                    <a:cubicBezTo>
                      <a:pt x="33" y="149"/>
                      <a:pt x="0" y="75"/>
                      <a:pt x="76" y="29"/>
                    </a:cubicBezTo>
                    <a:cubicBezTo>
                      <a:pt x="76" y="29"/>
                      <a:pt x="132" y="0"/>
                      <a:pt x="164" y="26"/>
                    </a:cubicBezTo>
                    <a:cubicBezTo>
                      <a:pt x="233" y="92"/>
                      <a:pt x="233" y="92"/>
                      <a:pt x="233" y="92"/>
                    </a:cubicBezTo>
                    <a:cubicBezTo>
                      <a:pt x="233" y="92"/>
                      <a:pt x="246" y="104"/>
                      <a:pt x="248" y="122"/>
                    </a:cubicBezTo>
                    <a:cubicBezTo>
                      <a:pt x="251" y="140"/>
                      <a:pt x="253" y="185"/>
                      <a:pt x="206" y="218"/>
                    </a:cubicBezTo>
                    <a:cubicBezTo>
                      <a:pt x="160" y="251"/>
                      <a:pt x="114" y="235"/>
                      <a:pt x="90" y="207"/>
                    </a:cubicBezTo>
                    <a:close/>
                  </a:path>
                </a:pathLst>
              </a:custGeom>
              <a:solidFill>
                <a:srgbClr val="99CCFF"/>
              </a:solidFill>
              <a:ln w="6350" cap="flat">
                <a:solidFill>
                  <a:srgbClr val="7030A0"/>
                </a:solidFill>
                <a:prstDash val="solid"/>
                <a:miter lim="800000"/>
                <a:headEnd/>
                <a:tailEnd/>
              </a:ln>
            </p:spPr>
            <p:txBody>
              <a:bodyPr/>
              <a:lstStyle/>
              <a:p>
                <a:endParaRPr lang="en-US"/>
              </a:p>
            </p:txBody>
          </p:sp>
          <p:sp>
            <p:nvSpPr>
              <p:cNvPr id="190" name="Freeform 4">
                <a:extLst>
                  <a:ext uri="{FF2B5EF4-FFF2-40B4-BE49-F238E27FC236}">
                    <a16:creationId xmlns:a16="http://schemas.microsoft.com/office/drawing/2014/main" id="{A117C28E-FE98-47BD-B102-B0DAECC2FE59}"/>
                  </a:ext>
                </a:extLst>
              </p:cNvPr>
              <p:cNvSpPr>
                <a:spLocks/>
              </p:cNvSpPr>
              <p:nvPr/>
            </p:nvSpPr>
            <p:spPr bwMode="auto">
              <a:xfrm>
                <a:off x="2760663" y="2954338"/>
                <a:ext cx="687387" cy="682625"/>
              </a:xfrm>
              <a:custGeom>
                <a:avLst/>
                <a:gdLst>
                  <a:gd name="T0" fmla="*/ 30 w 183"/>
                  <a:gd name="T1" fmla="*/ 154 h 182"/>
                  <a:gd name="T2" fmla="*/ 12 w 183"/>
                  <a:gd name="T3" fmla="*/ 84 h 182"/>
                  <a:gd name="T4" fmla="*/ 122 w 183"/>
                  <a:gd name="T5" fmla="*/ 7 h 182"/>
                  <a:gd name="T6" fmla="*/ 172 w 183"/>
                  <a:gd name="T7" fmla="*/ 49 h 182"/>
                  <a:gd name="T8" fmla="*/ 106 w 183"/>
                  <a:gd name="T9" fmla="*/ 166 h 182"/>
                  <a:gd name="T10" fmla="*/ 30 w 183"/>
                  <a:gd name="T11" fmla="*/ 154 h 182"/>
                </a:gdLst>
                <a:ahLst/>
                <a:cxnLst>
                  <a:cxn ang="0">
                    <a:pos x="T0" y="T1"/>
                  </a:cxn>
                  <a:cxn ang="0">
                    <a:pos x="T2" y="T3"/>
                  </a:cxn>
                  <a:cxn ang="0">
                    <a:pos x="T4" y="T5"/>
                  </a:cxn>
                  <a:cxn ang="0">
                    <a:pos x="T6" y="T7"/>
                  </a:cxn>
                  <a:cxn ang="0">
                    <a:pos x="T8" y="T9"/>
                  </a:cxn>
                  <a:cxn ang="0">
                    <a:pos x="T10" y="T11"/>
                  </a:cxn>
                </a:cxnLst>
                <a:rect l="0" t="0" r="r" b="b"/>
                <a:pathLst>
                  <a:path w="183" h="182">
                    <a:moveTo>
                      <a:pt x="30" y="154"/>
                    </a:moveTo>
                    <a:cubicBezTo>
                      <a:pt x="30" y="154"/>
                      <a:pt x="0" y="132"/>
                      <a:pt x="12" y="84"/>
                    </a:cubicBezTo>
                    <a:cubicBezTo>
                      <a:pt x="24" y="36"/>
                      <a:pt x="76" y="0"/>
                      <a:pt x="122" y="7"/>
                    </a:cubicBezTo>
                    <a:cubicBezTo>
                      <a:pt x="122" y="7"/>
                      <a:pt x="162" y="16"/>
                      <a:pt x="172" y="49"/>
                    </a:cubicBezTo>
                    <a:cubicBezTo>
                      <a:pt x="183" y="82"/>
                      <a:pt x="170" y="143"/>
                      <a:pt x="106" y="166"/>
                    </a:cubicBezTo>
                    <a:cubicBezTo>
                      <a:pt x="106" y="166"/>
                      <a:pt x="64" y="182"/>
                      <a:pt x="30" y="154"/>
                    </a:cubicBezTo>
                    <a:close/>
                  </a:path>
                </a:pathLst>
              </a:custGeom>
              <a:solidFill>
                <a:srgbClr val="99CCFF"/>
              </a:solidFill>
              <a:ln w="6350" cap="flat">
                <a:solidFill>
                  <a:srgbClr val="7030A0"/>
                </a:solidFill>
                <a:prstDash val="solid"/>
                <a:miter lim="800000"/>
                <a:headEnd/>
                <a:tailEnd/>
              </a:ln>
            </p:spPr>
            <p:txBody>
              <a:bodyPr/>
              <a:lstStyle/>
              <a:p>
                <a:endParaRPr lang="en-US"/>
              </a:p>
            </p:txBody>
          </p:sp>
          <p:sp>
            <p:nvSpPr>
              <p:cNvPr id="191" name="Freeform 5">
                <a:extLst>
                  <a:ext uri="{FF2B5EF4-FFF2-40B4-BE49-F238E27FC236}">
                    <a16:creationId xmlns:a16="http://schemas.microsoft.com/office/drawing/2014/main" id="{E5AB5632-A672-4DF5-A8A6-275A49A8A583}"/>
                  </a:ext>
                </a:extLst>
              </p:cNvPr>
              <p:cNvSpPr>
                <a:spLocks/>
              </p:cNvSpPr>
              <p:nvPr/>
            </p:nvSpPr>
            <p:spPr bwMode="auto">
              <a:xfrm>
                <a:off x="3960813" y="2111375"/>
                <a:ext cx="836612" cy="828675"/>
              </a:xfrm>
              <a:custGeom>
                <a:avLst/>
                <a:gdLst>
                  <a:gd name="T0" fmla="*/ 119 w 223"/>
                  <a:gd name="T1" fmla="*/ 205 h 221"/>
                  <a:gd name="T2" fmla="*/ 39 w 223"/>
                  <a:gd name="T3" fmla="*/ 171 h 221"/>
                  <a:gd name="T4" fmla="*/ 28 w 223"/>
                  <a:gd name="T5" fmla="*/ 59 h 221"/>
                  <a:gd name="T6" fmla="*/ 108 w 223"/>
                  <a:gd name="T7" fmla="*/ 7 h 221"/>
                  <a:gd name="T8" fmla="*/ 196 w 223"/>
                  <a:gd name="T9" fmla="*/ 43 h 221"/>
                  <a:gd name="T10" fmla="*/ 218 w 223"/>
                  <a:gd name="T11" fmla="*/ 113 h 221"/>
                  <a:gd name="T12" fmla="*/ 119 w 223"/>
                  <a:gd name="T13" fmla="*/ 205 h 221"/>
                </a:gdLst>
                <a:ahLst/>
                <a:cxnLst>
                  <a:cxn ang="0">
                    <a:pos x="T0" y="T1"/>
                  </a:cxn>
                  <a:cxn ang="0">
                    <a:pos x="T2" y="T3"/>
                  </a:cxn>
                  <a:cxn ang="0">
                    <a:pos x="T4" y="T5"/>
                  </a:cxn>
                  <a:cxn ang="0">
                    <a:pos x="T6" y="T7"/>
                  </a:cxn>
                  <a:cxn ang="0">
                    <a:pos x="T8" y="T9"/>
                  </a:cxn>
                  <a:cxn ang="0">
                    <a:pos x="T10" y="T11"/>
                  </a:cxn>
                  <a:cxn ang="0">
                    <a:pos x="T12" y="T13"/>
                  </a:cxn>
                </a:cxnLst>
                <a:rect l="0" t="0" r="r" b="b"/>
                <a:pathLst>
                  <a:path w="223" h="221">
                    <a:moveTo>
                      <a:pt x="119" y="205"/>
                    </a:moveTo>
                    <a:cubicBezTo>
                      <a:pt x="119" y="205"/>
                      <a:pt x="51" y="183"/>
                      <a:pt x="39" y="171"/>
                    </a:cubicBezTo>
                    <a:cubicBezTo>
                      <a:pt x="27" y="158"/>
                      <a:pt x="0" y="131"/>
                      <a:pt x="28" y="59"/>
                    </a:cubicBezTo>
                    <a:cubicBezTo>
                      <a:pt x="28" y="59"/>
                      <a:pt x="59" y="0"/>
                      <a:pt x="108" y="7"/>
                    </a:cubicBezTo>
                    <a:cubicBezTo>
                      <a:pt x="108" y="7"/>
                      <a:pt x="190" y="37"/>
                      <a:pt x="196" y="43"/>
                    </a:cubicBezTo>
                    <a:cubicBezTo>
                      <a:pt x="202" y="50"/>
                      <a:pt x="223" y="69"/>
                      <a:pt x="218" y="113"/>
                    </a:cubicBezTo>
                    <a:cubicBezTo>
                      <a:pt x="212" y="157"/>
                      <a:pt x="181" y="221"/>
                      <a:pt x="119" y="205"/>
                    </a:cubicBezTo>
                    <a:close/>
                  </a:path>
                </a:pathLst>
              </a:custGeom>
              <a:solidFill>
                <a:srgbClr val="99CCFF"/>
              </a:solidFill>
              <a:ln w="6350" cap="flat">
                <a:solidFill>
                  <a:srgbClr val="7030A0"/>
                </a:solidFill>
                <a:prstDash val="solid"/>
                <a:miter lim="800000"/>
                <a:headEnd/>
                <a:tailEnd/>
              </a:ln>
            </p:spPr>
            <p:txBody>
              <a:bodyPr/>
              <a:lstStyle/>
              <a:p>
                <a:endParaRPr lang="en-US"/>
              </a:p>
            </p:txBody>
          </p:sp>
          <p:sp>
            <p:nvSpPr>
              <p:cNvPr id="192" name="Freeform 6">
                <a:extLst>
                  <a:ext uri="{FF2B5EF4-FFF2-40B4-BE49-F238E27FC236}">
                    <a16:creationId xmlns:a16="http://schemas.microsoft.com/office/drawing/2014/main" id="{3C428238-0A61-4ADD-B675-FD308F444BB9}"/>
                  </a:ext>
                </a:extLst>
              </p:cNvPr>
              <p:cNvSpPr>
                <a:spLocks/>
              </p:cNvSpPr>
              <p:nvPr/>
            </p:nvSpPr>
            <p:spPr bwMode="auto">
              <a:xfrm>
                <a:off x="4230688" y="2222500"/>
                <a:ext cx="611187" cy="712788"/>
              </a:xfrm>
              <a:custGeom>
                <a:avLst/>
                <a:gdLst>
                  <a:gd name="T0" fmla="*/ 98 w 163"/>
                  <a:gd name="T1" fmla="*/ 1 h 190"/>
                  <a:gd name="T2" fmla="*/ 30 w 163"/>
                  <a:gd name="T3" fmla="*/ 41 h 190"/>
                  <a:gd name="T4" fmla="*/ 38 w 163"/>
                  <a:gd name="T5" fmla="*/ 171 h 190"/>
                  <a:gd name="T6" fmla="*/ 107 w 163"/>
                  <a:gd name="T7" fmla="*/ 163 h 190"/>
                  <a:gd name="T8" fmla="*/ 132 w 163"/>
                  <a:gd name="T9" fmla="*/ 23 h 190"/>
                  <a:gd name="T10" fmla="*/ 98 w 163"/>
                  <a:gd name="T11" fmla="*/ 1 h 190"/>
                </a:gdLst>
                <a:ahLst/>
                <a:cxnLst>
                  <a:cxn ang="0">
                    <a:pos x="T0" y="T1"/>
                  </a:cxn>
                  <a:cxn ang="0">
                    <a:pos x="T2" y="T3"/>
                  </a:cxn>
                  <a:cxn ang="0">
                    <a:pos x="T4" y="T5"/>
                  </a:cxn>
                  <a:cxn ang="0">
                    <a:pos x="T6" y="T7"/>
                  </a:cxn>
                  <a:cxn ang="0">
                    <a:pos x="T8" y="T9"/>
                  </a:cxn>
                  <a:cxn ang="0">
                    <a:pos x="T10" y="T11"/>
                  </a:cxn>
                </a:cxnLst>
                <a:rect l="0" t="0" r="r" b="b"/>
                <a:pathLst>
                  <a:path w="163" h="190">
                    <a:moveTo>
                      <a:pt x="98" y="1"/>
                    </a:moveTo>
                    <a:cubicBezTo>
                      <a:pt x="98" y="1"/>
                      <a:pt x="55" y="0"/>
                      <a:pt x="30" y="41"/>
                    </a:cubicBezTo>
                    <a:cubicBezTo>
                      <a:pt x="4" y="83"/>
                      <a:pt x="0" y="145"/>
                      <a:pt x="38" y="171"/>
                    </a:cubicBezTo>
                    <a:cubicBezTo>
                      <a:pt x="38" y="171"/>
                      <a:pt x="74" y="190"/>
                      <a:pt x="107" y="163"/>
                    </a:cubicBezTo>
                    <a:cubicBezTo>
                      <a:pt x="140" y="135"/>
                      <a:pt x="163" y="67"/>
                      <a:pt x="132" y="23"/>
                    </a:cubicBezTo>
                    <a:cubicBezTo>
                      <a:pt x="132" y="23"/>
                      <a:pt x="122" y="7"/>
                      <a:pt x="98" y="1"/>
                    </a:cubicBezTo>
                    <a:close/>
                  </a:path>
                </a:pathLst>
              </a:custGeom>
              <a:solidFill>
                <a:srgbClr val="99CCFF"/>
              </a:solidFill>
              <a:ln w="6350" cap="flat">
                <a:solidFill>
                  <a:srgbClr val="7030A0"/>
                </a:solidFill>
                <a:prstDash val="solid"/>
                <a:miter lim="800000"/>
                <a:headEnd/>
                <a:tailEnd/>
              </a:ln>
            </p:spPr>
            <p:txBody>
              <a:bodyPr/>
              <a:lstStyle/>
              <a:p>
                <a:endParaRPr lang="en-US"/>
              </a:p>
            </p:txBody>
          </p:sp>
          <p:sp>
            <p:nvSpPr>
              <p:cNvPr id="193" name="Freeform 7">
                <a:extLst>
                  <a:ext uri="{FF2B5EF4-FFF2-40B4-BE49-F238E27FC236}">
                    <a16:creationId xmlns:a16="http://schemas.microsoft.com/office/drawing/2014/main" id="{24CD95BF-65BD-44DF-9DA9-6F71C637AD3F}"/>
                  </a:ext>
                </a:extLst>
              </p:cNvPr>
              <p:cNvSpPr>
                <a:spLocks/>
              </p:cNvSpPr>
              <p:nvPr/>
            </p:nvSpPr>
            <p:spPr bwMode="auto">
              <a:xfrm>
                <a:off x="5438775" y="1412875"/>
                <a:ext cx="261938" cy="709613"/>
              </a:xfrm>
              <a:custGeom>
                <a:avLst/>
                <a:gdLst>
                  <a:gd name="T0" fmla="*/ 35 w 70"/>
                  <a:gd name="T1" fmla="*/ 2 h 189"/>
                  <a:gd name="T2" fmla="*/ 62 w 70"/>
                  <a:gd name="T3" fmla="*/ 45 h 189"/>
                  <a:gd name="T4" fmla="*/ 38 w 70"/>
                  <a:gd name="T5" fmla="*/ 182 h 189"/>
                  <a:gd name="T6" fmla="*/ 9 w 70"/>
                  <a:gd name="T7" fmla="*/ 131 h 189"/>
                  <a:gd name="T8" fmla="*/ 35 w 70"/>
                  <a:gd name="T9" fmla="*/ 2 h 189"/>
                </a:gdLst>
                <a:ahLst/>
                <a:cxnLst>
                  <a:cxn ang="0">
                    <a:pos x="T0" y="T1"/>
                  </a:cxn>
                  <a:cxn ang="0">
                    <a:pos x="T2" y="T3"/>
                  </a:cxn>
                  <a:cxn ang="0">
                    <a:pos x="T4" y="T5"/>
                  </a:cxn>
                  <a:cxn ang="0">
                    <a:pos x="T6" y="T7"/>
                  </a:cxn>
                  <a:cxn ang="0">
                    <a:pos x="T8" y="T9"/>
                  </a:cxn>
                </a:cxnLst>
                <a:rect l="0" t="0" r="r" b="b"/>
                <a:pathLst>
                  <a:path w="70" h="189">
                    <a:moveTo>
                      <a:pt x="35" y="2"/>
                    </a:moveTo>
                    <a:cubicBezTo>
                      <a:pt x="35" y="2"/>
                      <a:pt x="54" y="0"/>
                      <a:pt x="62" y="45"/>
                    </a:cubicBezTo>
                    <a:cubicBezTo>
                      <a:pt x="70" y="89"/>
                      <a:pt x="67" y="174"/>
                      <a:pt x="38" y="182"/>
                    </a:cubicBezTo>
                    <a:cubicBezTo>
                      <a:pt x="38" y="182"/>
                      <a:pt x="18" y="189"/>
                      <a:pt x="9" y="131"/>
                    </a:cubicBezTo>
                    <a:cubicBezTo>
                      <a:pt x="0" y="72"/>
                      <a:pt x="10" y="17"/>
                      <a:pt x="35" y="2"/>
                    </a:cubicBezTo>
                    <a:close/>
                  </a:path>
                </a:pathLst>
              </a:custGeom>
              <a:solidFill>
                <a:srgbClr val="99CCFF"/>
              </a:solidFill>
              <a:ln w="6350" cap="flat">
                <a:solidFill>
                  <a:srgbClr val="7030A0"/>
                </a:solidFill>
                <a:prstDash val="solid"/>
                <a:miter lim="800000"/>
                <a:headEnd/>
                <a:tailEnd/>
              </a:ln>
            </p:spPr>
            <p:txBody>
              <a:bodyPr/>
              <a:lstStyle/>
              <a:p>
                <a:endParaRPr lang="en-US"/>
              </a:p>
            </p:txBody>
          </p:sp>
          <p:sp>
            <p:nvSpPr>
              <p:cNvPr id="194" name="Freeform 8">
                <a:extLst>
                  <a:ext uri="{FF2B5EF4-FFF2-40B4-BE49-F238E27FC236}">
                    <a16:creationId xmlns:a16="http://schemas.microsoft.com/office/drawing/2014/main" id="{A23BE762-DA2C-43D3-BFCF-40FA4F664B7A}"/>
                  </a:ext>
                </a:extLst>
              </p:cNvPr>
              <p:cNvSpPr>
                <a:spLocks/>
              </p:cNvSpPr>
              <p:nvPr/>
            </p:nvSpPr>
            <p:spPr bwMode="auto">
              <a:xfrm>
                <a:off x="5202238" y="1420813"/>
                <a:ext cx="379412" cy="693737"/>
              </a:xfrm>
              <a:custGeom>
                <a:avLst/>
                <a:gdLst>
                  <a:gd name="T0" fmla="*/ 98 w 101"/>
                  <a:gd name="T1" fmla="*/ 0 h 185"/>
                  <a:gd name="T2" fmla="*/ 32 w 101"/>
                  <a:gd name="T3" fmla="*/ 1 h 185"/>
                  <a:gd name="T4" fmla="*/ 10 w 101"/>
                  <a:gd name="T5" fmla="*/ 47 h 185"/>
                  <a:gd name="T6" fmla="*/ 26 w 101"/>
                  <a:gd name="T7" fmla="*/ 177 h 185"/>
                  <a:gd name="T8" fmla="*/ 46 w 101"/>
                  <a:gd name="T9" fmla="*/ 184 h 185"/>
                  <a:gd name="T10" fmla="*/ 101 w 101"/>
                  <a:gd name="T11" fmla="*/ 182 h 185"/>
                  <a:gd name="T12" fmla="*/ 74 w 101"/>
                  <a:gd name="T13" fmla="*/ 139 h 185"/>
                  <a:gd name="T14" fmla="*/ 98 w 101"/>
                  <a:gd name="T15" fmla="*/ 0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85">
                    <a:moveTo>
                      <a:pt x="98" y="0"/>
                    </a:moveTo>
                    <a:cubicBezTo>
                      <a:pt x="32" y="1"/>
                      <a:pt x="32" y="1"/>
                      <a:pt x="32" y="1"/>
                    </a:cubicBezTo>
                    <a:cubicBezTo>
                      <a:pt x="32" y="1"/>
                      <a:pt x="20" y="1"/>
                      <a:pt x="10" y="47"/>
                    </a:cubicBezTo>
                    <a:cubicBezTo>
                      <a:pt x="0" y="93"/>
                      <a:pt x="10" y="164"/>
                      <a:pt x="26" y="177"/>
                    </a:cubicBezTo>
                    <a:cubicBezTo>
                      <a:pt x="26" y="177"/>
                      <a:pt x="30" y="183"/>
                      <a:pt x="46" y="184"/>
                    </a:cubicBezTo>
                    <a:cubicBezTo>
                      <a:pt x="62" y="185"/>
                      <a:pt x="101" y="182"/>
                      <a:pt x="101" y="182"/>
                    </a:cubicBezTo>
                    <a:cubicBezTo>
                      <a:pt x="101" y="182"/>
                      <a:pt x="82" y="182"/>
                      <a:pt x="74" y="139"/>
                    </a:cubicBezTo>
                    <a:cubicBezTo>
                      <a:pt x="65" y="95"/>
                      <a:pt x="66" y="24"/>
                      <a:pt x="98" y="0"/>
                    </a:cubicBezTo>
                    <a:close/>
                  </a:path>
                </a:pathLst>
              </a:custGeom>
              <a:solidFill>
                <a:srgbClr val="99CCFF"/>
              </a:solidFill>
              <a:ln w="6350" cap="flat">
                <a:solidFill>
                  <a:srgbClr val="7030A0"/>
                </a:solidFill>
                <a:prstDash val="solid"/>
                <a:miter lim="800000"/>
                <a:headEnd/>
                <a:tailEnd/>
              </a:ln>
            </p:spPr>
            <p:txBody>
              <a:bodyPr/>
              <a:lstStyle/>
              <a:p>
                <a:endParaRPr lang="en-US"/>
              </a:p>
            </p:txBody>
          </p:sp>
          <p:sp>
            <p:nvSpPr>
              <p:cNvPr id="195" name="Freeform 9">
                <a:extLst>
                  <a:ext uri="{FF2B5EF4-FFF2-40B4-BE49-F238E27FC236}">
                    <a16:creationId xmlns:a16="http://schemas.microsoft.com/office/drawing/2014/main" id="{E9B51C2A-A45C-42E3-84FE-4858A8EB7DFC}"/>
                  </a:ext>
                </a:extLst>
              </p:cNvPr>
              <p:cNvSpPr>
                <a:spLocks/>
              </p:cNvSpPr>
              <p:nvPr/>
            </p:nvSpPr>
            <p:spPr bwMode="auto">
              <a:xfrm>
                <a:off x="3060700" y="3000375"/>
                <a:ext cx="134938" cy="584200"/>
              </a:xfrm>
              <a:custGeom>
                <a:avLst/>
                <a:gdLst>
                  <a:gd name="T0" fmla="*/ 0 w 36"/>
                  <a:gd name="T1" fmla="*/ 0 h 156"/>
                  <a:gd name="T2" fmla="*/ 17 w 36"/>
                  <a:gd name="T3" fmla="*/ 46 h 156"/>
                  <a:gd name="T4" fmla="*/ 11 w 36"/>
                  <a:gd name="T5" fmla="*/ 67 h 156"/>
                  <a:gd name="T6" fmla="*/ 18 w 36"/>
                  <a:gd name="T7" fmla="*/ 88 h 156"/>
                  <a:gd name="T8" fmla="*/ 24 w 36"/>
                  <a:gd name="T9" fmla="*/ 156 h 156"/>
                </a:gdLst>
                <a:ahLst/>
                <a:cxnLst>
                  <a:cxn ang="0">
                    <a:pos x="T0" y="T1"/>
                  </a:cxn>
                  <a:cxn ang="0">
                    <a:pos x="T2" y="T3"/>
                  </a:cxn>
                  <a:cxn ang="0">
                    <a:pos x="T4" y="T5"/>
                  </a:cxn>
                  <a:cxn ang="0">
                    <a:pos x="T6" y="T7"/>
                  </a:cxn>
                  <a:cxn ang="0">
                    <a:pos x="T8" y="T9"/>
                  </a:cxn>
                </a:cxnLst>
                <a:rect l="0" t="0" r="r" b="b"/>
                <a:pathLst>
                  <a:path w="36" h="156">
                    <a:moveTo>
                      <a:pt x="0" y="0"/>
                    </a:moveTo>
                    <a:cubicBezTo>
                      <a:pt x="0" y="0"/>
                      <a:pt x="19" y="37"/>
                      <a:pt x="17" y="46"/>
                    </a:cubicBezTo>
                    <a:cubicBezTo>
                      <a:pt x="14" y="56"/>
                      <a:pt x="11" y="64"/>
                      <a:pt x="11" y="67"/>
                    </a:cubicBezTo>
                    <a:cubicBezTo>
                      <a:pt x="11" y="71"/>
                      <a:pt x="18" y="88"/>
                      <a:pt x="18" y="88"/>
                    </a:cubicBezTo>
                    <a:cubicBezTo>
                      <a:pt x="18" y="88"/>
                      <a:pt x="36" y="124"/>
                      <a:pt x="24" y="156"/>
                    </a:cubicBezTo>
                  </a:path>
                </a:pathLst>
              </a:custGeom>
              <a:noFill/>
              <a:ln w="63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6" name="Freeform 10">
                <a:extLst>
                  <a:ext uri="{FF2B5EF4-FFF2-40B4-BE49-F238E27FC236}">
                    <a16:creationId xmlns:a16="http://schemas.microsoft.com/office/drawing/2014/main" id="{766F23D2-A9CE-47A8-A5D5-31F86376692B}"/>
                  </a:ext>
                </a:extLst>
              </p:cNvPr>
              <p:cNvSpPr>
                <a:spLocks/>
              </p:cNvSpPr>
              <p:nvPr/>
            </p:nvSpPr>
            <p:spPr bwMode="auto">
              <a:xfrm>
                <a:off x="2798763" y="3209925"/>
                <a:ext cx="608012" cy="187325"/>
              </a:xfrm>
              <a:custGeom>
                <a:avLst/>
                <a:gdLst>
                  <a:gd name="T0" fmla="*/ 0 w 162"/>
                  <a:gd name="T1" fmla="*/ 39 h 50"/>
                  <a:gd name="T2" fmla="*/ 59 w 162"/>
                  <a:gd name="T3" fmla="*/ 38 h 50"/>
                  <a:gd name="T4" fmla="*/ 92 w 162"/>
                  <a:gd name="T5" fmla="*/ 16 h 50"/>
                  <a:gd name="T6" fmla="*/ 127 w 162"/>
                  <a:gd name="T7" fmla="*/ 21 h 50"/>
                  <a:gd name="T8" fmla="*/ 162 w 162"/>
                  <a:gd name="T9" fmla="*/ 0 h 50"/>
                </a:gdLst>
                <a:ahLst/>
                <a:cxnLst>
                  <a:cxn ang="0">
                    <a:pos x="T0" y="T1"/>
                  </a:cxn>
                  <a:cxn ang="0">
                    <a:pos x="T2" y="T3"/>
                  </a:cxn>
                  <a:cxn ang="0">
                    <a:pos x="T4" y="T5"/>
                  </a:cxn>
                  <a:cxn ang="0">
                    <a:pos x="T6" y="T7"/>
                  </a:cxn>
                  <a:cxn ang="0">
                    <a:pos x="T8" y="T9"/>
                  </a:cxn>
                </a:cxnLst>
                <a:rect l="0" t="0" r="r" b="b"/>
                <a:pathLst>
                  <a:path w="162" h="50">
                    <a:moveTo>
                      <a:pt x="0" y="39"/>
                    </a:moveTo>
                    <a:cubicBezTo>
                      <a:pt x="0" y="39"/>
                      <a:pt x="44" y="50"/>
                      <a:pt x="59" y="38"/>
                    </a:cubicBezTo>
                    <a:cubicBezTo>
                      <a:pt x="75" y="26"/>
                      <a:pt x="92" y="16"/>
                      <a:pt x="92" y="16"/>
                    </a:cubicBezTo>
                    <a:cubicBezTo>
                      <a:pt x="92" y="16"/>
                      <a:pt x="113" y="21"/>
                      <a:pt x="127" y="21"/>
                    </a:cubicBezTo>
                    <a:cubicBezTo>
                      <a:pt x="142" y="22"/>
                      <a:pt x="150" y="17"/>
                      <a:pt x="162" y="0"/>
                    </a:cubicBezTo>
                  </a:path>
                </a:pathLst>
              </a:custGeom>
              <a:noFill/>
              <a:ln w="63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 name="Freeform 36">
                <a:extLst>
                  <a:ext uri="{FF2B5EF4-FFF2-40B4-BE49-F238E27FC236}">
                    <a16:creationId xmlns:a16="http://schemas.microsoft.com/office/drawing/2014/main" id="{E1A9148F-14D8-428B-BB77-E35CE709E06F}"/>
                  </a:ext>
                </a:extLst>
              </p:cNvPr>
              <p:cNvSpPr>
                <a:spLocks/>
              </p:cNvSpPr>
              <p:nvPr/>
            </p:nvSpPr>
            <p:spPr bwMode="auto">
              <a:xfrm>
                <a:off x="5351463" y="1146175"/>
                <a:ext cx="255587" cy="1125538"/>
              </a:xfrm>
              <a:custGeom>
                <a:avLst/>
                <a:gdLst>
                  <a:gd name="T0" fmla="*/ 50 w 68"/>
                  <a:gd name="T1" fmla="*/ 0 h 300"/>
                  <a:gd name="T2" fmla="*/ 42 w 68"/>
                  <a:gd name="T3" fmla="*/ 61 h 300"/>
                  <a:gd name="T4" fmla="*/ 57 w 68"/>
                  <a:gd name="T5" fmla="*/ 255 h 300"/>
                </a:gdLst>
                <a:ahLst/>
                <a:cxnLst>
                  <a:cxn ang="0">
                    <a:pos x="T0" y="T1"/>
                  </a:cxn>
                  <a:cxn ang="0">
                    <a:pos x="T2" y="T3"/>
                  </a:cxn>
                  <a:cxn ang="0">
                    <a:pos x="T4" y="T5"/>
                  </a:cxn>
                </a:cxnLst>
                <a:rect l="0" t="0" r="r" b="b"/>
                <a:pathLst>
                  <a:path w="68" h="300">
                    <a:moveTo>
                      <a:pt x="50" y="0"/>
                    </a:moveTo>
                    <a:cubicBezTo>
                      <a:pt x="68" y="17"/>
                      <a:pt x="60" y="38"/>
                      <a:pt x="42" y="61"/>
                    </a:cubicBezTo>
                    <a:cubicBezTo>
                      <a:pt x="2" y="112"/>
                      <a:pt x="0" y="300"/>
                      <a:pt x="57" y="255"/>
                    </a:cubicBezTo>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 name="Freeform 37">
                <a:extLst>
                  <a:ext uri="{FF2B5EF4-FFF2-40B4-BE49-F238E27FC236}">
                    <a16:creationId xmlns:a16="http://schemas.microsoft.com/office/drawing/2014/main" id="{FDCC186E-DFD7-47B7-B610-C4ABAE6ED17A}"/>
                  </a:ext>
                </a:extLst>
              </p:cNvPr>
              <p:cNvSpPr>
                <a:spLocks/>
              </p:cNvSpPr>
              <p:nvPr/>
            </p:nvSpPr>
            <p:spPr bwMode="auto">
              <a:xfrm>
                <a:off x="5287963" y="1338263"/>
                <a:ext cx="206375" cy="919162"/>
              </a:xfrm>
              <a:custGeom>
                <a:avLst/>
                <a:gdLst>
                  <a:gd name="T0" fmla="*/ 51 w 55"/>
                  <a:gd name="T1" fmla="*/ 21 h 245"/>
                  <a:gd name="T2" fmla="*/ 23 w 55"/>
                  <a:gd name="T3" fmla="*/ 44 h 245"/>
                  <a:gd name="T4" fmla="*/ 52 w 55"/>
                  <a:gd name="T5" fmla="*/ 206 h 245"/>
                </a:gdLst>
                <a:ahLst/>
                <a:cxnLst>
                  <a:cxn ang="0">
                    <a:pos x="T0" y="T1"/>
                  </a:cxn>
                  <a:cxn ang="0">
                    <a:pos x="T2" y="T3"/>
                  </a:cxn>
                  <a:cxn ang="0">
                    <a:pos x="T4" y="T5"/>
                  </a:cxn>
                </a:cxnLst>
                <a:rect l="0" t="0" r="r" b="b"/>
                <a:pathLst>
                  <a:path w="55" h="245">
                    <a:moveTo>
                      <a:pt x="51" y="21"/>
                    </a:moveTo>
                    <a:cubicBezTo>
                      <a:pt x="55" y="0"/>
                      <a:pt x="33" y="17"/>
                      <a:pt x="23" y="44"/>
                    </a:cubicBezTo>
                    <a:cubicBezTo>
                      <a:pt x="0" y="108"/>
                      <a:pt x="13" y="245"/>
                      <a:pt x="52" y="206"/>
                    </a:cubicBezTo>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9" name="Freeform 38">
                <a:extLst>
                  <a:ext uri="{FF2B5EF4-FFF2-40B4-BE49-F238E27FC236}">
                    <a16:creationId xmlns:a16="http://schemas.microsoft.com/office/drawing/2014/main" id="{22A90563-81D7-4C0E-A7E2-BA4F472C844B}"/>
                  </a:ext>
                </a:extLst>
              </p:cNvPr>
              <p:cNvSpPr>
                <a:spLocks/>
              </p:cNvSpPr>
              <p:nvPr/>
            </p:nvSpPr>
            <p:spPr bwMode="auto">
              <a:xfrm>
                <a:off x="4718050" y="1338263"/>
                <a:ext cx="701675" cy="1020762"/>
              </a:xfrm>
              <a:custGeom>
                <a:avLst/>
                <a:gdLst>
                  <a:gd name="T0" fmla="*/ 183 w 187"/>
                  <a:gd name="T1" fmla="*/ 21 h 272"/>
                  <a:gd name="T2" fmla="*/ 155 w 187"/>
                  <a:gd name="T3" fmla="*/ 48 h 272"/>
                  <a:gd name="T4" fmla="*/ 123 w 187"/>
                  <a:gd name="T5" fmla="*/ 162 h 272"/>
                  <a:gd name="T6" fmla="*/ 0 w 187"/>
                  <a:gd name="T7" fmla="*/ 256 h 272"/>
                </a:gdLst>
                <a:ahLst/>
                <a:cxnLst>
                  <a:cxn ang="0">
                    <a:pos x="T0" y="T1"/>
                  </a:cxn>
                  <a:cxn ang="0">
                    <a:pos x="T2" y="T3"/>
                  </a:cxn>
                  <a:cxn ang="0">
                    <a:pos x="T4" y="T5"/>
                  </a:cxn>
                  <a:cxn ang="0">
                    <a:pos x="T6" y="T7"/>
                  </a:cxn>
                </a:cxnLst>
                <a:rect l="0" t="0" r="r" b="b"/>
                <a:pathLst>
                  <a:path w="187" h="272">
                    <a:moveTo>
                      <a:pt x="183" y="21"/>
                    </a:moveTo>
                    <a:cubicBezTo>
                      <a:pt x="187" y="0"/>
                      <a:pt x="165" y="21"/>
                      <a:pt x="155" y="48"/>
                    </a:cubicBezTo>
                    <a:cubicBezTo>
                      <a:pt x="142" y="83"/>
                      <a:pt x="146" y="127"/>
                      <a:pt x="123" y="162"/>
                    </a:cubicBezTo>
                    <a:cubicBezTo>
                      <a:pt x="97" y="203"/>
                      <a:pt x="35" y="272"/>
                      <a:pt x="0" y="256"/>
                    </a:cubicBezTo>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 name="Freeform 39">
                <a:extLst>
                  <a:ext uri="{FF2B5EF4-FFF2-40B4-BE49-F238E27FC236}">
                    <a16:creationId xmlns:a16="http://schemas.microsoft.com/office/drawing/2014/main" id="{201C3595-8266-499D-8F93-A4DE9DB77786}"/>
                  </a:ext>
                </a:extLst>
              </p:cNvPr>
              <p:cNvSpPr>
                <a:spLocks/>
              </p:cNvSpPr>
              <p:nvPr/>
            </p:nvSpPr>
            <p:spPr bwMode="auto">
              <a:xfrm>
                <a:off x="4148138" y="2100263"/>
                <a:ext cx="409575" cy="858837"/>
              </a:xfrm>
              <a:custGeom>
                <a:avLst/>
                <a:gdLst>
                  <a:gd name="T0" fmla="*/ 109 w 109"/>
                  <a:gd name="T1" fmla="*/ 30 h 229"/>
                  <a:gd name="T2" fmla="*/ 16 w 109"/>
                  <a:gd name="T3" fmla="*/ 97 h 229"/>
                  <a:gd name="T4" fmla="*/ 55 w 109"/>
                  <a:gd name="T5" fmla="*/ 203 h 229"/>
                </a:gdLst>
                <a:ahLst/>
                <a:cxnLst>
                  <a:cxn ang="0">
                    <a:pos x="T0" y="T1"/>
                  </a:cxn>
                  <a:cxn ang="0">
                    <a:pos x="T2" y="T3"/>
                  </a:cxn>
                  <a:cxn ang="0">
                    <a:pos x="T4" y="T5"/>
                  </a:cxn>
                </a:cxnLst>
                <a:rect l="0" t="0" r="r" b="b"/>
                <a:pathLst>
                  <a:path w="109" h="229">
                    <a:moveTo>
                      <a:pt x="109" y="30"/>
                    </a:moveTo>
                    <a:cubicBezTo>
                      <a:pt x="84" y="0"/>
                      <a:pt x="33" y="43"/>
                      <a:pt x="16" y="97"/>
                    </a:cubicBezTo>
                    <a:cubicBezTo>
                      <a:pt x="0" y="147"/>
                      <a:pt x="23" y="229"/>
                      <a:pt x="55" y="203"/>
                    </a:cubicBezTo>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1" name="Freeform 40">
                <a:extLst>
                  <a:ext uri="{FF2B5EF4-FFF2-40B4-BE49-F238E27FC236}">
                    <a16:creationId xmlns:a16="http://schemas.microsoft.com/office/drawing/2014/main" id="{A7BE2ECE-B616-48E6-9083-BD8FE85F7F12}"/>
                  </a:ext>
                </a:extLst>
              </p:cNvPr>
              <p:cNvSpPr>
                <a:spLocks/>
              </p:cNvSpPr>
              <p:nvPr/>
            </p:nvSpPr>
            <p:spPr bwMode="auto">
              <a:xfrm>
                <a:off x="4059238" y="2054225"/>
                <a:ext cx="393700" cy="866775"/>
              </a:xfrm>
              <a:custGeom>
                <a:avLst/>
                <a:gdLst>
                  <a:gd name="T0" fmla="*/ 105 w 105"/>
                  <a:gd name="T1" fmla="*/ 30 h 231"/>
                  <a:gd name="T2" fmla="*/ 16 w 105"/>
                  <a:gd name="T3" fmla="*/ 103 h 231"/>
                  <a:gd name="T4" fmla="*/ 51 w 105"/>
                  <a:gd name="T5" fmla="*/ 205 h 231"/>
                </a:gdLst>
                <a:ahLst/>
                <a:cxnLst>
                  <a:cxn ang="0">
                    <a:pos x="T0" y="T1"/>
                  </a:cxn>
                  <a:cxn ang="0">
                    <a:pos x="T2" y="T3"/>
                  </a:cxn>
                  <a:cxn ang="0">
                    <a:pos x="T4" y="T5"/>
                  </a:cxn>
                </a:cxnLst>
                <a:rect l="0" t="0" r="r" b="b"/>
                <a:pathLst>
                  <a:path w="105" h="231">
                    <a:moveTo>
                      <a:pt x="105" y="30"/>
                    </a:moveTo>
                    <a:cubicBezTo>
                      <a:pt x="80" y="0"/>
                      <a:pt x="33" y="49"/>
                      <a:pt x="16" y="103"/>
                    </a:cubicBezTo>
                    <a:cubicBezTo>
                      <a:pt x="0" y="153"/>
                      <a:pt x="19" y="231"/>
                      <a:pt x="51" y="205"/>
                    </a:cubicBezTo>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2" name="Freeform 41">
                <a:extLst>
                  <a:ext uri="{FF2B5EF4-FFF2-40B4-BE49-F238E27FC236}">
                    <a16:creationId xmlns:a16="http://schemas.microsoft.com/office/drawing/2014/main" id="{3F69C9F1-9A29-4988-AA64-E5087955FD28}"/>
                  </a:ext>
                </a:extLst>
              </p:cNvPr>
              <p:cNvSpPr>
                <a:spLocks/>
              </p:cNvSpPr>
              <p:nvPr/>
            </p:nvSpPr>
            <p:spPr bwMode="auto">
              <a:xfrm>
                <a:off x="3267075" y="2141538"/>
                <a:ext cx="1023938" cy="892175"/>
              </a:xfrm>
              <a:custGeom>
                <a:avLst/>
                <a:gdLst>
                  <a:gd name="T0" fmla="*/ 273 w 273"/>
                  <a:gd name="T1" fmla="*/ 0 h 238"/>
                  <a:gd name="T2" fmla="*/ 140 w 273"/>
                  <a:gd name="T3" fmla="*/ 172 h 238"/>
                  <a:gd name="T4" fmla="*/ 0 w 273"/>
                  <a:gd name="T5" fmla="*/ 222 h 238"/>
                </a:gdLst>
                <a:ahLst/>
                <a:cxnLst>
                  <a:cxn ang="0">
                    <a:pos x="T0" y="T1"/>
                  </a:cxn>
                  <a:cxn ang="0">
                    <a:pos x="T2" y="T3"/>
                  </a:cxn>
                  <a:cxn ang="0">
                    <a:pos x="T4" y="T5"/>
                  </a:cxn>
                </a:cxnLst>
                <a:rect l="0" t="0" r="r" b="b"/>
                <a:pathLst>
                  <a:path w="273" h="238">
                    <a:moveTo>
                      <a:pt x="273" y="0"/>
                    </a:moveTo>
                    <a:cubicBezTo>
                      <a:pt x="234" y="0"/>
                      <a:pt x="170" y="142"/>
                      <a:pt x="140" y="172"/>
                    </a:cubicBezTo>
                    <a:cubicBezTo>
                      <a:pt x="80" y="230"/>
                      <a:pt x="36" y="238"/>
                      <a:pt x="0" y="222"/>
                    </a:cubicBezTo>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3" name="Freeform 42">
                <a:extLst>
                  <a:ext uri="{FF2B5EF4-FFF2-40B4-BE49-F238E27FC236}">
                    <a16:creationId xmlns:a16="http://schemas.microsoft.com/office/drawing/2014/main" id="{9AD169BC-38DC-4109-B668-3591B4AA80E3}"/>
                  </a:ext>
                </a:extLst>
              </p:cNvPr>
              <p:cNvSpPr>
                <a:spLocks/>
              </p:cNvSpPr>
              <p:nvPr/>
            </p:nvSpPr>
            <p:spPr bwMode="auto">
              <a:xfrm>
                <a:off x="2689225" y="2805113"/>
                <a:ext cx="547688" cy="779462"/>
              </a:xfrm>
              <a:custGeom>
                <a:avLst/>
                <a:gdLst>
                  <a:gd name="T0" fmla="*/ 146 w 146"/>
                  <a:gd name="T1" fmla="*/ 35 h 208"/>
                  <a:gd name="T2" fmla="*/ 26 w 146"/>
                  <a:gd name="T3" fmla="*/ 81 h 208"/>
                  <a:gd name="T4" fmla="*/ 35 w 146"/>
                  <a:gd name="T5" fmla="*/ 182 h 208"/>
                </a:gdLst>
                <a:ahLst/>
                <a:cxnLst>
                  <a:cxn ang="0">
                    <a:pos x="T0" y="T1"/>
                  </a:cxn>
                  <a:cxn ang="0">
                    <a:pos x="T2" y="T3"/>
                  </a:cxn>
                  <a:cxn ang="0">
                    <a:pos x="T4" y="T5"/>
                  </a:cxn>
                </a:cxnLst>
                <a:rect l="0" t="0" r="r" b="b"/>
                <a:pathLst>
                  <a:path w="146" h="208">
                    <a:moveTo>
                      <a:pt x="146" y="35"/>
                    </a:moveTo>
                    <a:cubicBezTo>
                      <a:pt x="136" y="0"/>
                      <a:pt x="60" y="19"/>
                      <a:pt x="26" y="81"/>
                    </a:cubicBezTo>
                    <a:cubicBezTo>
                      <a:pt x="0" y="127"/>
                      <a:pt x="4" y="208"/>
                      <a:pt x="35" y="182"/>
                    </a:cubicBezTo>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 name="Freeform 43">
                <a:extLst>
                  <a:ext uri="{FF2B5EF4-FFF2-40B4-BE49-F238E27FC236}">
                    <a16:creationId xmlns:a16="http://schemas.microsoft.com/office/drawing/2014/main" id="{588B9E5F-C235-4685-971F-CAE0D916EF41}"/>
                  </a:ext>
                </a:extLst>
              </p:cNvPr>
              <p:cNvSpPr>
                <a:spLocks/>
              </p:cNvSpPr>
              <p:nvPr/>
            </p:nvSpPr>
            <p:spPr bwMode="auto">
              <a:xfrm>
                <a:off x="1981200" y="2770188"/>
                <a:ext cx="1016000" cy="1092200"/>
              </a:xfrm>
              <a:custGeom>
                <a:avLst/>
                <a:gdLst>
                  <a:gd name="T0" fmla="*/ 271 w 271"/>
                  <a:gd name="T1" fmla="*/ 0 h 291"/>
                  <a:gd name="T2" fmla="*/ 139 w 271"/>
                  <a:gd name="T3" fmla="*/ 144 h 291"/>
                  <a:gd name="T4" fmla="*/ 0 w 271"/>
                  <a:gd name="T5" fmla="*/ 291 h 291"/>
                </a:gdLst>
                <a:ahLst/>
                <a:cxnLst>
                  <a:cxn ang="0">
                    <a:pos x="T0" y="T1"/>
                  </a:cxn>
                  <a:cxn ang="0">
                    <a:pos x="T2" y="T3"/>
                  </a:cxn>
                  <a:cxn ang="0">
                    <a:pos x="T4" y="T5"/>
                  </a:cxn>
                </a:cxnLst>
                <a:rect l="0" t="0" r="r" b="b"/>
                <a:pathLst>
                  <a:path w="271" h="291">
                    <a:moveTo>
                      <a:pt x="271" y="0"/>
                    </a:moveTo>
                    <a:cubicBezTo>
                      <a:pt x="237" y="1"/>
                      <a:pt x="155" y="44"/>
                      <a:pt x="139" y="144"/>
                    </a:cubicBezTo>
                    <a:cubicBezTo>
                      <a:pt x="126" y="221"/>
                      <a:pt x="64" y="283"/>
                      <a:pt x="0" y="291"/>
                    </a:cubicBezTo>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 name="Freeform 44">
                <a:extLst>
                  <a:ext uri="{FF2B5EF4-FFF2-40B4-BE49-F238E27FC236}">
                    <a16:creationId xmlns:a16="http://schemas.microsoft.com/office/drawing/2014/main" id="{2B3CDD23-4371-4A9D-B151-A54185705B0D}"/>
                  </a:ext>
                </a:extLst>
              </p:cNvPr>
              <p:cNvSpPr>
                <a:spLocks/>
              </p:cNvSpPr>
              <p:nvPr/>
            </p:nvSpPr>
            <p:spPr bwMode="auto">
              <a:xfrm>
                <a:off x="2603500" y="2722563"/>
                <a:ext cx="547688" cy="779462"/>
              </a:xfrm>
              <a:custGeom>
                <a:avLst/>
                <a:gdLst>
                  <a:gd name="T0" fmla="*/ 146 w 146"/>
                  <a:gd name="T1" fmla="*/ 35 h 208"/>
                  <a:gd name="T2" fmla="*/ 26 w 146"/>
                  <a:gd name="T3" fmla="*/ 81 h 208"/>
                  <a:gd name="T4" fmla="*/ 36 w 146"/>
                  <a:gd name="T5" fmla="*/ 182 h 208"/>
                </a:gdLst>
                <a:ahLst/>
                <a:cxnLst>
                  <a:cxn ang="0">
                    <a:pos x="T0" y="T1"/>
                  </a:cxn>
                  <a:cxn ang="0">
                    <a:pos x="T2" y="T3"/>
                  </a:cxn>
                  <a:cxn ang="0">
                    <a:pos x="T4" y="T5"/>
                  </a:cxn>
                </a:cxnLst>
                <a:rect l="0" t="0" r="r" b="b"/>
                <a:pathLst>
                  <a:path w="146" h="208">
                    <a:moveTo>
                      <a:pt x="146" y="35"/>
                    </a:moveTo>
                    <a:cubicBezTo>
                      <a:pt x="137" y="0"/>
                      <a:pt x="61" y="19"/>
                      <a:pt x="26" y="81"/>
                    </a:cubicBezTo>
                    <a:cubicBezTo>
                      <a:pt x="0" y="127"/>
                      <a:pt x="4" y="208"/>
                      <a:pt x="36" y="182"/>
                    </a:cubicBezTo>
                  </a:path>
                </a:pathLst>
              </a:cu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0" name="TextBox 259">
              <a:extLst>
                <a:ext uri="{FF2B5EF4-FFF2-40B4-BE49-F238E27FC236}">
                  <a16:creationId xmlns:a16="http://schemas.microsoft.com/office/drawing/2014/main" id="{821980D5-8C92-4E21-83EF-1E0353C55575}"/>
                </a:ext>
              </a:extLst>
            </p:cNvPr>
            <p:cNvSpPr txBox="1"/>
            <p:nvPr/>
          </p:nvSpPr>
          <p:spPr>
            <a:xfrm>
              <a:off x="5057929" y="111909"/>
              <a:ext cx="1229762" cy="400110"/>
            </a:xfrm>
            <a:prstGeom prst="rect">
              <a:avLst/>
            </a:prstGeom>
            <a:noFill/>
          </p:spPr>
          <p:txBody>
            <a:bodyPr wrap="square" rtlCol="0">
              <a:spAutoFit/>
            </a:bodyPr>
            <a:lstStyle/>
            <a:p>
              <a:r>
                <a:rPr lang="en-US" sz="2000" b="1" dirty="0"/>
                <a:t>Nucleus   </a:t>
              </a:r>
            </a:p>
          </p:txBody>
        </p:sp>
        <p:grpSp>
          <p:nvGrpSpPr>
            <p:cNvPr id="293" name="Group 34">
              <a:extLst>
                <a:ext uri="{FF2B5EF4-FFF2-40B4-BE49-F238E27FC236}">
                  <a16:creationId xmlns:a16="http://schemas.microsoft.com/office/drawing/2014/main" id="{9B02EF70-4FCF-4AA5-814B-C02729E9BF2E}"/>
                </a:ext>
              </a:extLst>
            </p:cNvPr>
            <p:cNvGrpSpPr>
              <a:grpSpLocks noChangeAspect="1"/>
            </p:cNvGrpSpPr>
            <p:nvPr/>
          </p:nvGrpSpPr>
          <p:grpSpPr bwMode="auto">
            <a:xfrm rot="12575990">
              <a:off x="5206750" y="2006368"/>
              <a:ext cx="941900" cy="2336064"/>
              <a:chOff x="2509" y="1406"/>
              <a:chExt cx="582" cy="1443"/>
            </a:xfrm>
          </p:grpSpPr>
          <p:sp>
            <p:nvSpPr>
              <p:cNvPr id="294" name="Freeform 35">
                <a:extLst>
                  <a:ext uri="{FF2B5EF4-FFF2-40B4-BE49-F238E27FC236}">
                    <a16:creationId xmlns:a16="http://schemas.microsoft.com/office/drawing/2014/main" id="{572C0958-45E5-4478-AA6E-A38C0163A92C}"/>
                  </a:ext>
                </a:extLst>
              </p:cNvPr>
              <p:cNvSpPr>
                <a:spLocks noChangeAspect="1" noEditPoints="1"/>
              </p:cNvSpPr>
              <p:nvPr/>
            </p:nvSpPr>
            <p:spPr bwMode="auto">
              <a:xfrm rot="649033">
                <a:off x="2647" y="1629"/>
                <a:ext cx="444" cy="235"/>
              </a:xfrm>
              <a:custGeom>
                <a:avLst/>
                <a:gdLst>
                  <a:gd name="T0" fmla="*/ 1993 w 3700"/>
                  <a:gd name="T1" fmla="*/ 1535 h 1958"/>
                  <a:gd name="T2" fmla="*/ 1879 w 3700"/>
                  <a:gd name="T3" fmla="*/ 1624 h 1958"/>
                  <a:gd name="T4" fmla="*/ 1505 w 3700"/>
                  <a:gd name="T5" fmla="*/ 1573 h 1958"/>
                  <a:gd name="T6" fmla="*/ 1340 w 3700"/>
                  <a:gd name="T7" fmla="*/ 1775 h 1958"/>
                  <a:gd name="T8" fmla="*/ 1016 w 3700"/>
                  <a:gd name="T9" fmla="*/ 1459 h 1958"/>
                  <a:gd name="T10" fmla="*/ 622 w 3700"/>
                  <a:gd name="T11" fmla="*/ 1851 h 1958"/>
                  <a:gd name="T12" fmla="*/ 457 w 3700"/>
                  <a:gd name="T13" fmla="*/ 1459 h 1958"/>
                  <a:gd name="T14" fmla="*/ 248 w 3700"/>
                  <a:gd name="T15" fmla="*/ 1144 h 1958"/>
                  <a:gd name="T16" fmla="*/ 159 w 3700"/>
                  <a:gd name="T17" fmla="*/ 1024 h 1958"/>
                  <a:gd name="T18" fmla="*/ 426 w 3700"/>
                  <a:gd name="T19" fmla="*/ 739 h 1958"/>
                  <a:gd name="T20" fmla="*/ 559 w 3700"/>
                  <a:gd name="T21" fmla="*/ 398 h 1958"/>
                  <a:gd name="T22" fmla="*/ 800 w 3700"/>
                  <a:gd name="T23" fmla="*/ 228 h 1958"/>
                  <a:gd name="T24" fmla="*/ 1213 w 3700"/>
                  <a:gd name="T25" fmla="*/ 626 h 1958"/>
                  <a:gd name="T26" fmla="*/ 1486 w 3700"/>
                  <a:gd name="T27" fmla="*/ 89 h 1958"/>
                  <a:gd name="T28" fmla="*/ 1727 w 3700"/>
                  <a:gd name="T29" fmla="*/ 619 h 1958"/>
                  <a:gd name="T30" fmla="*/ 2184 w 3700"/>
                  <a:gd name="T31" fmla="*/ 209 h 1958"/>
                  <a:gd name="T32" fmla="*/ 2330 w 3700"/>
                  <a:gd name="T33" fmla="*/ 411 h 1958"/>
                  <a:gd name="T34" fmla="*/ 2679 w 3700"/>
                  <a:gd name="T35" fmla="*/ 385 h 1958"/>
                  <a:gd name="T36" fmla="*/ 2894 w 3700"/>
                  <a:gd name="T37" fmla="*/ 259 h 1958"/>
                  <a:gd name="T38" fmla="*/ 3161 w 3700"/>
                  <a:gd name="T39" fmla="*/ 524 h 1958"/>
                  <a:gd name="T40" fmla="*/ 3700 w 3700"/>
                  <a:gd name="T41" fmla="*/ 663 h 1958"/>
                  <a:gd name="T42" fmla="*/ 3180 w 3700"/>
                  <a:gd name="T43" fmla="*/ 897 h 1958"/>
                  <a:gd name="T44" fmla="*/ 3256 w 3700"/>
                  <a:gd name="T45" fmla="*/ 1238 h 1958"/>
                  <a:gd name="T46" fmla="*/ 3447 w 3700"/>
                  <a:gd name="T47" fmla="*/ 1516 h 1958"/>
                  <a:gd name="T48" fmla="*/ 3167 w 3700"/>
                  <a:gd name="T49" fmla="*/ 1687 h 1958"/>
                  <a:gd name="T50" fmla="*/ 2761 w 3700"/>
                  <a:gd name="T51" fmla="*/ 1523 h 1958"/>
                  <a:gd name="T52" fmla="*/ 2691 w 3700"/>
                  <a:gd name="T53" fmla="*/ 1902 h 1958"/>
                  <a:gd name="T54" fmla="*/ 2387 w 3700"/>
                  <a:gd name="T55" fmla="*/ 1542 h 1958"/>
                  <a:gd name="T56" fmla="*/ 2355 w 3700"/>
                  <a:gd name="T57" fmla="*/ 1902 h 1958"/>
                  <a:gd name="T58" fmla="*/ 2292 w 3700"/>
                  <a:gd name="T59" fmla="*/ 1459 h 1958"/>
                  <a:gd name="T60" fmla="*/ 2691 w 3700"/>
                  <a:gd name="T61" fmla="*/ 1775 h 1958"/>
                  <a:gd name="T62" fmla="*/ 2628 w 3700"/>
                  <a:gd name="T63" fmla="*/ 1504 h 1958"/>
                  <a:gd name="T64" fmla="*/ 3224 w 3700"/>
                  <a:gd name="T65" fmla="*/ 1573 h 1958"/>
                  <a:gd name="T66" fmla="*/ 2939 w 3700"/>
                  <a:gd name="T67" fmla="*/ 1112 h 1958"/>
                  <a:gd name="T68" fmla="*/ 3574 w 3700"/>
                  <a:gd name="T69" fmla="*/ 1112 h 1958"/>
                  <a:gd name="T70" fmla="*/ 2990 w 3700"/>
                  <a:gd name="T71" fmla="*/ 885 h 1958"/>
                  <a:gd name="T72" fmla="*/ 3567 w 3700"/>
                  <a:gd name="T73" fmla="*/ 663 h 1958"/>
                  <a:gd name="T74" fmla="*/ 3072 w 3700"/>
                  <a:gd name="T75" fmla="*/ 752 h 1958"/>
                  <a:gd name="T76" fmla="*/ 3104 w 3700"/>
                  <a:gd name="T77" fmla="*/ 348 h 1958"/>
                  <a:gd name="T78" fmla="*/ 2717 w 3700"/>
                  <a:gd name="T79" fmla="*/ 695 h 1958"/>
                  <a:gd name="T80" fmla="*/ 2507 w 3700"/>
                  <a:gd name="T81" fmla="*/ 133 h 1958"/>
                  <a:gd name="T82" fmla="*/ 2222 w 3700"/>
                  <a:gd name="T83" fmla="*/ 758 h 1958"/>
                  <a:gd name="T84" fmla="*/ 1993 w 3700"/>
                  <a:gd name="T85" fmla="*/ 145 h 1958"/>
                  <a:gd name="T86" fmla="*/ 1574 w 3700"/>
                  <a:gd name="T87" fmla="*/ 581 h 1958"/>
                  <a:gd name="T88" fmla="*/ 1467 w 3700"/>
                  <a:gd name="T89" fmla="*/ 607 h 1958"/>
                  <a:gd name="T90" fmla="*/ 1022 w 3700"/>
                  <a:gd name="T91" fmla="*/ 310 h 1958"/>
                  <a:gd name="T92" fmla="*/ 921 w 3700"/>
                  <a:gd name="T93" fmla="*/ 632 h 1958"/>
                  <a:gd name="T94" fmla="*/ 629 w 3700"/>
                  <a:gd name="T95" fmla="*/ 689 h 1958"/>
                  <a:gd name="T96" fmla="*/ 476 w 3700"/>
                  <a:gd name="T97" fmla="*/ 588 h 1958"/>
                  <a:gd name="T98" fmla="*/ 172 w 3700"/>
                  <a:gd name="T99" fmla="*/ 853 h 1958"/>
                  <a:gd name="T100" fmla="*/ 515 w 3700"/>
                  <a:gd name="T101" fmla="*/ 1011 h 1958"/>
                  <a:gd name="T102" fmla="*/ 229 w 3700"/>
                  <a:gd name="T103" fmla="*/ 1283 h 1958"/>
                  <a:gd name="T104" fmla="*/ 546 w 3700"/>
                  <a:gd name="T105" fmla="*/ 1327 h 1958"/>
                  <a:gd name="T106" fmla="*/ 540 w 3700"/>
                  <a:gd name="T107" fmla="*/ 1693 h 1958"/>
                  <a:gd name="T108" fmla="*/ 1003 w 3700"/>
                  <a:gd name="T109" fmla="*/ 1308 h 1958"/>
                  <a:gd name="T110" fmla="*/ 1117 w 3700"/>
                  <a:gd name="T111" fmla="*/ 1794 h 1958"/>
                  <a:gd name="T112" fmla="*/ 1238 w 3700"/>
                  <a:gd name="T113" fmla="*/ 1567 h 1958"/>
                  <a:gd name="T114" fmla="*/ 1651 w 3700"/>
                  <a:gd name="T115" fmla="*/ 1775 h 1958"/>
                  <a:gd name="T116" fmla="*/ 1790 w 3700"/>
                  <a:gd name="T117" fmla="*/ 1472 h 1958"/>
                  <a:gd name="T118" fmla="*/ 2158 w 3700"/>
                  <a:gd name="T119" fmla="*/ 1807 h 19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0"/>
                  <a:gd name="T181" fmla="*/ 0 h 1958"/>
                  <a:gd name="T182" fmla="*/ 3700 w 3700"/>
                  <a:gd name="T183" fmla="*/ 1958 h 19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0" h="1958">
                    <a:moveTo>
                      <a:pt x="2057" y="1883"/>
                    </a:moveTo>
                    <a:cubicBezTo>
                      <a:pt x="2025" y="1832"/>
                      <a:pt x="2025" y="1788"/>
                      <a:pt x="2019" y="1731"/>
                    </a:cubicBezTo>
                    <a:cubicBezTo>
                      <a:pt x="2019" y="1731"/>
                      <a:pt x="2019" y="1731"/>
                      <a:pt x="2019" y="1731"/>
                    </a:cubicBezTo>
                    <a:cubicBezTo>
                      <a:pt x="2012" y="1681"/>
                      <a:pt x="2012" y="1624"/>
                      <a:pt x="2006" y="1586"/>
                    </a:cubicBezTo>
                    <a:cubicBezTo>
                      <a:pt x="2006" y="1586"/>
                      <a:pt x="2006" y="1586"/>
                      <a:pt x="2006" y="1586"/>
                    </a:cubicBezTo>
                    <a:cubicBezTo>
                      <a:pt x="2006" y="1560"/>
                      <a:pt x="2000" y="1542"/>
                      <a:pt x="1993" y="1535"/>
                    </a:cubicBezTo>
                    <a:cubicBezTo>
                      <a:pt x="1993" y="1535"/>
                      <a:pt x="1993" y="1535"/>
                      <a:pt x="1993" y="1535"/>
                    </a:cubicBezTo>
                    <a:cubicBezTo>
                      <a:pt x="1993" y="1535"/>
                      <a:pt x="1993" y="1535"/>
                      <a:pt x="1993" y="1535"/>
                    </a:cubicBezTo>
                    <a:cubicBezTo>
                      <a:pt x="1993" y="1535"/>
                      <a:pt x="1993" y="1535"/>
                      <a:pt x="1993" y="1535"/>
                    </a:cubicBezTo>
                    <a:cubicBezTo>
                      <a:pt x="1993" y="1535"/>
                      <a:pt x="1993" y="1535"/>
                      <a:pt x="1993" y="1535"/>
                    </a:cubicBezTo>
                    <a:cubicBezTo>
                      <a:pt x="1993" y="1535"/>
                      <a:pt x="1993" y="1535"/>
                      <a:pt x="1993" y="1535"/>
                    </a:cubicBezTo>
                    <a:cubicBezTo>
                      <a:pt x="1993" y="1535"/>
                      <a:pt x="1993" y="1535"/>
                      <a:pt x="1993" y="1535"/>
                    </a:cubicBezTo>
                    <a:cubicBezTo>
                      <a:pt x="1993" y="1535"/>
                      <a:pt x="1993" y="1535"/>
                      <a:pt x="1993" y="1535"/>
                    </a:cubicBezTo>
                    <a:cubicBezTo>
                      <a:pt x="1993" y="1535"/>
                      <a:pt x="1993" y="1535"/>
                      <a:pt x="1993" y="1535"/>
                    </a:cubicBezTo>
                    <a:cubicBezTo>
                      <a:pt x="1993" y="1535"/>
                      <a:pt x="1993" y="1535"/>
                      <a:pt x="1993" y="1535"/>
                    </a:cubicBezTo>
                    <a:cubicBezTo>
                      <a:pt x="1993" y="1535"/>
                      <a:pt x="1981" y="1529"/>
                      <a:pt x="1955" y="1529"/>
                    </a:cubicBezTo>
                    <a:cubicBezTo>
                      <a:pt x="1955" y="1529"/>
                      <a:pt x="1955" y="1529"/>
                      <a:pt x="1955" y="1529"/>
                    </a:cubicBezTo>
                    <a:cubicBezTo>
                      <a:pt x="1930" y="1523"/>
                      <a:pt x="1898" y="1542"/>
                      <a:pt x="1892" y="1548"/>
                    </a:cubicBezTo>
                    <a:cubicBezTo>
                      <a:pt x="1892" y="1548"/>
                      <a:pt x="1892" y="1548"/>
                      <a:pt x="1892" y="1548"/>
                    </a:cubicBezTo>
                    <a:cubicBezTo>
                      <a:pt x="1892" y="1548"/>
                      <a:pt x="1892" y="1548"/>
                      <a:pt x="1892" y="1548"/>
                    </a:cubicBezTo>
                    <a:cubicBezTo>
                      <a:pt x="1892" y="1548"/>
                      <a:pt x="1892" y="1548"/>
                      <a:pt x="1892" y="1548"/>
                    </a:cubicBezTo>
                    <a:cubicBezTo>
                      <a:pt x="1892" y="1548"/>
                      <a:pt x="1892" y="1548"/>
                      <a:pt x="1892" y="1548"/>
                    </a:cubicBezTo>
                    <a:cubicBezTo>
                      <a:pt x="1892" y="1548"/>
                      <a:pt x="1892" y="1548"/>
                      <a:pt x="1892" y="1548"/>
                    </a:cubicBezTo>
                    <a:cubicBezTo>
                      <a:pt x="1892" y="1548"/>
                      <a:pt x="1892" y="1548"/>
                      <a:pt x="1892" y="1548"/>
                    </a:cubicBezTo>
                    <a:cubicBezTo>
                      <a:pt x="1885" y="1554"/>
                      <a:pt x="1885" y="1560"/>
                      <a:pt x="1885" y="1567"/>
                    </a:cubicBezTo>
                    <a:cubicBezTo>
                      <a:pt x="1885" y="1567"/>
                      <a:pt x="1885" y="1567"/>
                      <a:pt x="1885" y="1567"/>
                    </a:cubicBezTo>
                    <a:cubicBezTo>
                      <a:pt x="1885" y="1579"/>
                      <a:pt x="1879" y="1598"/>
                      <a:pt x="1879" y="1624"/>
                    </a:cubicBezTo>
                    <a:cubicBezTo>
                      <a:pt x="1879" y="1624"/>
                      <a:pt x="1879" y="1624"/>
                      <a:pt x="1879" y="1624"/>
                    </a:cubicBezTo>
                    <a:cubicBezTo>
                      <a:pt x="1879" y="1668"/>
                      <a:pt x="1879" y="1725"/>
                      <a:pt x="1873" y="1769"/>
                    </a:cubicBezTo>
                    <a:cubicBezTo>
                      <a:pt x="1873" y="1769"/>
                      <a:pt x="1873" y="1769"/>
                      <a:pt x="1873" y="1769"/>
                    </a:cubicBezTo>
                    <a:cubicBezTo>
                      <a:pt x="1866" y="1801"/>
                      <a:pt x="1866" y="1832"/>
                      <a:pt x="1835" y="1870"/>
                    </a:cubicBezTo>
                    <a:cubicBezTo>
                      <a:pt x="1835" y="1870"/>
                      <a:pt x="1835" y="1870"/>
                      <a:pt x="1835" y="1870"/>
                    </a:cubicBezTo>
                    <a:cubicBezTo>
                      <a:pt x="1803" y="1908"/>
                      <a:pt x="1752" y="1921"/>
                      <a:pt x="1701" y="1921"/>
                    </a:cubicBezTo>
                    <a:cubicBezTo>
                      <a:pt x="1701" y="1921"/>
                      <a:pt x="1701" y="1921"/>
                      <a:pt x="1701" y="1921"/>
                    </a:cubicBezTo>
                    <a:cubicBezTo>
                      <a:pt x="1651" y="1921"/>
                      <a:pt x="1587" y="1902"/>
                      <a:pt x="1549" y="1851"/>
                    </a:cubicBezTo>
                    <a:cubicBezTo>
                      <a:pt x="1549" y="1851"/>
                      <a:pt x="1549" y="1851"/>
                      <a:pt x="1549" y="1851"/>
                    </a:cubicBezTo>
                    <a:cubicBezTo>
                      <a:pt x="1530" y="1826"/>
                      <a:pt x="1524" y="1807"/>
                      <a:pt x="1517" y="1782"/>
                    </a:cubicBezTo>
                    <a:cubicBezTo>
                      <a:pt x="1517" y="1782"/>
                      <a:pt x="1517" y="1782"/>
                      <a:pt x="1517" y="1782"/>
                    </a:cubicBezTo>
                    <a:cubicBezTo>
                      <a:pt x="1517" y="1763"/>
                      <a:pt x="1511" y="1737"/>
                      <a:pt x="1511" y="1712"/>
                    </a:cubicBezTo>
                    <a:cubicBezTo>
                      <a:pt x="1511" y="1712"/>
                      <a:pt x="1511" y="1712"/>
                      <a:pt x="1511" y="1712"/>
                    </a:cubicBezTo>
                    <a:cubicBezTo>
                      <a:pt x="1511" y="1662"/>
                      <a:pt x="1511" y="1611"/>
                      <a:pt x="1505" y="1573"/>
                    </a:cubicBezTo>
                    <a:cubicBezTo>
                      <a:pt x="1505" y="1573"/>
                      <a:pt x="1505" y="1573"/>
                      <a:pt x="1505" y="1573"/>
                    </a:cubicBezTo>
                    <a:cubicBezTo>
                      <a:pt x="1505" y="1548"/>
                      <a:pt x="1505" y="1535"/>
                      <a:pt x="1498" y="1529"/>
                    </a:cubicBezTo>
                    <a:cubicBezTo>
                      <a:pt x="1498" y="1529"/>
                      <a:pt x="1498" y="1529"/>
                      <a:pt x="1498" y="1529"/>
                    </a:cubicBezTo>
                    <a:cubicBezTo>
                      <a:pt x="1498" y="1529"/>
                      <a:pt x="1498" y="1523"/>
                      <a:pt x="1492" y="1523"/>
                    </a:cubicBezTo>
                    <a:cubicBezTo>
                      <a:pt x="1492" y="1523"/>
                      <a:pt x="1492" y="1523"/>
                      <a:pt x="1492" y="1523"/>
                    </a:cubicBezTo>
                    <a:cubicBezTo>
                      <a:pt x="1486" y="1523"/>
                      <a:pt x="1473" y="1523"/>
                      <a:pt x="1460" y="1523"/>
                    </a:cubicBezTo>
                    <a:cubicBezTo>
                      <a:pt x="1460" y="1523"/>
                      <a:pt x="1460" y="1523"/>
                      <a:pt x="1460" y="1523"/>
                    </a:cubicBezTo>
                    <a:cubicBezTo>
                      <a:pt x="1428" y="1516"/>
                      <a:pt x="1384" y="1535"/>
                      <a:pt x="1378" y="1548"/>
                    </a:cubicBezTo>
                    <a:cubicBezTo>
                      <a:pt x="1378" y="1548"/>
                      <a:pt x="1378" y="1548"/>
                      <a:pt x="1378" y="1548"/>
                    </a:cubicBezTo>
                    <a:cubicBezTo>
                      <a:pt x="1378" y="1548"/>
                      <a:pt x="1371" y="1560"/>
                      <a:pt x="1371" y="1573"/>
                    </a:cubicBezTo>
                    <a:cubicBezTo>
                      <a:pt x="1371" y="1573"/>
                      <a:pt x="1371" y="1573"/>
                      <a:pt x="1371" y="1573"/>
                    </a:cubicBezTo>
                    <a:cubicBezTo>
                      <a:pt x="1365" y="1586"/>
                      <a:pt x="1359" y="1611"/>
                      <a:pt x="1359" y="1630"/>
                    </a:cubicBezTo>
                    <a:cubicBezTo>
                      <a:pt x="1359" y="1630"/>
                      <a:pt x="1359" y="1630"/>
                      <a:pt x="1359" y="1630"/>
                    </a:cubicBezTo>
                    <a:cubicBezTo>
                      <a:pt x="1352" y="1674"/>
                      <a:pt x="1352" y="1731"/>
                      <a:pt x="1340" y="1775"/>
                    </a:cubicBezTo>
                    <a:cubicBezTo>
                      <a:pt x="1340" y="1775"/>
                      <a:pt x="1340" y="1775"/>
                      <a:pt x="1340" y="1775"/>
                    </a:cubicBezTo>
                    <a:cubicBezTo>
                      <a:pt x="1333" y="1807"/>
                      <a:pt x="1333" y="1838"/>
                      <a:pt x="1301" y="1870"/>
                    </a:cubicBezTo>
                    <a:cubicBezTo>
                      <a:pt x="1301" y="1870"/>
                      <a:pt x="1301" y="1870"/>
                      <a:pt x="1301" y="1870"/>
                    </a:cubicBezTo>
                    <a:cubicBezTo>
                      <a:pt x="1263" y="1914"/>
                      <a:pt x="1206" y="1921"/>
                      <a:pt x="1156" y="1927"/>
                    </a:cubicBezTo>
                    <a:cubicBezTo>
                      <a:pt x="1156" y="1927"/>
                      <a:pt x="1156" y="1927"/>
                      <a:pt x="1156" y="1927"/>
                    </a:cubicBezTo>
                    <a:cubicBezTo>
                      <a:pt x="1124" y="1927"/>
                      <a:pt x="1092" y="1921"/>
                      <a:pt x="1067" y="1908"/>
                    </a:cubicBezTo>
                    <a:cubicBezTo>
                      <a:pt x="1067" y="1908"/>
                      <a:pt x="1067" y="1908"/>
                      <a:pt x="1067" y="1908"/>
                    </a:cubicBezTo>
                    <a:cubicBezTo>
                      <a:pt x="1035" y="1895"/>
                      <a:pt x="1010" y="1876"/>
                      <a:pt x="991" y="1838"/>
                    </a:cubicBezTo>
                    <a:cubicBezTo>
                      <a:pt x="991" y="1838"/>
                      <a:pt x="991" y="1838"/>
                      <a:pt x="991" y="1838"/>
                    </a:cubicBezTo>
                    <a:cubicBezTo>
                      <a:pt x="984" y="1813"/>
                      <a:pt x="984" y="1794"/>
                      <a:pt x="984" y="1769"/>
                    </a:cubicBezTo>
                    <a:cubicBezTo>
                      <a:pt x="984" y="1769"/>
                      <a:pt x="984" y="1769"/>
                      <a:pt x="984" y="1769"/>
                    </a:cubicBezTo>
                    <a:cubicBezTo>
                      <a:pt x="984" y="1725"/>
                      <a:pt x="991" y="1662"/>
                      <a:pt x="997" y="1605"/>
                    </a:cubicBezTo>
                    <a:cubicBezTo>
                      <a:pt x="997" y="1605"/>
                      <a:pt x="997" y="1605"/>
                      <a:pt x="997" y="1605"/>
                    </a:cubicBezTo>
                    <a:cubicBezTo>
                      <a:pt x="1010" y="1548"/>
                      <a:pt x="1016" y="1491"/>
                      <a:pt x="1016" y="1459"/>
                    </a:cubicBezTo>
                    <a:cubicBezTo>
                      <a:pt x="1016" y="1459"/>
                      <a:pt x="1016" y="1459"/>
                      <a:pt x="1016" y="1459"/>
                    </a:cubicBezTo>
                    <a:cubicBezTo>
                      <a:pt x="1016" y="1447"/>
                      <a:pt x="1016" y="1440"/>
                      <a:pt x="1016" y="1440"/>
                    </a:cubicBezTo>
                    <a:cubicBezTo>
                      <a:pt x="1016" y="1440"/>
                      <a:pt x="1016" y="1440"/>
                      <a:pt x="1016" y="1440"/>
                    </a:cubicBezTo>
                    <a:cubicBezTo>
                      <a:pt x="1010" y="1434"/>
                      <a:pt x="1016" y="1440"/>
                      <a:pt x="1003" y="1434"/>
                    </a:cubicBezTo>
                    <a:cubicBezTo>
                      <a:pt x="1003" y="1434"/>
                      <a:pt x="1003" y="1434"/>
                      <a:pt x="1003" y="1434"/>
                    </a:cubicBezTo>
                    <a:cubicBezTo>
                      <a:pt x="984" y="1434"/>
                      <a:pt x="946" y="1447"/>
                      <a:pt x="921" y="1472"/>
                    </a:cubicBezTo>
                    <a:cubicBezTo>
                      <a:pt x="921" y="1472"/>
                      <a:pt x="921" y="1472"/>
                      <a:pt x="921" y="1472"/>
                    </a:cubicBezTo>
                    <a:cubicBezTo>
                      <a:pt x="914" y="1478"/>
                      <a:pt x="889" y="1523"/>
                      <a:pt x="864" y="1573"/>
                    </a:cubicBezTo>
                    <a:cubicBezTo>
                      <a:pt x="864" y="1573"/>
                      <a:pt x="864" y="1573"/>
                      <a:pt x="864" y="1573"/>
                    </a:cubicBezTo>
                    <a:cubicBezTo>
                      <a:pt x="845" y="1630"/>
                      <a:pt x="819" y="1687"/>
                      <a:pt x="787" y="1737"/>
                    </a:cubicBezTo>
                    <a:cubicBezTo>
                      <a:pt x="787" y="1737"/>
                      <a:pt x="787" y="1737"/>
                      <a:pt x="787" y="1737"/>
                    </a:cubicBezTo>
                    <a:cubicBezTo>
                      <a:pt x="768" y="1769"/>
                      <a:pt x="749" y="1801"/>
                      <a:pt x="718" y="1826"/>
                    </a:cubicBezTo>
                    <a:cubicBezTo>
                      <a:pt x="718" y="1826"/>
                      <a:pt x="718" y="1826"/>
                      <a:pt x="718" y="1826"/>
                    </a:cubicBezTo>
                    <a:cubicBezTo>
                      <a:pt x="686" y="1845"/>
                      <a:pt x="654" y="1851"/>
                      <a:pt x="622" y="1851"/>
                    </a:cubicBezTo>
                    <a:cubicBezTo>
                      <a:pt x="622" y="1851"/>
                      <a:pt x="622" y="1851"/>
                      <a:pt x="622" y="1851"/>
                    </a:cubicBezTo>
                    <a:cubicBezTo>
                      <a:pt x="572" y="1851"/>
                      <a:pt x="534" y="1838"/>
                      <a:pt x="495" y="1813"/>
                    </a:cubicBezTo>
                    <a:cubicBezTo>
                      <a:pt x="495" y="1813"/>
                      <a:pt x="495" y="1813"/>
                      <a:pt x="495" y="1813"/>
                    </a:cubicBezTo>
                    <a:cubicBezTo>
                      <a:pt x="457" y="1794"/>
                      <a:pt x="426" y="1763"/>
                      <a:pt x="413" y="1712"/>
                    </a:cubicBezTo>
                    <a:cubicBezTo>
                      <a:pt x="413" y="1712"/>
                      <a:pt x="413" y="1712"/>
                      <a:pt x="413" y="1712"/>
                    </a:cubicBezTo>
                    <a:cubicBezTo>
                      <a:pt x="413" y="1706"/>
                      <a:pt x="413" y="1699"/>
                      <a:pt x="413" y="1693"/>
                    </a:cubicBezTo>
                    <a:cubicBezTo>
                      <a:pt x="413" y="1693"/>
                      <a:pt x="413" y="1693"/>
                      <a:pt x="413" y="1693"/>
                    </a:cubicBezTo>
                    <a:cubicBezTo>
                      <a:pt x="413" y="1643"/>
                      <a:pt x="438" y="1605"/>
                      <a:pt x="457" y="1567"/>
                    </a:cubicBezTo>
                    <a:cubicBezTo>
                      <a:pt x="457" y="1567"/>
                      <a:pt x="457" y="1567"/>
                      <a:pt x="457" y="1567"/>
                    </a:cubicBezTo>
                    <a:cubicBezTo>
                      <a:pt x="483" y="1529"/>
                      <a:pt x="508" y="1491"/>
                      <a:pt x="527" y="1459"/>
                    </a:cubicBezTo>
                    <a:cubicBezTo>
                      <a:pt x="527" y="1459"/>
                      <a:pt x="527" y="1459"/>
                      <a:pt x="527" y="1459"/>
                    </a:cubicBezTo>
                    <a:cubicBezTo>
                      <a:pt x="527" y="1459"/>
                      <a:pt x="527" y="1453"/>
                      <a:pt x="527" y="1453"/>
                    </a:cubicBezTo>
                    <a:cubicBezTo>
                      <a:pt x="527" y="1453"/>
                      <a:pt x="527" y="1453"/>
                      <a:pt x="527" y="1453"/>
                    </a:cubicBezTo>
                    <a:cubicBezTo>
                      <a:pt x="508" y="1453"/>
                      <a:pt x="483" y="1459"/>
                      <a:pt x="457" y="1459"/>
                    </a:cubicBezTo>
                    <a:cubicBezTo>
                      <a:pt x="457" y="1459"/>
                      <a:pt x="457" y="1459"/>
                      <a:pt x="457" y="1459"/>
                    </a:cubicBezTo>
                    <a:cubicBezTo>
                      <a:pt x="438" y="1459"/>
                      <a:pt x="388" y="1478"/>
                      <a:pt x="337" y="1491"/>
                    </a:cubicBezTo>
                    <a:cubicBezTo>
                      <a:pt x="337" y="1491"/>
                      <a:pt x="337" y="1491"/>
                      <a:pt x="337" y="1491"/>
                    </a:cubicBezTo>
                    <a:cubicBezTo>
                      <a:pt x="280" y="1504"/>
                      <a:pt x="229" y="1523"/>
                      <a:pt x="178" y="1523"/>
                    </a:cubicBezTo>
                    <a:cubicBezTo>
                      <a:pt x="178" y="1523"/>
                      <a:pt x="178" y="1523"/>
                      <a:pt x="178" y="1523"/>
                    </a:cubicBezTo>
                    <a:cubicBezTo>
                      <a:pt x="159" y="1523"/>
                      <a:pt x="140" y="1523"/>
                      <a:pt x="121" y="1516"/>
                    </a:cubicBezTo>
                    <a:cubicBezTo>
                      <a:pt x="121" y="1516"/>
                      <a:pt x="121" y="1516"/>
                      <a:pt x="121" y="1516"/>
                    </a:cubicBezTo>
                    <a:cubicBezTo>
                      <a:pt x="89" y="1497"/>
                      <a:pt x="70" y="1466"/>
                      <a:pt x="58" y="1440"/>
                    </a:cubicBezTo>
                    <a:cubicBezTo>
                      <a:pt x="58" y="1440"/>
                      <a:pt x="58" y="1440"/>
                      <a:pt x="58" y="1440"/>
                    </a:cubicBezTo>
                    <a:cubicBezTo>
                      <a:pt x="45" y="1409"/>
                      <a:pt x="32" y="1377"/>
                      <a:pt x="32" y="1346"/>
                    </a:cubicBezTo>
                    <a:cubicBezTo>
                      <a:pt x="32" y="1346"/>
                      <a:pt x="32" y="1346"/>
                      <a:pt x="32" y="1346"/>
                    </a:cubicBezTo>
                    <a:cubicBezTo>
                      <a:pt x="32" y="1295"/>
                      <a:pt x="51" y="1245"/>
                      <a:pt x="96" y="1207"/>
                    </a:cubicBezTo>
                    <a:cubicBezTo>
                      <a:pt x="96" y="1207"/>
                      <a:pt x="96" y="1207"/>
                      <a:pt x="96" y="1207"/>
                    </a:cubicBezTo>
                    <a:cubicBezTo>
                      <a:pt x="140" y="1169"/>
                      <a:pt x="191" y="1163"/>
                      <a:pt x="248" y="1144"/>
                    </a:cubicBezTo>
                    <a:cubicBezTo>
                      <a:pt x="248" y="1144"/>
                      <a:pt x="248" y="1144"/>
                      <a:pt x="248" y="1144"/>
                    </a:cubicBezTo>
                    <a:cubicBezTo>
                      <a:pt x="311" y="1131"/>
                      <a:pt x="375" y="1118"/>
                      <a:pt x="419" y="1106"/>
                    </a:cubicBezTo>
                    <a:cubicBezTo>
                      <a:pt x="419" y="1106"/>
                      <a:pt x="419" y="1106"/>
                      <a:pt x="419" y="1106"/>
                    </a:cubicBezTo>
                    <a:cubicBezTo>
                      <a:pt x="445" y="1099"/>
                      <a:pt x="470" y="1093"/>
                      <a:pt x="476" y="1093"/>
                    </a:cubicBezTo>
                    <a:cubicBezTo>
                      <a:pt x="476" y="1093"/>
                      <a:pt x="476" y="1093"/>
                      <a:pt x="476" y="1093"/>
                    </a:cubicBezTo>
                    <a:cubicBezTo>
                      <a:pt x="476" y="1087"/>
                      <a:pt x="470" y="1080"/>
                      <a:pt x="470" y="1074"/>
                    </a:cubicBezTo>
                    <a:cubicBezTo>
                      <a:pt x="470" y="1074"/>
                      <a:pt x="470" y="1074"/>
                      <a:pt x="470" y="1074"/>
                    </a:cubicBezTo>
                    <a:cubicBezTo>
                      <a:pt x="470" y="1068"/>
                      <a:pt x="464" y="1068"/>
                      <a:pt x="464" y="1061"/>
                    </a:cubicBezTo>
                    <a:cubicBezTo>
                      <a:pt x="464" y="1061"/>
                      <a:pt x="464" y="1061"/>
                      <a:pt x="464" y="1061"/>
                    </a:cubicBezTo>
                    <a:cubicBezTo>
                      <a:pt x="457" y="1061"/>
                      <a:pt x="451" y="1055"/>
                      <a:pt x="438" y="1055"/>
                    </a:cubicBezTo>
                    <a:cubicBezTo>
                      <a:pt x="438" y="1055"/>
                      <a:pt x="438" y="1055"/>
                      <a:pt x="438" y="1055"/>
                    </a:cubicBezTo>
                    <a:cubicBezTo>
                      <a:pt x="419" y="1049"/>
                      <a:pt x="388" y="1049"/>
                      <a:pt x="356" y="1042"/>
                    </a:cubicBezTo>
                    <a:cubicBezTo>
                      <a:pt x="356" y="1042"/>
                      <a:pt x="356" y="1042"/>
                      <a:pt x="356" y="1042"/>
                    </a:cubicBezTo>
                    <a:cubicBezTo>
                      <a:pt x="286" y="1036"/>
                      <a:pt x="216" y="1030"/>
                      <a:pt x="159" y="1024"/>
                    </a:cubicBezTo>
                    <a:cubicBezTo>
                      <a:pt x="159" y="1024"/>
                      <a:pt x="159" y="1024"/>
                      <a:pt x="159" y="1024"/>
                    </a:cubicBezTo>
                    <a:cubicBezTo>
                      <a:pt x="115" y="1017"/>
                      <a:pt x="89" y="1011"/>
                      <a:pt x="51" y="992"/>
                    </a:cubicBezTo>
                    <a:cubicBezTo>
                      <a:pt x="51" y="992"/>
                      <a:pt x="51" y="992"/>
                      <a:pt x="51" y="992"/>
                    </a:cubicBezTo>
                    <a:cubicBezTo>
                      <a:pt x="20" y="973"/>
                      <a:pt x="0" y="935"/>
                      <a:pt x="0" y="897"/>
                    </a:cubicBezTo>
                    <a:cubicBezTo>
                      <a:pt x="0" y="897"/>
                      <a:pt x="0" y="897"/>
                      <a:pt x="0" y="897"/>
                    </a:cubicBezTo>
                    <a:cubicBezTo>
                      <a:pt x="0" y="853"/>
                      <a:pt x="20" y="821"/>
                      <a:pt x="39" y="796"/>
                    </a:cubicBezTo>
                    <a:cubicBezTo>
                      <a:pt x="39" y="796"/>
                      <a:pt x="39" y="796"/>
                      <a:pt x="39" y="796"/>
                    </a:cubicBezTo>
                    <a:cubicBezTo>
                      <a:pt x="64" y="771"/>
                      <a:pt x="89" y="752"/>
                      <a:pt x="127" y="739"/>
                    </a:cubicBezTo>
                    <a:cubicBezTo>
                      <a:pt x="127" y="739"/>
                      <a:pt x="127" y="739"/>
                      <a:pt x="127" y="739"/>
                    </a:cubicBezTo>
                    <a:cubicBezTo>
                      <a:pt x="153" y="727"/>
                      <a:pt x="178" y="727"/>
                      <a:pt x="204" y="727"/>
                    </a:cubicBezTo>
                    <a:cubicBezTo>
                      <a:pt x="204" y="727"/>
                      <a:pt x="204" y="727"/>
                      <a:pt x="204" y="727"/>
                    </a:cubicBezTo>
                    <a:cubicBezTo>
                      <a:pt x="273" y="727"/>
                      <a:pt x="356" y="739"/>
                      <a:pt x="413" y="739"/>
                    </a:cubicBezTo>
                    <a:cubicBezTo>
                      <a:pt x="413" y="739"/>
                      <a:pt x="413" y="739"/>
                      <a:pt x="413" y="739"/>
                    </a:cubicBezTo>
                    <a:cubicBezTo>
                      <a:pt x="413" y="739"/>
                      <a:pt x="419" y="739"/>
                      <a:pt x="426" y="739"/>
                    </a:cubicBezTo>
                    <a:cubicBezTo>
                      <a:pt x="426" y="739"/>
                      <a:pt x="426" y="739"/>
                      <a:pt x="426" y="739"/>
                    </a:cubicBezTo>
                    <a:cubicBezTo>
                      <a:pt x="419" y="733"/>
                      <a:pt x="413" y="720"/>
                      <a:pt x="407" y="714"/>
                    </a:cubicBezTo>
                    <a:cubicBezTo>
                      <a:pt x="407" y="714"/>
                      <a:pt x="407" y="714"/>
                      <a:pt x="407" y="714"/>
                    </a:cubicBezTo>
                    <a:cubicBezTo>
                      <a:pt x="394" y="689"/>
                      <a:pt x="369" y="651"/>
                      <a:pt x="350" y="619"/>
                    </a:cubicBezTo>
                    <a:cubicBezTo>
                      <a:pt x="350" y="619"/>
                      <a:pt x="350" y="619"/>
                      <a:pt x="350" y="619"/>
                    </a:cubicBezTo>
                    <a:cubicBezTo>
                      <a:pt x="343" y="600"/>
                      <a:pt x="330" y="581"/>
                      <a:pt x="330" y="543"/>
                    </a:cubicBezTo>
                    <a:cubicBezTo>
                      <a:pt x="330" y="543"/>
                      <a:pt x="330" y="543"/>
                      <a:pt x="330" y="543"/>
                    </a:cubicBezTo>
                    <a:cubicBezTo>
                      <a:pt x="330" y="543"/>
                      <a:pt x="330" y="537"/>
                      <a:pt x="330" y="531"/>
                    </a:cubicBezTo>
                    <a:cubicBezTo>
                      <a:pt x="330" y="531"/>
                      <a:pt x="330" y="531"/>
                      <a:pt x="330" y="531"/>
                    </a:cubicBezTo>
                    <a:cubicBezTo>
                      <a:pt x="337" y="493"/>
                      <a:pt x="350" y="461"/>
                      <a:pt x="375" y="436"/>
                    </a:cubicBezTo>
                    <a:cubicBezTo>
                      <a:pt x="375" y="436"/>
                      <a:pt x="375" y="436"/>
                      <a:pt x="375" y="436"/>
                    </a:cubicBezTo>
                    <a:cubicBezTo>
                      <a:pt x="407" y="404"/>
                      <a:pt x="438" y="385"/>
                      <a:pt x="489" y="385"/>
                    </a:cubicBezTo>
                    <a:cubicBezTo>
                      <a:pt x="489" y="385"/>
                      <a:pt x="489" y="385"/>
                      <a:pt x="489" y="385"/>
                    </a:cubicBezTo>
                    <a:cubicBezTo>
                      <a:pt x="515" y="385"/>
                      <a:pt x="534" y="392"/>
                      <a:pt x="559" y="398"/>
                    </a:cubicBezTo>
                    <a:cubicBezTo>
                      <a:pt x="559" y="398"/>
                      <a:pt x="559" y="398"/>
                      <a:pt x="559" y="398"/>
                    </a:cubicBezTo>
                    <a:cubicBezTo>
                      <a:pt x="584" y="417"/>
                      <a:pt x="603" y="442"/>
                      <a:pt x="629" y="468"/>
                    </a:cubicBezTo>
                    <a:cubicBezTo>
                      <a:pt x="629" y="468"/>
                      <a:pt x="629" y="468"/>
                      <a:pt x="629" y="468"/>
                    </a:cubicBezTo>
                    <a:cubicBezTo>
                      <a:pt x="648" y="493"/>
                      <a:pt x="673" y="524"/>
                      <a:pt x="692" y="556"/>
                    </a:cubicBezTo>
                    <a:cubicBezTo>
                      <a:pt x="692" y="556"/>
                      <a:pt x="692" y="556"/>
                      <a:pt x="692" y="556"/>
                    </a:cubicBezTo>
                    <a:cubicBezTo>
                      <a:pt x="724" y="607"/>
                      <a:pt x="762" y="657"/>
                      <a:pt x="787" y="682"/>
                    </a:cubicBezTo>
                    <a:cubicBezTo>
                      <a:pt x="787" y="682"/>
                      <a:pt x="787" y="682"/>
                      <a:pt x="787" y="682"/>
                    </a:cubicBezTo>
                    <a:cubicBezTo>
                      <a:pt x="787" y="676"/>
                      <a:pt x="787" y="670"/>
                      <a:pt x="787" y="657"/>
                    </a:cubicBezTo>
                    <a:cubicBezTo>
                      <a:pt x="787" y="657"/>
                      <a:pt x="787" y="657"/>
                      <a:pt x="787" y="657"/>
                    </a:cubicBezTo>
                    <a:cubicBezTo>
                      <a:pt x="794" y="657"/>
                      <a:pt x="794" y="644"/>
                      <a:pt x="794" y="632"/>
                    </a:cubicBezTo>
                    <a:cubicBezTo>
                      <a:pt x="794" y="632"/>
                      <a:pt x="794" y="632"/>
                      <a:pt x="794" y="632"/>
                    </a:cubicBezTo>
                    <a:cubicBezTo>
                      <a:pt x="794" y="562"/>
                      <a:pt x="775" y="442"/>
                      <a:pt x="775" y="348"/>
                    </a:cubicBezTo>
                    <a:cubicBezTo>
                      <a:pt x="775" y="348"/>
                      <a:pt x="775" y="348"/>
                      <a:pt x="775" y="348"/>
                    </a:cubicBezTo>
                    <a:cubicBezTo>
                      <a:pt x="775" y="303"/>
                      <a:pt x="775" y="265"/>
                      <a:pt x="800" y="228"/>
                    </a:cubicBezTo>
                    <a:cubicBezTo>
                      <a:pt x="800" y="228"/>
                      <a:pt x="800" y="228"/>
                      <a:pt x="800" y="228"/>
                    </a:cubicBezTo>
                    <a:cubicBezTo>
                      <a:pt x="813" y="196"/>
                      <a:pt x="838" y="177"/>
                      <a:pt x="864" y="164"/>
                    </a:cubicBezTo>
                    <a:cubicBezTo>
                      <a:pt x="864" y="164"/>
                      <a:pt x="864" y="164"/>
                      <a:pt x="864" y="164"/>
                    </a:cubicBezTo>
                    <a:cubicBezTo>
                      <a:pt x="889" y="158"/>
                      <a:pt x="914" y="152"/>
                      <a:pt x="940" y="152"/>
                    </a:cubicBezTo>
                    <a:cubicBezTo>
                      <a:pt x="940" y="152"/>
                      <a:pt x="940" y="152"/>
                      <a:pt x="940" y="152"/>
                    </a:cubicBezTo>
                    <a:cubicBezTo>
                      <a:pt x="1010" y="152"/>
                      <a:pt x="1079" y="177"/>
                      <a:pt x="1124" y="234"/>
                    </a:cubicBezTo>
                    <a:cubicBezTo>
                      <a:pt x="1124" y="234"/>
                      <a:pt x="1124" y="234"/>
                      <a:pt x="1124" y="234"/>
                    </a:cubicBezTo>
                    <a:cubicBezTo>
                      <a:pt x="1156" y="284"/>
                      <a:pt x="1149" y="322"/>
                      <a:pt x="1156" y="373"/>
                    </a:cubicBezTo>
                    <a:cubicBezTo>
                      <a:pt x="1156" y="373"/>
                      <a:pt x="1156" y="373"/>
                      <a:pt x="1156" y="373"/>
                    </a:cubicBezTo>
                    <a:cubicBezTo>
                      <a:pt x="1156" y="417"/>
                      <a:pt x="1149" y="468"/>
                      <a:pt x="1149" y="512"/>
                    </a:cubicBezTo>
                    <a:cubicBezTo>
                      <a:pt x="1149" y="512"/>
                      <a:pt x="1149" y="512"/>
                      <a:pt x="1149" y="512"/>
                    </a:cubicBezTo>
                    <a:cubicBezTo>
                      <a:pt x="1149" y="550"/>
                      <a:pt x="1156" y="588"/>
                      <a:pt x="1162" y="588"/>
                    </a:cubicBezTo>
                    <a:cubicBezTo>
                      <a:pt x="1162" y="588"/>
                      <a:pt x="1162" y="588"/>
                      <a:pt x="1162" y="588"/>
                    </a:cubicBezTo>
                    <a:cubicBezTo>
                      <a:pt x="1162" y="594"/>
                      <a:pt x="1162" y="594"/>
                      <a:pt x="1162" y="594"/>
                    </a:cubicBezTo>
                    <a:cubicBezTo>
                      <a:pt x="1162" y="594"/>
                      <a:pt x="1187" y="613"/>
                      <a:pt x="1213" y="626"/>
                    </a:cubicBezTo>
                    <a:cubicBezTo>
                      <a:pt x="1213" y="626"/>
                      <a:pt x="1213" y="626"/>
                      <a:pt x="1213" y="626"/>
                    </a:cubicBezTo>
                    <a:cubicBezTo>
                      <a:pt x="1244" y="632"/>
                      <a:pt x="1276" y="638"/>
                      <a:pt x="1301" y="638"/>
                    </a:cubicBezTo>
                    <a:cubicBezTo>
                      <a:pt x="1301" y="638"/>
                      <a:pt x="1301" y="638"/>
                      <a:pt x="1301" y="638"/>
                    </a:cubicBezTo>
                    <a:cubicBezTo>
                      <a:pt x="1321" y="638"/>
                      <a:pt x="1333" y="638"/>
                      <a:pt x="1340" y="632"/>
                    </a:cubicBezTo>
                    <a:cubicBezTo>
                      <a:pt x="1340" y="632"/>
                      <a:pt x="1340" y="632"/>
                      <a:pt x="1340" y="632"/>
                    </a:cubicBezTo>
                    <a:cubicBezTo>
                      <a:pt x="1340" y="632"/>
                      <a:pt x="1340" y="632"/>
                      <a:pt x="1340" y="632"/>
                    </a:cubicBezTo>
                    <a:cubicBezTo>
                      <a:pt x="1340" y="632"/>
                      <a:pt x="1340" y="632"/>
                      <a:pt x="1340" y="632"/>
                    </a:cubicBezTo>
                    <a:cubicBezTo>
                      <a:pt x="1340" y="626"/>
                      <a:pt x="1340" y="619"/>
                      <a:pt x="1340" y="607"/>
                    </a:cubicBezTo>
                    <a:cubicBezTo>
                      <a:pt x="1340" y="607"/>
                      <a:pt x="1340" y="607"/>
                      <a:pt x="1340" y="607"/>
                    </a:cubicBezTo>
                    <a:cubicBezTo>
                      <a:pt x="1340" y="531"/>
                      <a:pt x="1308" y="392"/>
                      <a:pt x="1308" y="291"/>
                    </a:cubicBezTo>
                    <a:cubicBezTo>
                      <a:pt x="1308" y="291"/>
                      <a:pt x="1308" y="291"/>
                      <a:pt x="1308" y="291"/>
                    </a:cubicBezTo>
                    <a:cubicBezTo>
                      <a:pt x="1308" y="265"/>
                      <a:pt x="1308" y="247"/>
                      <a:pt x="1321" y="221"/>
                    </a:cubicBezTo>
                    <a:cubicBezTo>
                      <a:pt x="1321" y="221"/>
                      <a:pt x="1321" y="221"/>
                      <a:pt x="1321" y="221"/>
                    </a:cubicBezTo>
                    <a:cubicBezTo>
                      <a:pt x="1346" y="145"/>
                      <a:pt x="1409" y="89"/>
                      <a:pt x="1486" y="89"/>
                    </a:cubicBezTo>
                    <a:cubicBezTo>
                      <a:pt x="1486" y="89"/>
                      <a:pt x="1486" y="89"/>
                      <a:pt x="1486" y="89"/>
                    </a:cubicBezTo>
                    <a:cubicBezTo>
                      <a:pt x="1530" y="89"/>
                      <a:pt x="1574" y="108"/>
                      <a:pt x="1600" y="145"/>
                    </a:cubicBezTo>
                    <a:cubicBezTo>
                      <a:pt x="1600" y="145"/>
                      <a:pt x="1600" y="145"/>
                      <a:pt x="1600" y="145"/>
                    </a:cubicBezTo>
                    <a:cubicBezTo>
                      <a:pt x="1625" y="177"/>
                      <a:pt x="1632" y="209"/>
                      <a:pt x="1644" y="253"/>
                    </a:cubicBezTo>
                    <a:cubicBezTo>
                      <a:pt x="1644" y="253"/>
                      <a:pt x="1644" y="253"/>
                      <a:pt x="1644" y="253"/>
                    </a:cubicBezTo>
                    <a:cubicBezTo>
                      <a:pt x="1651" y="291"/>
                      <a:pt x="1657" y="341"/>
                      <a:pt x="1670" y="385"/>
                    </a:cubicBezTo>
                    <a:cubicBezTo>
                      <a:pt x="1670" y="385"/>
                      <a:pt x="1670" y="385"/>
                      <a:pt x="1670" y="385"/>
                    </a:cubicBezTo>
                    <a:cubicBezTo>
                      <a:pt x="1682" y="480"/>
                      <a:pt x="1701" y="581"/>
                      <a:pt x="1720" y="613"/>
                    </a:cubicBezTo>
                    <a:cubicBezTo>
                      <a:pt x="1720" y="613"/>
                      <a:pt x="1720" y="613"/>
                      <a:pt x="1720" y="613"/>
                    </a:cubicBezTo>
                    <a:cubicBezTo>
                      <a:pt x="1720" y="613"/>
                      <a:pt x="1720" y="613"/>
                      <a:pt x="1720" y="613"/>
                    </a:cubicBezTo>
                    <a:cubicBezTo>
                      <a:pt x="1720" y="613"/>
                      <a:pt x="1720" y="613"/>
                      <a:pt x="1720" y="613"/>
                    </a:cubicBezTo>
                    <a:cubicBezTo>
                      <a:pt x="1727" y="619"/>
                      <a:pt x="1727" y="619"/>
                      <a:pt x="1727" y="619"/>
                    </a:cubicBezTo>
                    <a:cubicBezTo>
                      <a:pt x="1727" y="619"/>
                      <a:pt x="1727" y="619"/>
                      <a:pt x="1727" y="619"/>
                    </a:cubicBezTo>
                    <a:cubicBezTo>
                      <a:pt x="1727" y="619"/>
                      <a:pt x="1727" y="619"/>
                      <a:pt x="1727" y="619"/>
                    </a:cubicBezTo>
                    <a:cubicBezTo>
                      <a:pt x="1727" y="619"/>
                      <a:pt x="1727" y="619"/>
                      <a:pt x="1727" y="619"/>
                    </a:cubicBezTo>
                    <a:cubicBezTo>
                      <a:pt x="1733" y="626"/>
                      <a:pt x="1777" y="600"/>
                      <a:pt x="1797" y="556"/>
                    </a:cubicBezTo>
                    <a:cubicBezTo>
                      <a:pt x="1797" y="556"/>
                      <a:pt x="1797" y="556"/>
                      <a:pt x="1797" y="556"/>
                    </a:cubicBezTo>
                    <a:cubicBezTo>
                      <a:pt x="1803" y="537"/>
                      <a:pt x="1816" y="474"/>
                      <a:pt x="1822" y="404"/>
                    </a:cubicBezTo>
                    <a:cubicBezTo>
                      <a:pt x="1822" y="404"/>
                      <a:pt x="1822" y="404"/>
                      <a:pt x="1822" y="404"/>
                    </a:cubicBezTo>
                    <a:cubicBezTo>
                      <a:pt x="1835" y="335"/>
                      <a:pt x="1841" y="259"/>
                      <a:pt x="1854" y="190"/>
                    </a:cubicBezTo>
                    <a:cubicBezTo>
                      <a:pt x="1854" y="190"/>
                      <a:pt x="1854" y="190"/>
                      <a:pt x="1854" y="190"/>
                    </a:cubicBezTo>
                    <a:cubicBezTo>
                      <a:pt x="1860" y="152"/>
                      <a:pt x="1866" y="114"/>
                      <a:pt x="1885" y="82"/>
                    </a:cubicBezTo>
                    <a:cubicBezTo>
                      <a:pt x="1885" y="82"/>
                      <a:pt x="1885" y="82"/>
                      <a:pt x="1885" y="82"/>
                    </a:cubicBezTo>
                    <a:cubicBezTo>
                      <a:pt x="1911" y="32"/>
                      <a:pt x="1962" y="0"/>
                      <a:pt x="2012" y="0"/>
                    </a:cubicBezTo>
                    <a:cubicBezTo>
                      <a:pt x="2012" y="0"/>
                      <a:pt x="2012" y="0"/>
                      <a:pt x="2012" y="0"/>
                    </a:cubicBezTo>
                    <a:cubicBezTo>
                      <a:pt x="2082" y="0"/>
                      <a:pt x="2139" y="51"/>
                      <a:pt x="2171" y="120"/>
                    </a:cubicBezTo>
                    <a:cubicBezTo>
                      <a:pt x="2171" y="120"/>
                      <a:pt x="2171" y="120"/>
                      <a:pt x="2171" y="120"/>
                    </a:cubicBezTo>
                    <a:cubicBezTo>
                      <a:pt x="2177" y="145"/>
                      <a:pt x="2184" y="177"/>
                      <a:pt x="2184" y="209"/>
                    </a:cubicBezTo>
                    <a:cubicBezTo>
                      <a:pt x="2184" y="209"/>
                      <a:pt x="2184" y="209"/>
                      <a:pt x="2184" y="209"/>
                    </a:cubicBezTo>
                    <a:cubicBezTo>
                      <a:pt x="2190" y="240"/>
                      <a:pt x="2190" y="278"/>
                      <a:pt x="2190" y="322"/>
                    </a:cubicBezTo>
                    <a:cubicBezTo>
                      <a:pt x="2190" y="322"/>
                      <a:pt x="2190" y="322"/>
                      <a:pt x="2190" y="322"/>
                    </a:cubicBezTo>
                    <a:cubicBezTo>
                      <a:pt x="2196" y="398"/>
                      <a:pt x="2196" y="487"/>
                      <a:pt x="2203" y="550"/>
                    </a:cubicBezTo>
                    <a:cubicBezTo>
                      <a:pt x="2203" y="550"/>
                      <a:pt x="2203" y="550"/>
                      <a:pt x="2203" y="550"/>
                    </a:cubicBezTo>
                    <a:cubicBezTo>
                      <a:pt x="2203" y="588"/>
                      <a:pt x="2215" y="626"/>
                      <a:pt x="2215" y="626"/>
                    </a:cubicBezTo>
                    <a:cubicBezTo>
                      <a:pt x="2215" y="626"/>
                      <a:pt x="2215" y="626"/>
                      <a:pt x="2215" y="626"/>
                    </a:cubicBezTo>
                    <a:cubicBezTo>
                      <a:pt x="2222" y="632"/>
                      <a:pt x="2222" y="632"/>
                      <a:pt x="2222" y="632"/>
                    </a:cubicBezTo>
                    <a:cubicBezTo>
                      <a:pt x="2222" y="632"/>
                      <a:pt x="2222" y="632"/>
                      <a:pt x="2222" y="632"/>
                    </a:cubicBezTo>
                    <a:cubicBezTo>
                      <a:pt x="2222" y="632"/>
                      <a:pt x="2222" y="632"/>
                      <a:pt x="2222" y="632"/>
                    </a:cubicBezTo>
                    <a:cubicBezTo>
                      <a:pt x="2222" y="632"/>
                      <a:pt x="2222" y="632"/>
                      <a:pt x="2222" y="632"/>
                    </a:cubicBezTo>
                    <a:cubicBezTo>
                      <a:pt x="2234" y="632"/>
                      <a:pt x="2273" y="613"/>
                      <a:pt x="2298" y="569"/>
                    </a:cubicBezTo>
                    <a:cubicBezTo>
                      <a:pt x="2298" y="569"/>
                      <a:pt x="2298" y="569"/>
                      <a:pt x="2298" y="569"/>
                    </a:cubicBezTo>
                    <a:cubicBezTo>
                      <a:pt x="2304" y="556"/>
                      <a:pt x="2317" y="487"/>
                      <a:pt x="2330" y="411"/>
                    </a:cubicBezTo>
                    <a:cubicBezTo>
                      <a:pt x="2330" y="411"/>
                      <a:pt x="2330" y="411"/>
                      <a:pt x="2330" y="411"/>
                    </a:cubicBezTo>
                    <a:cubicBezTo>
                      <a:pt x="2336" y="335"/>
                      <a:pt x="2349" y="253"/>
                      <a:pt x="2355" y="183"/>
                    </a:cubicBezTo>
                    <a:cubicBezTo>
                      <a:pt x="2355" y="183"/>
                      <a:pt x="2355" y="183"/>
                      <a:pt x="2355" y="183"/>
                    </a:cubicBezTo>
                    <a:cubicBezTo>
                      <a:pt x="2368" y="139"/>
                      <a:pt x="2374" y="101"/>
                      <a:pt x="2399" y="63"/>
                    </a:cubicBezTo>
                    <a:cubicBezTo>
                      <a:pt x="2399" y="63"/>
                      <a:pt x="2399" y="63"/>
                      <a:pt x="2399" y="63"/>
                    </a:cubicBezTo>
                    <a:cubicBezTo>
                      <a:pt x="2425" y="25"/>
                      <a:pt x="2469" y="6"/>
                      <a:pt x="2507" y="6"/>
                    </a:cubicBezTo>
                    <a:cubicBezTo>
                      <a:pt x="2507" y="6"/>
                      <a:pt x="2507" y="6"/>
                      <a:pt x="2507" y="6"/>
                    </a:cubicBezTo>
                    <a:cubicBezTo>
                      <a:pt x="2558" y="6"/>
                      <a:pt x="2603" y="25"/>
                      <a:pt x="2634" y="57"/>
                    </a:cubicBezTo>
                    <a:cubicBezTo>
                      <a:pt x="2634" y="57"/>
                      <a:pt x="2634" y="57"/>
                      <a:pt x="2634" y="57"/>
                    </a:cubicBezTo>
                    <a:cubicBezTo>
                      <a:pt x="2672" y="82"/>
                      <a:pt x="2704" y="120"/>
                      <a:pt x="2717" y="164"/>
                    </a:cubicBezTo>
                    <a:cubicBezTo>
                      <a:pt x="2717" y="164"/>
                      <a:pt x="2717" y="164"/>
                      <a:pt x="2717" y="164"/>
                    </a:cubicBezTo>
                    <a:cubicBezTo>
                      <a:pt x="2723" y="177"/>
                      <a:pt x="2723" y="196"/>
                      <a:pt x="2723" y="209"/>
                    </a:cubicBezTo>
                    <a:cubicBezTo>
                      <a:pt x="2723" y="209"/>
                      <a:pt x="2723" y="209"/>
                      <a:pt x="2723" y="209"/>
                    </a:cubicBezTo>
                    <a:cubicBezTo>
                      <a:pt x="2723" y="265"/>
                      <a:pt x="2698" y="329"/>
                      <a:pt x="2679" y="385"/>
                    </a:cubicBezTo>
                    <a:cubicBezTo>
                      <a:pt x="2679" y="385"/>
                      <a:pt x="2679" y="385"/>
                      <a:pt x="2679" y="385"/>
                    </a:cubicBezTo>
                    <a:cubicBezTo>
                      <a:pt x="2660" y="449"/>
                      <a:pt x="2641" y="512"/>
                      <a:pt x="2647" y="531"/>
                    </a:cubicBezTo>
                    <a:cubicBezTo>
                      <a:pt x="2647" y="531"/>
                      <a:pt x="2647" y="531"/>
                      <a:pt x="2647" y="531"/>
                    </a:cubicBezTo>
                    <a:cubicBezTo>
                      <a:pt x="2647" y="531"/>
                      <a:pt x="2647" y="537"/>
                      <a:pt x="2647" y="537"/>
                    </a:cubicBezTo>
                    <a:cubicBezTo>
                      <a:pt x="2647" y="537"/>
                      <a:pt x="2647" y="537"/>
                      <a:pt x="2647" y="537"/>
                    </a:cubicBezTo>
                    <a:cubicBezTo>
                      <a:pt x="2647" y="537"/>
                      <a:pt x="2647" y="537"/>
                      <a:pt x="2647" y="537"/>
                    </a:cubicBezTo>
                    <a:cubicBezTo>
                      <a:pt x="2647" y="550"/>
                      <a:pt x="2685" y="569"/>
                      <a:pt x="2717" y="569"/>
                    </a:cubicBezTo>
                    <a:cubicBezTo>
                      <a:pt x="2717" y="569"/>
                      <a:pt x="2717" y="569"/>
                      <a:pt x="2717" y="569"/>
                    </a:cubicBezTo>
                    <a:cubicBezTo>
                      <a:pt x="2742" y="569"/>
                      <a:pt x="2761" y="562"/>
                      <a:pt x="2774" y="550"/>
                    </a:cubicBezTo>
                    <a:cubicBezTo>
                      <a:pt x="2774" y="550"/>
                      <a:pt x="2774" y="550"/>
                      <a:pt x="2774" y="550"/>
                    </a:cubicBezTo>
                    <a:cubicBezTo>
                      <a:pt x="2780" y="550"/>
                      <a:pt x="2806" y="499"/>
                      <a:pt x="2825" y="442"/>
                    </a:cubicBezTo>
                    <a:cubicBezTo>
                      <a:pt x="2825" y="442"/>
                      <a:pt x="2825" y="442"/>
                      <a:pt x="2825" y="442"/>
                    </a:cubicBezTo>
                    <a:cubicBezTo>
                      <a:pt x="2850" y="379"/>
                      <a:pt x="2875" y="310"/>
                      <a:pt x="2894" y="259"/>
                    </a:cubicBezTo>
                    <a:cubicBezTo>
                      <a:pt x="2894" y="259"/>
                      <a:pt x="2894" y="259"/>
                      <a:pt x="2894" y="259"/>
                    </a:cubicBezTo>
                    <a:cubicBezTo>
                      <a:pt x="2914" y="221"/>
                      <a:pt x="2926" y="190"/>
                      <a:pt x="2958" y="164"/>
                    </a:cubicBezTo>
                    <a:cubicBezTo>
                      <a:pt x="2958" y="164"/>
                      <a:pt x="2958" y="164"/>
                      <a:pt x="2958" y="164"/>
                    </a:cubicBezTo>
                    <a:cubicBezTo>
                      <a:pt x="2977" y="145"/>
                      <a:pt x="3009" y="139"/>
                      <a:pt x="3028" y="139"/>
                    </a:cubicBezTo>
                    <a:cubicBezTo>
                      <a:pt x="3028" y="139"/>
                      <a:pt x="3028" y="139"/>
                      <a:pt x="3028" y="139"/>
                    </a:cubicBezTo>
                    <a:cubicBezTo>
                      <a:pt x="3085" y="139"/>
                      <a:pt x="3129" y="171"/>
                      <a:pt x="3161" y="202"/>
                    </a:cubicBezTo>
                    <a:cubicBezTo>
                      <a:pt x="3161" y="202"/>
                      <a:pt x="3161" y="202"/>
                      <a:pt x="3161" y="202"/>
                    </a:cubicBezTo>
                    <a:cubicBezTo>
                      <a:pt x="3199" y="240"/>
                      <a:pt x="3224" y="284"/>
                      <a:pt x="3231" y="341"/>
                    </a:cubicBezTo>
                    <a:cubicBezTo>
                      <a:pt x="3231" y="341"/>
                      <a:pt x="3231" y="341"/>
                      <a:pt x="3231" y="341"/>
                    </a:cubicBezTo>
                    <a:cubicBezTo>
                      <a:pt x="3231" y="341"/>
                      <a:pt x="3231" y="348"/>
                      <a:pt x="3231" y="348"/>
                    </a:cubicBezTo>
                    <a:cubicBezTo>
                      <a:pt x="3231" y="348"/>
                      <a:pt x="3231" y="348"/>
                      <a:pt x="3231" y="348"/>
                    </a:cubicBezTo>
                    <a:cubicBezTo>
                      <a:pt x="3231" y="379"/>
                      <a:pt x="3218" y="411"/>
                      <a:pt x="3205" y="436"/>
                    </a:cubicBezTo>
                    <a:cubicBezTo>
                      <a:pt x="3205" y="436"/>
                      <a:pt x="3205" y="436"/>
                      <a:pt x="3205" y="436"/>
                    </a:cubicBezTo>
                    <a:cubicBezTo>
                      <a:pt x="3193" y="468"/>
                      <a:pt x="3180" y="493"/>
                      <a:pt x="3161" y="524"/>
                    </a:cubicBezTo>
                    <a:cubicBezTo>
                      <a:pt x="3161" y="524"/>
                      <a:pt x="3161" y="524"/>
                      <a:pt x="3161" y="524"/>
                    </a:cubicBezTo>
                    <a:cubicBezTo>
                      <a:pt x="3142" y="556"/>
                      <a:pt x="3123" y="594"/>
                      <a:pt x="3117" y="619"/>
                    </a:cubicBezTo>
                    <a:cubicBezTo>
                      <a:pt x="3117" y="619"/>
                      <a:pt x="3117" y="619"/>
                      <a:pt x="3117" y="619"/>
                    </a:cubicBezTo>
                    <a:cubicBezTo>
                      <a:pt x="3142" y="613"/>
                      <a:pt x="3174" y="600"/>
                      <a:pt x="3212" y="594"/>
                    </a:cubicBezTo>
                    <a:cubicBezTo>
                      <a:pt x="3212" y="594"/>
                      <a:pt x="3212" y="594"/>
                      <a:pt x="3212" y="594"/>
                    </a:cubicBezTo>
                    <a:cubicBezTo>
                      <a:pt x="3275" y="569"/>
                      <a:pt x="3345" y="543"/>
                      <a:pt x="3402" y="531"/>
                    </a:cubicBezTo>
                    <a:cubicBezTo>
                      <a:pt x="3402" y="531"/>
                      <a:pt x="3402" y="531"/>
                      <a:pt x="3402" y="531"/>
                    </a:cubicBezTo>
                    <a:cubicBezTo>
                      <a:pt x="3447" y="518"/>
                      <a:pt x="3478" y="506"/>
                      <a:pt x="3516" y="506"/>
                    </a:cubicBezTo>
                    <a:cubicBezTo>
                      <a:pt x="3516" y="506"/>
                      <a:pt x="3516" y="506"/>
                      <a:pt x="3516" y="506"/>
                    </a:cubicBezTo>
                    <a:cubicBezTo>
                      <a:pt x="3516" y="506"/>
                      <a:pt x="3523" y="506"/>
                      <a:pt x="3529" y="506"/>
                    </a:cubicBezTo>
                    <a:cubicBezTo>
                      <a:pt x="3529" y="506"/>
                      <a:pt x="3529" y="506"/>
                      <a:pt x="3529" y="506"/>
                    </a:cubicBezTo>
                    <a:cubicBezTo>
                      <a:pt x="3574" y="512"/>
                      <a:pt x="3612" y="531"/>
                      <a:pt x="3643" y="556"/>
                    </a:cubicBezTo>
                    <a:cubicBezTo>
                      <a:pt x="3643" y="556"/>
                      <a:pt x="3643" y="556"/>
                      <a:pt x="3643" y="556"/>
                    </a:cubicBezTo>
                    <a:cubicBezTo>
                      <a:pt x="3675" y="581"/>
                      <a:pt x="3700" y="619"/>
                      <a:pt x="3700" y="663"/>
                    </a:cubicBezTo>
                    <a:cubicBezTo>
                      <a:pt x="3700" y="663"/>
                      <a:pt x="3700" y="663"/>
                      <a:pt x="3700" y="663"/>
                    </a:cubicBezTo>
                    <a:cubicBezTo>
                      <a:pt x="3700" y="701"/>
                      <a:pt x="3675" y="746"/>
                      <a:pt x="3643" y="765"/>
                    </a:cubicBezTo>
                    <a:cubicBezTo>
                      <a:pt x="3643" y="765"/>
                      <a:pt x="3643" y="765"/>
                      <a:pt x="3643" y="765"/>
                    </a:cubicBezTo>
                    <a:cubicBezTo>
                      <a:pt x="3618" y="783"/>
                      <a:pt x="3593" y="790"/>
                      <a:pt x="3561" y="796"/>
                    </a:cubicBezTo>
                    <a:cubicBezTo>
                      <a:pt x="3561" y="796"/>
                      <a:pt x="3561" y="796"/>
                      <a:pt x="3561" y="796"/>
                    </a:cubicBezTo>
                    <a:cubicBezTo>
                      <a:pt x="3535" y="802"/>
                      <a:pt x="3497" y="809"/>
                      <a:pt x="3459" y="815"/>
                    </a:cubicBezTo>
                    <a:cubicBezTo>
                      <a:pt x="3459" y="815"/>
                      <a:pt x="3459" y="815"/>
                      <a:pt x="3459" y="815"/>
                    </a:cubicBezTo>
                    <a:cubicBezTo>
                      <a:pt x="3389" y="828"/>
                      <a:pt x="3307" y="840"/>
                      <a:pt x="3244" y="853"/>
                    </a:cubicBezTo>
                    <a:cubicBezTo>
                      <a:pt x="3244" y="853"/>
                      <a:pt x="3244" y="853"/>
                      <a:pt x="3244" y="853"/>
                    </a:cubicBezTo>
                    <a:cubicBezTo>
                      <a:pt x="3205" y="859"/>
                      <a:pt x="3167" y="866"/>
                      <a:pt x="3155" y="872"/>
                    </a:cubicBezTo>
                    <a:cubicBezTo>
                      <a:pt x="3155" y="872"/>
                      <a:pt x="3155" y="872"/>
                      <a:pt x="3155" y="872"/>
                    </a:cubicBezTo>
                    <a:cubicBezTo>
                      <a:pt x="3148" y="878"/>
                      <a:pt x="3136" y="878"/>
                      <a:pt x="3129" y="885"/>
                    </a:cubicBezTo>
                    <a:cubicBezTo>
                      <a:pt x="3129" y="885"/>
                      <a:pt x="3129" y="885"/>
                      <a:pt x="3129" y="885"/>
                    </a:cubicBezTo>
                    <a:cubicBezTo>
                      <a:pt x="3136" y="891"/>
                      <a:pt x="3155" y="897"/>
                      <a:pt x="3180" y="897"/>
                    </a:cubicBezTo>
                    <a:cubicBezTo>
                      <a:pt x="3180" y="897"/>
                      <a:pt x="3180" y="897"/>
                      <a:pt x="3180" y="897"/>
                    </a:cubicBezTo>
                    <a:cubicBezTo>
                      <a:pt x="3212" y="903"/>
                      <a:pt x="3244" y="916"/>
                      <a:pt x="3282" y="922"/>
                    </a:cubicBezTo>
                    <a:cubicBezTo>
                      <a:pt x="3282" y="922"/>
                      <a:pt x="3282" y="922"/>
                      <a:pt x="3282" y="922"/>
                    </a:cubicBezTo>
                    <a:cubicBezTo>
                      <a:pt x="3364" y="935"/>
                      <a:pt x="3453" y="948"/>
                      <a:pt x="3523" y="960"/>
                    </a:cubicBezTo>
                    <a:cubicBezTo>
                      <a:pt x="3523" y="960"/>
                      <a:pt x="3523" y="960"/>
                      <a:pt x="3523" y="960"/>
                    </a:cubicBezTo>
                    <a:cubicBezTo>
                      <a:pt x="3574" y="973"/>
                      <a:pt x="3605" y="986"/>
                      <a:pt x="3643" y="1005"/>
                    </a:cubicBezTo>
                    <a:cubicBezTo>
                      <a:pt x="3643" y="1005"/>
                      <a:pt x="3643" y="1005"/>
                      <a:pt x="3643" y="1005"/>
                    </a:cubicBezTo>
                    <a:cubicBezTo>
                      <a:pt x="3681" y="1030"/>
                      <a:pt x="3700" y="1074"/>
                      <a:pt x="3700" y="1112"/>
                    </a:cubicBezTo>
                    <a:cubicBezTo>
                      <a:pt x="3700" y="1112"/>
                      <a:pt x="3700" y="1112"/>
                      <a:pt x="3700" y="1112"/>
                    </a:cubicBezTo>
                    <a:cubicBezTo>
                      <a:pt x="3700" y="1200"/>
                      <a:pt x="3624" y="1264"/>
                      <a:pt x="3529" y="1276"/>
                    </a:cubicBezTo>
                    <a:cubicBezTo>
                      <a:pt x="3529" y="1276"/>
                      <a:pt x="3529" y="1276"/>
                      <a:pt x="3529" y="1276"/>
                    </a:cubicBezTo>
                    <a:cubicBezTo>
                      <a:pt x="3523" y="1276"/>
                      <a:pt x="3510" y="1276"/>
                      <a:pt x="3504" y="1276"/>
                    </a:cubicBezTo>
                    <a:cubicBezTo>
                      <a:pt x="3504" y="1276"/>
                      <a:pt x="3504" y="1276"/>
                      <a:pt x="3504" y="1276"/>
                    </a:cubicBezTo>
                    <a:cubicBezTo>
                      <a:pt x="3440" y="1276"/>
                      <a:pt x="3345" y="1257"/>
                      <a:pt x="3256" y="1238"/>
                    </a:cubicBezTo>
                    <a:cubicBezTo>
                      <a:pt x="3256" y="1238"/>
                      <a:pt x="3256" y="1238"/>
                      <a:pt x="3256" y="1238"/>
                    </a:cubicBezTo>
                    <a:cubicBezTo>
                      <a:pt x="3180" y="1226"/>
                      <a:pt x="3104" y="1207"/>
                      <a:pt x="3059" y="1200"/>
                    </a:cubicBezTo>
                    <a:cubicBezTo>
                      <a:pt x="3059" y="1200"/>
                      <a:pt x="3059" y="1200"/>
                      <a:pt x="3059" y="1200"/>
                    </a:cubicBezTo>
                    <a:cubicBezTo>
                      <a:pt x="3059" y="1207"/>
                      <a:pt x="3059" y="1207"/>
                      <a:pt x="3059" y="1207"/>
                    </a:cubicBezTo>
                    <a:cubicBezTo>
                      <a:pt x="3059" y="1207"/>
                      <a:pt x="3059" y="1207"/>
                      <a:pt x="3059" y="1207"/>
                    </a:cubicBezTo>
                    <a:cubicBezTo>
                      <a:pt x="3072" y="1226"/>
                      <a:pt x="3091" y="1251"/>
                      <a:pt x="3117" y="1270"/>
                    </a:cubicBezTo>
                    <a:cubicBezTo>
                      <a:pt x="3117" y="1270"/>
                      <a:pt x="3117" y="1270"/>
                      <a:pt x="3117" y="1270"/>
                    </a:cubicBezTo>
                    <a:cubicBezTo>
                      <a:pt x="3129" y="1283"/>
                      <a:pt x="3174" y="1314"/>
                      <a:pt x="3224" y="1346"/>
                    </a:cubicBezTo>
                    <a:cubicBezTo>
                      <a:pt x="3224" y="1346"/>
                      <a:pt x="3224" y="1346"/>
                      <a:pt x="3224" y="1346"/>
                    </a:cubicBezTo>
                    <a:cubicBezTo>
                      <a:pt x="3275" y="1377"/>
                      <a:pt x="3332" y="1409"/>
                      <a:pt x="3377" y="1440"/>
                    </a:cubicBezTo>
                    <a:cubicBezTo>
                      <a:pt x="3377" y="1440"/>
                      <a:pt x="3377" y="1440"/>
                      <a:pt x="3377" y="1440"/>
                    </a:cubicBezTo>
                    <a:cubicBezTo>
                      <a:pt x="3402" y="1459"/>
                      <a:pt x="3428" y="1478"/>
                      <a:pt x="3447" y="1516"/>
                    </a:cubicBezTo>
                    <a:cubicBezTo>
                      <a:pt x="3447" y="1516"/>
                      <a:pt x="3447" y="1516"/>
                      <a:pt x="3447" y="1516"/>
                    </a:cubicBezTo>
                    <a:cubicBezTo>
                      <a:pt x="3447" y="1516"/>
                      <a:pt x="3447" y="1516"/>
                      <a:pt x="3447" y="1516"/>
                    </a:cubicBezTo>
                    <a:cubicBezTo>
                      <a:pt x="3447" y="1516"/>
                      <a:pt x="3447" y="1516"/>
                      <a:pt x="3447" y="1516"/>
                    </a:cubicBezTo>
                    <a:cubicBezTo>
                      <a:pt x="3447" y="1516"/>
                      <a:pt x="3447" y="1516"/>
                      <a:pt x="3447" y="1516"/>
                    </a:cubicBezTo>
                    <a:cubicBezTo>
                      <a:pt x="3447" y="1516"/>
                      <a:pt x="3447" y="1516"/>
                      <a:pt x="3447" y="1516"/>
                    </a:cubicBezTo>
                    <a:cubicBezTo>
                      <a:pt x="3447" y="1516"/>
                      <a:pt x="3447" y="1516"/>
                      <a:pt x="3447" y="1516"/>
                    </a:cubicBezTo>
                    <a:cubicBezTo>
                      <a:pt x="3447" y="1516"/>
                      <a:pt x="3447" y="1516"/>
                      <a:pt x="3447" y="1516"/>
                    </a:cubicBezTo>
                    <a:cubicBezTo>
                      <a:pt x="3453" y="1529"/>
                      <a:pt x="3453" y="1542"/>
                      <a:pt x="3453" y="1554"/>
                    </a:cubicBezTo>
                    <a:cubicBezTo>
                      <a:pt x="3453" y="1554"/>
                      <a:pt x="3453" y="1554"/>
                      <a:pt x="3453" y="1554"/>
                    </a:cubicBezTo>
                    <a:cubicBezTo>
                      <a:pt x="3453" y="1586"/>
                      <a:pt x="3434" y="1611"/>
                      <a:pt x="3421" y="1624"/>
                    </a:cubicBezTo>
                    <a:cubicBezTo>
                      <a:pt x="3421" y="1624"/>
                      <a:pt x="3421" y="1624"/>
                      <a:pt x="3421" y="1624"/>
                    </a:cubicBezTo>
                    <a:cubicBezTo>
                      <a:pt x="3402" y="1643"/>
                      <a:pt x="3383" y="1655"/>
                      <a:pt x="3364" y="1668"/>
                    </a:cubicBezTo>
                    <a:cubicBezTo>
                      <a:pt x="3364" y="1668"/>
                      <a:pt x="3364" y="1668"/>
                      <a:pt x="3364" y="1668"/>
                    </a:cubicBezTo>
                    <a:cubicBezTo>
                      <a:pt x="3320" y="1687"/>
                      <a:pt x="3275" y="1699"/>
                      <a:pt x="3224" y="1699"/>
                    </a:cubicBezTo>
                    <a:cubicBezTo>
                      <a:pt x="3224" y="1699"/>
                      <a:pt x="3224" y="1699"/>
                      <a:pt x="3224" y="1699"/>
                    </a:cubicBezTo>
                    <a:cubicBezTo>
                      <a:pt x="3205" y="1699"/>
                      <a:pt x="3186" y="1693"/>
                      <a:pt x="3167" y="1687"/>
                    </a:cubicBezTo>
                    <a:cubicBezTo>
                      <a:pt x="3167" y="1687"/>
                      <a:pt x="3167" y="1687"/>
                      <a:pt x="3167" y="1687"/>
                    </a:cubicBezTo>
                    <a:cubicBezTo>
                      <a:pt x="3110" y="1674"/>
                      <a:pt x="3066" y="1636"/>
                      <a:pt x="3021" y="1592"/>
                    </a:cubicBezTo>
                    <a:cubicBezTo>
                      <a:pt x="3021" y="1592"/>
                      <a:pt x="3021" y="1592"/>
                      <a:pt x="3021" y="1592"/>
                    </a:cubicBezTo>
                    <a:cubicBezTo>
                      <a:pt x="2977" y="1554"/>
                      <a:pt x="2933" y="1504"/>
                      <a:pt x="2894" y="1478"/>
                    </a:cubicBezTo>
                    <a:cubicBezTo>
                      <a:pt x="2894" y="1478"/>
                      <a:pt x="2894" y="1478"/>
                      <a:pt x="2894" y="1478"/>
                    </a:cubicBezTo>
                    <a:cubicBezTo>
                      <a:pt x="2869" y="1453"/>
                      <a:pt x="2850" y="1447"/>
                      <a:pt x="2850" y="1447"/>
                    </a:cubicBezTo>
                    <a:cubicBezTo>
                      <a:pt x="2850" y="1447"/>
                      <a:pt x="2850" y="1447"/>
                      <a:pt x="2850" y="1447"/>
                    </a:cubicBezTo>
                    <a:cubicBezTo>
                      <a:pt x="2844" y="1447"/>
                      <a:pt x="2844" y="1447"/>
                      <a:pt x="2844" y="1447"/>
                    </a:cubicBezTo>
                    <a:cubicBezTo>
                      <a:pt x="2844" y="1447"/>
                      <a:pt x="2844" y="1447"/>
                      <a:pt x="2844" y="1447"/>
                    </a:cubicBezTo>
                    <a:cubicBezTo>
                      <a:pt x="2825" y="1447"/>
                      <a:pt x="2806" y="1453"/>
                      <a:pt x="2787" y="1472"/>
                    </a:cubicBezTo>
                    <a:cubicBezTo>
                      <a:pt x="2787" y="1472"/>
                      <a:pt x="2787" y="1472"/>
                      <a:pt x="2787" y="1472"/>
                    </a:cubicBezTo>
                    <a:cubicBezTo>
                      <a:pt x="2768" y="1485"/>
                      <a:pt x="2761" y="1504"/>
                      <a:pt x="2755" y="1516"/>
                    </a:cubicBezTo>
                    <a:cubicBezTo>
                      <a:pt x="2755" y="1516"/>
                      <a:pt x="2755" y="1516"/>
                      <a:pt x="2755" y="1516"/>
                    </a:cubicBezTo>
                    <a:cubicBezTo>
                      <a:pt x="2755" y="1516"/>
                      <a:pt x="2755" y="1523"/>
                      <a:pt x="2761" y="1523"/>
                    </a:cubicBezTo>
                    <a:cubicBezTo>
                      <a:pt x="2761" y="1523"/>
                      <a:pt x="2761" y="1523"/>
                      <a:pt x="2761" y="1523"/>
                    </a:cubicBezTo>
                    <a:cubicBezTo>
                      <a:pt x="2768" y="1535"/>
                      <a:pt x="2774" y="1548"/>
                      <a:pt x="2787" y="1567"/>
                    </a:cubicBezTo>
                    <a:cubicBezTo>
                      <a:pt x="2787" y="1567"/>
                      <a:pt x="2787" y="1567"/>
                      <a:pt x="2787" y="1567"/>
                    </a:cubicBezTo>
                    <a:cubicBezTo>
                      <a:pt x="2806" y="1598"/>
                      <a:pt x="2837" y="1630"/>
                      <a:pt x="2856" y="1668"/>
                    </a:cubicBezTo>
                    <a:cubicBezTo>
                      <a:pt x="2856" y="1668"/>
                      <a:pt x="2856" y="1668"/>
                      <a:pt x="2856" y="1668"/>
                    </a:cubicBezTo>
                    <a:cubicBezTo>
                      <a:pt x="2875" y="1687"/>
                      <a:pt x="2888" y="1712"/>
                      <a:pt x="2888" y="1750"/>
                    </a:cubicBezTo>
                    <a:cubicBezTo>
                      <a:pt x="2888" y="1750"/>
                      <a:pt x="2888" y="1750"/>
                      <a:pt x="2888" y="1750"/>
                    </a:cubicBezTo>
                    <a:cubicBezTo>
                      <a:pt x="2888" y="1756"/>
                      <a:pt x="2888" y="1756"/>
                      <a:pt x="2888" y="1756"/>
                    </a:cubicBezTo>
                    <a:cubicBezTo>
                      <a:pt x="2888" y="1756"/>
                      <a:pt x="2888" y="1756"/>
                      <a:pt x="2888" y="1756"/>
                    </a:cubicBezTo>
                    <a:cubicBezTo>
                      <a:pt x="2888" y="1763"/>
                      <a:pt x="2888" y="1763"/>
                      <a:pt x="2888" y="1763"/>
                    </a:cubicBezTo>
                    <a:cubicBezTo>
                      <a:pt x="2888" y="1763"/>
                      <a:pt x="2888" y="1763"/>
                      <a:pt x="2888" y="1763"/>
                    </a:cubicBezTo>
                    <a:cubicBezTo>
                      <a:pt x="2882" y="1813"/>
                      <a:pt x="2850" y="1845"/>
                      <a:pt x="2812" y="1864"/>
                    </a:cubicBezTo>
                    <a:cubicBezTo>
                      <a:pt x="2812" y="1864"/>
                      <a:pt x="2812" y="1864"/>
                      <a:pt x="2812" y="1864"/>
                    </a:cubicBezTo>
                    <a:cubicBezTo>
                      <a:pt x="2780" y="1889"/>
                      <a:pt x="2736" y="1902"/>
                      <a:pt x="2691" y="1902"/>
                    </a:cubicBezTo>
                    <a:cubicBezTo>
                      <a:pt x="2691" y="1902"/>
                      <a:pt x="2691" y="1902"/>
                      <a:pt x="2691" y="1902"/>
                    </a:cubicBezTo>
                    <a:cubicBezTo>
                      <a:pt x="2666" y="1902"/>
                      <a:pt x="2634" y="1895"/>
                      <a:pt x="2609" y="1876"/>
                    </a:cubicBezTo>
                    <a:cubicBezTo>
                      <a:pt x="2609" y="1876"/>
                      <a:pt x="2609" y="1876"/>
                      <a:pt x="2609" y="1876"/>
                    </a:cubicBezTo>
                    <a:cubicBezTo>
                      <a:pt x="2564" y="1845"/>
                      <a:pt x="2539" y="1801"/>
                      <a:pt x="2507" y="1750"/>
                    </a:cubicBezTo>
                    <a:cubicBezTo>
                      <a:pt x="2507" y="1750"/>
                      <a:pt x="2507" y="1750"/>
                      <a:pt x="2507" y="1750"/>
                    </a:cubicBezTo>
                    <a:cubicBezTo>
                      <a:pt x="2482" y="1699"/>
                      <a:pt x="2457" y="1643"/>
                      <a:pt x="2431" y="1598"/>
                    </a:cubicBezTo>
                    <a:cubicBezTo>
                      <a:pt x="2431" y="1598"/>
                      <a:pt x="2431" y="1598"/>
                      <a:pt x="2431" y="1598"/>
                    </a:cubicBezTo>
                    <a:cubicBezTo>
                      <a:pt x="2418" y="1573"/>
                      <a:pt x="2399" y="1554"/>
                      <a:pt x="2399" y="1548"/>
                    </a:cubicBezTo>
                    <a:cubicBezTo>
                      <a:pt x="2399" y="1548"/>
                      <a:pt x="2399" y="1548"/>
                      <a:pt x="2399" y="1548"/>
                    </a:cubicBezTo>
                    <a:cubicBezTo>
                      <a:pt x="2399" y="1548"/>
                      <a:pt x="2399" y="1548"/>
                      <a:pt x="2399" y="1548"/>
                    </a:cubicBezTo>
                    <a:cubicBezTo>
                      <a:pt x="2399" y="1548"/>
                      <a:pt x="2399" y="1548"/>
                      <a:pt x="2399" y="1548"/>
                    </a:cubicBezTo>
                    <a:cubicBezTo>
                      <a:pt x="2399" y="1548"/>
                      <a:pt x="2399" y="1548"/>
                      <a:pt x="2399" y="1548"/>
                    </a:cubicBezTo>
                    <a:cubicBezTo>
                      <a:pt x="2399" y="1548"/>
                      <a:pt x="2399" y="1548"/>
                      <a:pt x="2399" y="1548"/>
                    </a:cubicBezTo>
                    <a:cubicBezTo>
                      <a:pt x="2393" y="1542"/>
                      <a:pt x="2387" y="1542"/>
                      <a:pt x="2387" y="1542"/>
                    </a:cubicBezTo>
                    <a:cubicBezTo>
                      <a:pt x="2387" y="1542"/>
                      <a:pt x="2387" y="1542"/>
                      <a:pt x="2387" y="1542"/>
                    </a:cubicBezTo>
                    <a:cubicBezTo>
                      <a:pt x="2387" y="1542"/>
                      <a:pt x="2387" y="1542"/>
                      <a:pt x="2380" y="1548"/>
                    </a:cubicBezTo>
                    <a:cubicBezTo>
                      <a:pt x="2380" y="1548"/>
                      <a:pt x="2380" y="1548"/>
                      <a:pt x="2380" y="1548"/>
                    </a:cubicBezTo>
                    <a:cubicBezTo>
                      <a:pt x="2374" y="1554"/>
                      <a:pt x="2368" y="1567"/>
                      <a:pt x="2361" y="1579"/>
                    </a:cubicBezTo>
                    <a:cubicBezTo>
                      <a:pt x="2361" y="1579"/>
                      <a:pt x="2361" y="1579"/>
                      <a:pt x="2361" y="1579"/>
                    </a:cubicBezTo>
                    <a:cubicBezTo>
                      <a:pt x="2361" y="1579"/>
                      <a:pt x="2361" y="1579"/>
                      <a:pt x="2361" y="1586"/>
                    </a:cubicBezTo>
                    <a:cubicBezTo>
                      <a:pt x="2361" y="1586"/>
                      <a:pt x="2361" y="1586"/>
                      <a:pt x="2361" y="1586"/>
                    </a:cubicBezTo>
                    <a:cubicBezTo>
                      <a:pt x="2361" y="1592"/>
                      <a:pt x="2361" y="1598"/>
                      <a:pt x="2361" y="1605"/>
                    </a:cubicBezTo>
                    <a:cubicBezTo>
                      <a:pt x="2361" y="1605"/>
                      <a:pt x="2361" y="1605"/>
                      <a:pt x="2361" y="1605"/>
                    </a:cubicBezTo>
                    <a:cubicBezTo>
                      <a:pt x="2361" y="1655"/>
                      <a:pt x="2374" y="1744"/>
                      <a:pt x="2374" y="1813"/>
                    </a:cubicBezTo>
                    <a:cubicBezTo>
                      <a:pt x="2374" y="1813"/>
                      <a:pt x="2374" y="1813"/>
                      <a:pt x="2374" y="1813"/>
                    </a:cubicBezTo>
                    <a:cubicBezTo>
                      <a:pt x="2374" y="1845"/>
                      <a:pt x="2374" y="1864"/>
                      <a:pt x="2355" y="1902"/>
                    </a:cubicBezTo>
                    <a:cubicBezTo>
                      <a:pt x="2355" y="1902"/>
                      <a:pt x="2355" y="1902"/>
                      <a:pt x="2355" y="1902"/>
                    </a:cubicBezTo>
                    <a:cubicBezTo>
                      <a:pt x="2355" y="1902"/>
                      <a:pt x="2355" y="1902"/>
                      <a:pt x="2355" y="1902"/>
                    </a:cubicBezTo>
                    <a:cubicBezTo>
                      <a:pt x="2355" y="1902"/>
                      <a:pt x="2355" y="1902"/>
                      <a:pt x="2355" y="1902"/>
                    </a:cubicBezTo>
                    <a:cubicBezTo>
                      <a:pt x="2323" y="1952"/>
                      <a:pt x="2273" y="1958"/>
                      <a:pt x="2228" y="1958"/>
                    </a:cubicBezTo>
                    <a:cubicBezTo>
                      <a:pt x="2228" y="1958"/>
                      <a:pt x="2228" y="1958"/>
                      <a:pt x="2228" y="1958"/>
                    </a:cubicBezTo>
                    <a:cubicBezTo>
                      <a:pt x="2171" y="1958"/>
                      <a:pt x="2101" y="1940"/>
                      <a:pt x="2057" y="1883"/>
                    </a:cubicBezTo>
                    <a:close/>
                    <a:moveTo>
                      <a:pt x="2228" y="1832"/>
                    </a:moveTo>
                    <a:cubicBezTo>
                      <a:pt x="2234" y="1832"/>
                      <a:pt x="2241" y="1832"/>
                      <a:pt x="2247" y="1832"/>
                    </a:cubicBezTo>
                    <a:cubicBezTo>
                      <a:pt x="2247" y="1832"/>
                      <a:pt x="2247" y="1832"/>
                      <a:pt x="2247" y="1832"/>
                    </a:cubicBezTo>
                    <a:cubicBezTo>
                      <a:pt x="2247" y="1826"/>
                      <a:pt x="2247" y="1819"/>
                      <a:pt x="2247" y="1813"/>
                    </a:cubicBezTo>
                    <a:cubicBezTo>
                      <a:pt x="2247" y="1813"/>
                      <a:pt x="2247" y="1813"/>
                      <a:pt x="2247" y="1813"/>
                    </a:cubicBezTo>
                    <a:cubicBezTo>
                      <a:pt x="2247" y="1763"/>
                      <a:pt x="2234" y="1674"/>
                      <a:pt x="2234" y="1605"/>
                    </a:cubicBezTo>
                    <a:cubicBezTo>
                      <a:pt x="2234" y="1605"/>
                      <a:pt x="2234" y="1605"/>
                      <a:pt x="2234" y="1605"/>
                    </a:cubicBezTo>
                    <a:cubicBezTo>
                      <a:pt x="2234" y="1579"/>
                      <a:pt x="2234" y="1560"/>
                      <a:pt x="2241" y="1535"/>
                    </a:cubicBezTo>
                    <a:cubicBezTo>
                      <a:pt x="2241" y="1535"/>
                      <a:pt x="2241" y="1535"/>
                      <a:pt x="2241" y="1535"/>
                    </a:cubicBezTo>
                    <a:cubicBezTo>
                      <a:pt x="2253" y="1504"/>
                      <a:pt x="2273" y="1478"/>
                      <a:pt x="2292" y="1459"/>
                    </a:cubicBezTo>
                    <a:cubicBezTo>
                      <a:pt x="2292" y="1459"/>
                      <a:pt x="2292" y="1459"/>
                      <a:pt x="2292" y="1459"/>
                    </a:cubicBezTo>
                    <a:cubicBezTo>
                      <a:pt x="2317" y="1434"/>
                      <a:pt x="2349" y="1415"/>
                      <a:pt x="2387" y="1415"/>
                    </a:cubicBezTo>
                    <a:cubicBezTo>
                      <a:pt x="2387" y="1415"/>
                      <a:pt x="2387" y="1415"/>
                      <a:pt x="2387" y="1415"/>
                    </a:cubicBezTo>
                    <a:cubicBezTo>
                      <a:pt x="2418" y="1415"/>
                      <a:pt x="2450" y="1428"/>
                      <a:pt x="2476" y="1447"/>
                    </a:cubicBezTo>
                    <a:cubicBezTo>
                      <a:pt x="2476" y="1447"/>
                      <a:pt x="2476" y="1447"/>
                      <a:pt x="2476" y="1447"/>
                    </a:cubicBezTo>
                    <a:cubicBezTo>
                      <a:pt x="2501" y="1472"/>
                      <a:pt x="2514" y="1497"/>
                      <a:pt x="2533" y="1523"/>
                    </a:cubicBezTo>
                    <a:cubicBezTo>
                      <a:pt x="2533" y="1523"/>
                      <a:pt x="2533" y="1523"/>
                      <a:pt x="2533" y="1523"/>
                    </a:cubicBezTo>
                    <a:cubicBezTo>
                      <a:pt x="2552" y="1554"/>
                      <a:pt x="2571" y="1586"/>
                      <a:pt x="2583" y="1617"/>
                    </a:cubicBezTo>
                    <a:cubicBezTo>
                      <a:pt x="2583" y="1617"/>
                      <a:pt x="2583" y="1617"/>
                      <a:pt x="2583" y="1617"/>
                    </a:cubicBezTo>
                    <a:cubicBezTo>
                      <a:pt x="2622" y="1687"/>
                      <a:pt x="2660" y="1756"/>
                      <a:pt x="2672" y="1769"/>
                    </a:cubicBezTo>
                    <a:cubicBezTo>
                      <a:pt x="2672" y="1769"/>
                      <a:pt x="2672" y="1769"/>
                      <a:pt x="2672" y="1769"/>
                    </a:cubicBezTo>
                    <a:cubicBezTo>
                      <a:pt x="2679" y="1775"/>
                      <a:pt x="2679" y="1775"/>
                      <a:pt x="2679" y="1775"/>
                    </a:cubicBezTo>
                    <a:cubicBezTo>
                      <a:pt x="2679" y="1775"/>
                      <a:pt x="2679" y="1775"/>
                      <a:pt x="2679" y="1775"/>
                    </a:cubicBezTo>
                    <a:cubicBezTo>
                      <a:pt x="2679" y="1775"/>
                      <a:pt x="2685" y="1775"/>
                      <a:pt x="2691" y="1775"/>
                    </a:cubicBezTo>
                    <a:cubicBezTo>
                      <a:pt x="2691" y="1775"/>
                      <a:pt x="2691" y="1775"/>
                      <a:pt x="2691" y="1775"/>
                    </a:cubicBezTo>
                    <a:cubicBezTo>
                      <a:pt x="2704" y="1775"/>
                      <a:pt x="2723" y="1769"/>
                      <a:pt x="2742" y="1763"/>
                    </a:cubicBezTo>
                    <a:cubicBezTo>
                      <a:pt x="2742" y="1763"/>
                      <a:pt x="2742" y="1763"/>
                      <a:pt x="2742" y="1763"/>
                    </a:cubicBezTo>
                    <a:cubicBezTo>
                      <a:pt x="2748" y="1756"/>
                      <a:pt x="2755" y="1750"/>
                      <a:pt x="2761" y="1750"/>
                    </a:cubicBezTo>
                    <a:cubicBezTo>
                      <a:pt x="2761" y="1750"/>
                      <a:pt x="2761" y="1750"/>
                      <a:pt x="2761" y="1750"/>
                    </a:cubicBezTo>
                    <a:cubicBezTo>
                      <a:pt x="2761" y="1744"/>
                      <a:pt x="2761" y="1744"/>
                      <a:pt x="2761" y="1744"/>
                    </a:cubicBezTo>
                    <a:cubicBezTo>
                      <a:pt x="2761" y="1744"/>
                      <a:pt x="2761" y="1744"/>
                      <a:pt x="2761" y="1744"/>
                    </a:cubicBezTo>
                    <a:cubicBezTo>
                      <a:pt x="2755" y="1731"/>
                      <a:pt x="2742" y="1718"/>
                      <a:pt x="2736" y="1706"/>
                    </a:cubicBezTo>
                    <a:cubicBezTo>
                      <a:pt x="2736" y="1706"/>
                      <a:pt x="2736" y="1706"/>
                      <a:pt x="2736" y="1706"/>
                    </a:cubicBezTo>
                    <a:cubicBezTo>
                      <a:pt x="2710" y="1674"/>
                      <a:pt x="2679" y="1636"/>
                      <a:pt x="2660" y="1605"/>
                    </a:cubicBezTo>
                    <a:cubicBezTo>
                      <a:pt x="2660" y="1605"/>
                      <a:pt x="2660" y="1605"/>
                      <a:pt x="2660" y="1605"/>
                    </a:cubicBezTo>
                    <a:cubicBezTo>
                      <a:pt x="2647" y="1579"/>
                      <a:pt x="2628" y="1554"/>
                      <a:pt x="2628" y="1516"/>
                    </a:cubicBezTo>
                    <a:cubicBezTo>
                      <a:pt x="2628" y="1516"/>
                      <a:pt x="2628" y="1516"/>
                      <a:pt x="2628" y="1516"/>
                    </a:cubicBezTo>
                    <a:cubicBezTo>
                      <a:pt x="2628" y="1510"/>
                      <a:pt x="2628" y="1504"/>
                      <a:pt x="2628" y="1504"/>
                    </a:cubicBezTo>
                    <a:cubicBezTo>
                      <a:pt x="2628" y="1504"/>
                      <a:pt x="2628" y="1504"/>
                      <a:pt x="2628" y="1504"/>
                    </a:cubicBezTo>
                    <a:cubicBezTo>
                      <a:pt x="2634" y="1453"/>
                      <a:pt x="2666" y="1415"/>
                      <a:pt x="2698" y="1377"/>
                    </a:cubicBezTo>
                    <a:cubicBezTo>
                      <a:pt x="2698" y="1377"/>
                      <a:pt x="2698" y="1377"/>
                      <a:pt x="2698" y="1377"/>
                    </a:cubicBezTo>
                    <a:cubicBezTo>
                      <a:pt x="2736" y="1346"/>
                      <a:pt x="2780" y="1320"/>
                      <a:pt x="2844" y="1320"/>
                    </a:cubicBezTo>
                    <a:cubicBezTo>
                      <a:pt x="2844" y="1320"/>
                      <a:pt x="2844" y="1320"/>
                      <a:pt x="2844" y="1320"/>
                    </a:cubicBezTo>
                    <a:cubicBezTo>
                      <a:pt x="2850" y="1320"/>
                      <a:pt x="2863" y="1320"/>
                      <a:pt x="2875" y="1320"/>
                    </a:cubicBezTo>
                    <a:cubicBezTo>
                      <a:pt x="2875" y="1320"/>
                      <a:pt x="2875" y="1320"/>
                      <a:pt x="2875" y="1320"/>
                    </a:cubicBezTo>
                    <a:cubicBezTo>
                      <a:pt x="2933" y="1339"/>
                      <a:pt x="2971" y="1377"/>
                      <a:pt x="3015" y="1415"/>
                    </a:cubicBezTo>
                    <a:cubicBezTo>
                      <a:pt x="3015" y="1415"/>
                      <a:pt x="3015" y="1415"/>
                      <a:pt x="3015" y="1415"/>
                    </a:cubicBezTo>
                    <a:cubicBezTo>
                      <a:pt x="3066" y="1459"/>
                      <a:pt x="3110" y="1504"/>
                      <a:pt x="3148" y="1535"/>
                    </a:cubicBezTo>
                    <a:cubicBezTo>
                      <a:pt x="3148" y="1535"/>
                      <a:pt x="3148" y="1535"/>
                      <a:pt x="3148" y="1535"/>
                    </a:cubicBezTo>
                    <a:cubicBezTo>
                      <a:pt x="3174" y="1554"/>
                      <a:pt x="3193" y="1567"/>
                      <a:pt x="3199" y="1567"/>
                    </a:cubicBezTo>
                    <a:cubicBezTo>
                      <a:pt x="3199" y="1567"/>
                      <a:pt x="3199" y="1567"/>
                      <a:pt x="3199" y="1567"/>
                    </a:cubicBezTo>
                    <a:cubicBezTo>
                      <a:pt x="3205" y="1567"/>
                      <a:pt x="3212" y="1573"/>
                      <a:pt x="3224" y="1573"/>
                    </a:cubicBezTo>
                    <a:cubicBezTo>
                      <a:pt x="3224" y="1573"/>
                      <a:pt x="3224" y="1573"/>
                      <a:pt x="3224" y="1573"/>
                    </a:cubicBezTo>
                    <a:cubicBezTo>
                      <a:pt x="3250" y="1573"/>
                      <a:pt x="3288" y="1560"/>
                      <a:pt x="3313" y="1548"/>
                    </a:cubicBezTo>
                    <a:cubicBezTo>
                      <a:pt x="3313" y="1548"/>
                      <a:pt x="3313" y="1548"/>
                      <a:pt x="3313" y="1548"/>
                    </a:cubicBezTo>
                    <a:cubicBezTo>
                      <a:pt x="3307" y="1548"/>
                      <a:pt x="3307" y="1548"/>
                      <a:pt x="3301" y="1542"/>
                    </a:cubicBezTo>
                    <a:cubicBezTo>
                      <a:pt x="3301" y="1542"/>
                      <a:pt x="3301" y="1542"/>
                      <a:pt x="3301" y="1542"/>
                    </a:cubicBezTo>
                    <a:cubicBezTo>
                      <a:pt x="3275" y="1523"/>
                      <a:pt x="3244" y="1504"/>
                      <a:pt x="3212" y="1485"/>
                    </a:cubicBezTo>
                    <a:cubicBezTo>
                      <a:pt x="3212" y="1485"/>
                      <a:pt x="3212" y="1485"/>
                      <a:pt x="3212" y="1485"/>
                    </a:cubicBezTo>
                    <a:cubicBezTo>
                      <a:pt x="3142" y="1440"/>
                      <a:pt x="3066" y="1403"/>
                      <a:pt x="3021" y="1358"/>
                    </a:cubicBezTo>
                    <a:cubicBezTo>
                      <a:pt x="3021" y="1358"/>
                      <a:pt x="3021" y="1358"/>
                      <a:pt x="3021" y="1358"/>
                    </a:cubicBezTo>
                    <a:cubicBezTo>
                      <a:pt x="3002" y="1333"/>
                      <a:pt x="2977" y="1308"/>
                      <a:pt x="2952" y="1276"/>
                    </a:cubicBezTo>
                    <a:cubicBezTo>
                      <a:pt x="2952" y="1276"/>
                      <a:pt x="2952" y="1276"/>
                      <a:pt x="2952" y="1276"/>
                    </a:cubicBezTo>
                    <a:cubicBezTo>
                      <a:pt x="2933" y="1251"/>
                      <a:pt x="2914" y="1219"/>
                      <a:pt x="2914" y="1175"/>
                    </a:cubicBezTo>
                    <a:cubicBezTo>
                      <a:pt x="2914" y="1175"/>
                      <a:pt x="2914" y="1175"/>
                      <a:pt x="2914" y="1175"/>
                    </a:cubicBezTo>
                    <a:cubicBezTo>
                      <a:pt x="2914" y="1156"/>
                      <a:pt x="2920" y="1131"/>
                      <a:pt x="2939" y="1112"/>
                    </a:cubicBezTo>
                    <a:cubicBezTo>
                      <a:pt x="2939" y="1112"/>
                      <a:pt x="2939" y="1112"/>
                      <a:pt x="2939" y="1112"/>
                    </a:cubicBezTo>
                    <a:cubicBezTo>
                      <a:pt x="2958" y="1093"/>
                      <a:pt x="2977" y="1087"/>
                      <a:pt x="2996" y="1080"/>
                    </a:cubicBezTo>
                    <a:cubicBezTo>
                      <a:pt x="2996" y="1080"/>
                      <a:pt x="2996" y="1080"/>
                      <a:pt x="2996" y="1080"/>
                    </a:cubicBezTo>
                    <a:cubicBezTo>
                      <a:pt x="3009" y="1074"/>
                      <a:pt x="3021" y="1074"/>
                      <a:pt x="3034" y="1074"/>
                    </a:cubicBezTo>
                    <a:cubicBezTo>
                      <a:pt x="3034" y="1074"/>
                      <a:pt x="3034" y="1074"/>
                      <a:pt x="3034" y="1074"/>
                    </a:cubicBezTo>
                    <a:cubicBezTo>
                      <a:pt x="3098" y="1074"/>
                      <a:pt x="3186" y="1099"/>
                      <a:pt x="3282" y="1112"/>
                    </a:cubicBezTo>
                    <a:cubicBezTo>
                      <a:pt x="3282" y="1112"/>
                      <a:pt x="3282" y="1112"/>
                      <a:pt x="3282" y="1112"/>
                    </a:cubicBezTo>
                    <a:cubicBezTo>
                      <a:pt x="3370" y="1131"/>
                      <a:pt x="3466" y="1150"/>
                      <a:pt x="3504" y="1150"/>
                    </a:cubicBezTo>
                    <a:cubicBezTo>
                      <a:pt x="3504" y="1150"/>
                      <a:pt x="3504" y="1150"/>
                      <a:pt x="3504" y="1150"/>
                    </a:cubicBezTo>
                    <a:cubicBezTo>
                      <a:pt x="3510" y="1150"/>
                      <a:pt x="3510" y="1150"/>
                      <a:pt x="3516" y="1150"/>
                    </a:cubicBezTo>
                    <a:cubicBezTo>
                      <a:pt x="3516" y="1150"/>
                      <a:pt x="3516" y="1150"/>
                      <a:pt x="3516" y="1150"/>
                    </a:cubicBezTo>
                    <a:cubicBezTo>
                      <a:pt x="3548" y="1144"/>
                      <a:pt x="3567" y="1125"/>
                      <a:pt x="3574" y="1118"/>
                    </a:cubicBezTo>
                    <a:cubicBezTo>
                      <a:pt x="3574" y="1118"/>
                      <a:pt x="3574" y="1118"/>
                      <a:pt x="3574" y="1118"/>
                    </a:cubicBezTo>
                    <a:cubicBezTo>
                      <a:pt x="3574" y="1112"/>
                      <a:pt x="3574" y="1112"/>
                      <a:pt x="3574" y="1112"/>
                    </a:cubicBezTo>
                    <a:cubicBezTo>
                      <a:pt x="3574" y="1112"/>
                      <a:pt x="3574" y="1112"/>
                      <a:pt x="3574" y="1112"/>
                    </a:cubicBezTo>
                    <a:cubicBezTo>
                      <a:pt x="3574" y="1112"/>
                      <a:pt x="3574" y="1112"/>
                      <a:pt x="3574" y="1112"/>
                    </a:cubicBezTo>
                    <a:cubicBezTo>
                      <a:pt x="3574" y="1112"/>
                      <a:pt x="3574" y="1112"/>
                      <a:pt x="3574" y="1112"/>
                    </a:cubicBezTo>
                    <a:cubicBezTo>
                      <a:pt x="3574" y="1112"/>
                      <a:pt x="3555" y="1099"/>
                      <a:pt x="3523" y="1093"/>
                    </a:cubicBezTo>
                    <a:cubicBezTo>
                      <a:pt x="3523" y="1093"/>
                      <a:pt x="3523" y="1093"/>
                      <a:pt x="3523" y="1093"/>
                    </a:cubicBezTo>
                    <a:cubicBezTo>
                      <a:pt x="3497" y="1087"/>
                      <a:pt x="3459" y="1080"/>
                      <a:pt x="3421" y="1074"/>
                    </a:cubicBezTo>
                    <a:cubicBezTo>
                      <a:pt x="3421" y="1074"/>
                      <a:pt x="3421" y="1074"/>
                      <a:pt x="3421" y="1074"/>
                    </a:cubicBezTo>
                    <a:cubicBezTo>
                      <a:pt x="3345" y="1055"/>
                      <a:pt x="3256" y="1042"/>
                      <a:pt x="3186" y="1030"/>
                    </a:cubicBezTo>
                    <a:cubicBezTo>
                      <a:pt x="3186" y="1030"/>
                      <a:pt x="3186" y="1030"/>
                      <a:pt x="3186" y="1030"/>
                    </a:cubicBezTo>
                    <a:cubicBezTo>
                      <a:pt x="3136" y="1017"/>
                      <a:pt x="3098" y="1011"/>
                      <a:pt x="3066" y="992"/>
                    </a:cubicBezTo>
                    <a:cubicBezTo>
                      <a:pt x="3066" y="992"/>
                      <a:pt x="3066" y="992"/>
                      <a:pt x="3066" y="992"/>
                    </a:cubicBezTo>
                    <a:cubicBezTo>
                      <a:pt x="3047" y="986"/>
                      <a:pt x="3028" y="973"/>
                      <a:pt x="3015" y="954"/>
                    </a:cubicBezTo>
                    <a:cubicBezTo>
                      <a:pt x="3015" y="954"/>
                      <a:pt x="3015" y="954"/>
                      <a:pt x="3015" y="954"/>
                    </a:cubicBezTo>
                    <a:cubicBezTo>
                      <a:pt x="2996" y="935"/>
                      <a:pt x="2990" y="910"/>
                      <a:pt x="2990" y="885"/>
                    </a:cubicBezTo>
                    <a:cubicBezTo>
                      <a:pt x="2990" y="885"/>
                      <a:pt x="2990" y="885"/>
                      <a:pt x="2990" y="885"/>
                    </a:cubicBezTo>
                    <a:cubicBezTo>
                      <a:pt x="2990" y="847"/>
                      <a:pt x="3009" y="821"/>
                      <a:pt x="3028" y="802"/>
                    </a:cubicBezTo>
                    <a:cubicBezTo>
                      <a:pt x="3028" y="802"/>
                      <a:pt x="3028" y="802"/>
                      <a:pt x="3028" y="802"/>
                    </a:cubicBezTo>
                    <a:cubicBezTo>
                      <a:pt x="3053" y="783"/>
                      <a:pt x="3079" y="765"/>
                      <a:pt x="3104" y="752"/>
                    </a:cubicBezTo>
                    <a:cubicBezTo>
                      <a:pt x="3104" y="752"/>
                      <a:pt x="3104" y="752"/>
                      <a:pt x="3104" y="752"/>
                    </a:cubicBezTo>
                    <a:cubicBezTo>
                      <a:pt x="3136" y="746"/>
                      <a:pt x="3174" y="733"/>
                      <a:pt x="3212" y="727"/>
                    </a:cubicBezTo>
                    <a:cubicBezTo>
                      <a:pt x="3212" y="727"/>
                      <a:pt x="3212" y="727"/>
                      <a:pt x="3212" y="727"/>
                    </a:cubicBezTo>
                    <a:cubicBezTo>
                      <a:pt x="3256" y="720"/>
                      <a:pt x="3301" y="714"/>
                      <a:pt x="3351" y="708"/>
                    </a:cubicBezTo>
                    <a:cubicBezTo>
                      <a:pt x="3351" y="708"/>
                      <a:pt x="3351" y="708"/>
                      <a:pt x="3351" y="708"/>
                    </a:cubicBezTo>
                    <a:cubicBezTo>
                      <a:pt x="3440" y="695"/>
                      <a:pt x="3542" y="676"/>
                      <a:pt x="3567" y="663"/>
                    </a:cubicBezTo>
                    <a:cubicBezTo>
                      <a:pt x="3567" y="663"/>
                      <a:pt x="3567" y="663"/>
                      <a:pt x="3567" y="663"/>
                    </a:cubicBezTo>
                    <a:cubicBezTo>
                      <a:pt x="3567" y="663"/>
                      <a:pt x="3567" y="663"/>
                      <a:pt x="3567" y="663"/>
                    </a:cubicBezTo>
                    <a:cubicBezTo>
                      <a:pt x="3567" y="663"/>
                      <a:pt x="3567" y="663"/>
                      <a:pt x="3567" y="663"/>
                    </a:cubicBezTo>
                    <a:cubicBezTo>
                      <a:pt x="3567" y="663"/>
                      <a:pt x="3567" y="663"/>
                      <a:pt x="3567" y="663"/>
                    </a:cubicBezTo>
                    <a:cubicBezTo>
                      <a:pt x="3567" y="663"/>
                      <a:pt x="3567" y="663"/>
                      <a:pt x="3567" y="663"/>
                    </a:cubicBezTo>
                    <a:cubicBezTo>
                      <a:pt x="3567" y="657"/>
                      <a:pt x="3567" y="657"/>
                      <a:pt x="3561" y="651"/>
                    </a:cubicBezTo>
                    <a:cubicBezTo>
                      <a:pt x="3561" y="651"/>
                      <a:pt x="3561" y="651"/>
                      <a:pt x="3561" y="651"/>
                    </a:cubicBezTo>
                    <a:cubicBezTo>
                      <a:pt x="3555" y="644"/>
                      <a:pt x="3535" y="632"/>
                      <a:pt x="3516" y="632"/>
                    </a:cubicBezTo>
                    <a:cubicBezTo>
                      <a:pt x="3516" y="632"/>
                      <a:pt x="3516" y="632"/>
                      <a:pt x="3516" y="632"/>
                    </a:cubicBezTo>
                    <a:cubicBezTo>
                      <a:pt x="3516" y="632"/>
                      <a:pt x="3516" y="632"/>
                      <a:pt x="3516" y="632"/>
                    </a:cubicBezTo>
                    <a:cubicBezTo>
                      <a:pt x="3516" y="632"/>
                      <a:pt x="3516" y="632"/>
                      <a:pt x="3516" y="632"/>
                    </a:cubicBezTo>
                    <a:cubicBezTo>
                      <a:pt x="3516" y="632"/>
                      <a:pt x="3516" y="632"/>
                      <a:pt x="3516" y="632"/>
                    </a:cubicBezTo>
                    <a:cubicBezTo>
                      <a:pt x="3516" y="632"/>
                      <a:pt x="3516" y="632"/>
                      <a:pt x="3516" y="632"/>
                    </a:cubicBezTo>
                    <a:cubicBezTo>
                      <a:pt x="3497" y="632"/>
                      <a:pt x="3440" y="644"/>
                      <a:pt x="3383" y="670"/>
                    </a:cubicBezTo>
                    <a:cubicBezTo>
                      <a:pt x="3383" y="670"/>
                      <a:pt x="3383" y="670"/>
                      <a:pt x="3383" y="670"/>
                    </a:cubicBezTo>
                    <a:cubicBezTo>
                      <a:pt x="3320" y="689"/>
                      <a:pt x="3250" y="714"/>
                      <a:pt x="3186" y="733"/>
                    </a:cubicBezTo>
                    <a:cubicBezTo>
                      <a:pt x="3186" y="733"/>
                      <a:pt x="3186" y="733"/>
                      <a:pt x="3186" y="733"/>
                    </a:cubicBezTo>
                    <a:cubicBezTo>
                      <a:pt x="3142" y="739"/>
                      <a:pt x="3110" y="752"/>
                      <a:pt x="3072" y="752"/>
                    </a:cubicBezTo>
                    <a:cubicBezTo>
                      <a:pt x="3072" y="752"/>
                      <a:pt x="3072" y="752"/>
                      <a:pt x="3072" y="752"/>
                    </a:cubicBezTo>
                    <a:cubicBezTo>
                      <a:pt x="3053" y="752"/>
                      <a:pt x="3034" y="752"/>
                      <a:pt x="3015" y="739"/>
                    </a:cubicBezTo>
                    <a:cubicBezTo>
                      <a:pt x="3015" y="739"/>
                      <a:pt x="3015" y="739"/>
                      <a:pt x="3015" y="739"/>
                    </a:cubicBezTo>
                    <a:cubicBezTo>
                      <a:pt x="2983" y="720"/>
                      <a:pt x="2971" y="682"/>
                      <a:pt x="2971" y="657"/>
                    </a:cubicBezTo>
                    <a:cubicBezTo>
                      <a:pt x="2971" y="657"/>
                      <a:pt x="2971" y="657"/>
                      <a:pt x="2971" y="657"/>
                    </a:cubicBezTo>
                    <a:cubicBezTo>
                      <a:pt x="2971" y="626"/>
                      <a:pt x="2983" y="600"/>
                      <a:pt x="2996" y="575"/>
                    </a:cubicBezTo>
                    <a:cubicBezTo>
                      <a:pt x="2996" y="575"/>
                      <a:pt x="2996" y="575"/>
                      <a:pt x="2996" y="575"/>
                    </a:cubicBezTo>
                    <a:cubicBezTo>
                      <a:pt x="3002" y="550"/>
                      <a:pt x="3021" y="524"/>
                      <a:pt x="3034" y="499"/>
                    </a:cubicBezTo>
                    <a:cubicBezTo>
                      <a:pt x="3034" y="499"/>
                      <a:pt x="3034" y="499"/>
                      <a:pt x="3034" y="499"/>
                    </a:cubicBezTo>
                    <a:cubicBezTo>
                      <a:pt x="3059" y="442"/>
                      <a:pt x="3091" y="385"/>
                      <a:pt x="3104" y="360"/>
                    </a:cubicBezTo>
                    <a:cubicBezTo>
                      <a:pt x="3104" y="360"/>
                      <a:pt x="3104" y="360"/>
                      <a:pt x="3104" y="360"/>
                    </a:cubicBezTo>
                    <a:cubicBezTo>
                      <a:pt x="3104" y="354"/>
                      <a:pt x="3104" y="348"/>
                      <a:pt x="3104" y="348"/>
                    </a:cubicBezTo>
                    <a:cubicBezTo>
                      <a:pt x="3104" y="348"/>
                      <a:pt x="3104" y="348"/>
                      <a:pt x="3104" y="348"/>
                    </a:cubicBezTo>
                    <a:cubicBezTo>
                      <a:pt x="3104" y="348"/>
                      <a:pt x="3104" y="348"/>
                      <a:pt x="3104" y="348"/>
                    </a:cubicBezTo>
                    <a:cubicBezTo>
                      <a:pt x="3104" y="348"/>
                      <a:pt x="3104" y="348"/>
                      <a:pt x="3104" y="348"/>
                    </a:cubicBezTo>
                    <a:cubicBezTo>
                      <a:pt x="3104" y="348"/>
                      <a:pt x="3104" y="348"/>
                      <a:pt x="3104" y="348"/>
                    </a:cubicBezTo>
                    <a:cubicBezTo>
                      <a:pt x="3104" y="329"/>
                      <a:pt x="3072" y="284"/>
                      <a:pt x="3047" y="272"/>
                    </a:cubicBezTo>
                    <a:cubicBezTo>
                      <a:pt x="3047" y="272"/>
                      <a:pt x="3047" y="272"/>
                      <a:pt x="3047" y="272"/>
                    </a:cubicBezTo>
                    <a:cubicBezTo>
                      <a:pt x="3040" y="265"/>
                      <a:pt x="3034" y="265"/>
                      <a:pt x="3034" y="265"/>
                    </a:cubicBezTo>
                    <a:cubicBezTo>
                      <a:pt x="3034" y="265"/>
                      <a:pt x="3034" y="265"/>
                      <a:pt x="3034" y="265"/>
                    </a:cubicBezTo>
                    <a:cubicBezTo>
                      <a:pt x="3028" y="272"/>
                      <a:pt x="3028" y="278"/>
                      <a:pt x="3021" y="284"/>
                    </a:cubicBezTo>
                    <a:cubicBezTo>
                      <a:pt x="3021" y="284"/>
                      <a:pt x="3021" y="284"/>
                      <a:pt x="3021" y="284"/>
                    </a:cubicBezTo>
                    <a:cubicBezTo>
                      <a:pt x="3015" y="303"/>
                      <a:pt x="3002" y="329"/>
                      <a:pt x="2990" y="360"/>
                    </a:cubicBezTo>
                    <a:cubicBezTo>
                      <a:pt x="2990" y="360"/>
                      <a:pt x="2990" y="360"/>
                      <a:pt x="2990" y="360"/>
                    </a:cubicBezTo>
                    <a:cubicBezTo>
                      <a:pt x="2971" y="417"/>
                      <a:pt x="2945" y="487"/>
                      <a:pt x="2920" y="543"/>
                    </a:cubicBezTo>
                    <a:cubicBezTo>
                      <a:pt x="2920" y="543"/>
                      <a:pt x="2920" y="543"/>
                      <a:pt x="2920" y="543"/>
                    </a:cubicBezTo>
                    <a:cubicBezTo>
                      <a:pt x="2901" y="588"/>
                      <a:pt x="2888" y="619"/>
                      <a:pt x="2856" y="644"/>
                    </a:cubicBezTo>
                    <a:cubicBezTo>
                      <a:pt x="2856" y="644"/>
                      <a:pt x="2856" y="644"/>
                      <a:pt x="2856" y="644"/>
                    </a:cubicBezTo>
                    <a:cubicBezTo>
                      <a:pt x="2812" y="682"/>
                      <a:pt x="2761" y="695"/>
                      <a:pt x="2717" y="695"/>
                    </a:cubicBezTo>
                    <a:cubicBezTo>
                      <a:pt x="2717" y="695"/>
                      <a:pt x="2717" y="695"/>
                      <a:pt x="2717" y="695"/>
                    </a:cubicBezTo>
                    <a:cubicBezTo>
                      <a:pt x="2641" y="695"/>
                      <a:pt x="2558" y="657"/>
                      <a:pt x="2526" y="581"/>
                    </a:cubicBezTo>
                    <a:cubicBezTo>
                      <a:pt x="2526" y="581"/>
                      <a:pt x="2526" y="581"/>
                      <a:pt x="2526" y="581"/>
                    </a:cubicBezTo>
                    <a:cubicBezTo>
                      <a:pt x="2520" y="562"/>
                      <a:pt x="2520" y="543"/>
                      <a:pt x="2520" y="531"/>
                    </a:cubicBezTo>
                    <a:cubicBezTo>
                      <a:pt x="2520" y="531"/>
                      <a:pt x="2520" y="531"/>
                      <a:pt x="2520" y="531"/>
                    </a:cubicBezTo>
                    <a:cubicBezTo>
                      <a:pt x="2520" y="474"/>
                      <a:pt x="2539" y="411"/>
                      <a:pt x="2558" y="348"/>
                    </a:cubicBezTo>
                    <a:cubicBezTo>
                      <a:pt x="2558" y="348"/>
                      <a:pt x="2558" y="348"/>
                      <a:pt x="2558" y="348"/>
                    </a:cubicBezTo>
                    <a:cubicBezTo>
                      <a:pt x="2577" y="291"/>
                      <a:pt x="2596" y="228"/>
                      <a:pt x="2596" y="209"/>
                    </a:cubicBezTo>
                    <a:cubicBezTo>
                      <a:pt x="2596" y="209"/>
                      <a:pt x="2596" y="209"/>
                      <a:pt x="2596" y="209"/>
                    </a:cubicBezTo>
                    <a:cubicBezTo>
                      <a:pt x="2596" y="202"/>
                      <a:pt x="2596" y="202"/>
                      <a:pt x="2596" y="202"/>
                    </a:cubicBezTo>
                    <a:cubicBezTo>
                      <a:pt x="2596" y="202"/>
                      <a:pt x="2596" y="202"/>
                      <a:pt x="2596" y="202"/>
                    </a:cubicBezTo>
                    <a:cubicBezTo>
                      <a:pt x="2596" y="190"/>
                      <a:pt x="2577" y="171"/>
                      <a:pt x="2558" y="158"/>
                    </a:cubicBezTo>
                    <a:cubicBezTo>
                      <a:pt x="2558" y="158"/>
                      <a:pt x="2558" y="158"/>
                      <a:pt x="2558" y="158"/>
                    </a:cubicBezTo>
                    <a:cubicBezTo>
                      <a:pt x="2539" y="139"/>
                      <a:pt x="2514" y="133"/>
                      <a:pt x="2507" y="133"/>
                    </a:cubicBezTo>
                    <a:cubicBezTo>
                      <a:pt x="2507" y="133"/>
                      <a:pt x="2507" y="133"/>
                      <a:pt x="2507" y="133"/>
                    </a:cubicBezTo>
                    <a:cubicBezTo>
                      <a:pt x="2501" y="133"/>
                      <a:pt x="2501" y="133"/>
                      <a:pt x="2501" y="133"/>
                    </a:cubicBezTo>
                    <a:cubicBezTo>
                      <a:pt x="2501" y="133"/>
                      <a:pt x="2501" y="133"/>
                      <a:pt x="2501" y="133"/>
                    </a:cubicBezTo>
                    <a:cubicBezTo>
                      <a:pt x="2501" y="133"/>
                      <a:pt x="2501" y="133"/>
                      <a:pt x="2501" y="133"/>
                    </a:cubicBezTo>
                    <a:cubicBezTo>
                      <a:pt x="2501" y="133"/>
                      <a:pt x="2495" y="152"/>
                      <a:pt x="2488" y="177"/>
                    </a:cubicBezTo>
                    <a:cubicBezTo>
                      <a:pt x="2488" y="177"/>
                      <a:pt x="2488" y="177"/>
                      <a:pt x="2488" y="177"/>
                    </a:cubicBezTo>
                    <a:cubicBezTo>
                      <a:pt x="2482" y="202"/>
                      <a:pt x="2476" y="234"/>
                      <a:pt x="2476" y="272"/>
                    </a:cubicBezTo>
                    <a:cubicBezTo>
                      <a:pt x="2476" y="272"/>
                      <a:pt x="2476" y="272"/>
                      <a:pt x="2476" y="272"/>
                    </a:cubicBezTo>
                    <a:cubicBezTo>
                      <a:pt x="2463" y="348"/>
                      <a:pt x="2457" y="430"/>
                      <a:pt x="2444" y="506"/>
                    </a:cubicBezTo>
                    <a:cubicBezTo>
                      <a:pt x="2444" y="506"/>
                      <a:pt x="2444" y="506"/>
                      <a:pt x="2444" y="506"/>
                    </a:cubicBezTo>
                    <a:cubicBezTo>
                      <a:pt x="2431" y="550"/>
                      <a:pt x="2425" y="594"/>
                      <a:pt x="2406" y="632"/>
                    </a:cubicBezTo>
                    <a:cubicBezTo>
                      <a:pt x="2406" y="632"/>
                      <a:pt x="2406" y="632"/>
                      <a:pt x="2406" y="632"/>
                    </a:cubicBezTo>
                    <a:cubicBezTo>
                      <a:pt x="2368" y="701"/>
                      <a:pt x="2304" y="752"/>
                      <a:pt x="2222" y="758"/>
                    </a:cubicBezTo>
                    <a:cubicBezTo>
                      <a:pt x="2222" y="758"/>
                      <a:pt x="2222" y="758"/>
                      <a:pt x="2222" y="758"/>
                    </a:cubicBezTo>
                    <a:cubicBezTo>
                      <a:pt x="2177" y="758"/>
                      <a:pt x="2127" y="727"/>
                      <a:pt x="2101" y="682"/>
                    </a:cubicBezTo>
                    <a:cubicBezTo>
                      <a:pt x="2101" y="682"/>
                      <a:pt x="2101" y="682"/>
                      <a:pt x="2101" y="682"/>
                    </a:cubicBezTo>
                    <a:cubicBezTo>
                      <a:pt x="2088" y="657"/>
                      <a:pt x="2082" y="626"/>
                      <a:pt x="2076" y="594"/>
                    </a:cubicBezTo>
                    <a:cubicBezTo>
                      <a:pt x="2076" y="594"/>
                      <a:pt x="2076" y="594"/>
                      <a:pt x="2076" y="594"/>
                    </a:cubicBezTo>
                    <a:cubicBezTo>
                      <a:pt x="2076" y="562"/>
                      <a:pt x="2069" y="524"/>
                      <a:pt x="2069" y="480"/>
                    </a:cubicBezTo>
                    <a:cubicBezTo>
                      <a:pt x="2069" y="480"/>
                      <a:pt x="2069" y="480"/>
                      <a:pt x="2069" y="480"/>
                    </a:cubicBezTo>
                    <a:cubicBezTo>
                      <a:pt x="2069" y="404"/>
                      <a:pt x="2069" y="316"/>
                      <a:pt x="2063" y="253"/>
                    </a:cubicBezTo>
                    <a:cubicBezTo>
                      <a:pt x="2063" y="253"/>
                      <a:pt x="2063" y="253"/>
                      <a:pt x="2063" y="253"/>
                    </a:cubicBezTo>
                    <a:cubicBezTo>
                      <a:pt x="2063" y="209"/>
                      <a:pt x="2057" y="171"/>
                      <a:pt x="2050" y="164"/>
                    </a:cubicBezTo>
                    <a:cubicBezTo>
                      <a:pt x="2050" y="164"/>
                      <a:pt x="2050" y="164"/>
                      <a:pt x="2050" y="164"/>
                    </a:cubicBezTo>
                    <a:cubicBezTo>
                      <a:pt x="2038" y="133"/>
                      <a:pt x="2019" y="126"/>
                      <a:pt x="2012" y="126"/>
                    </a:cubicBezTo>
                    <a:cubicBezTo>
                      <a:pt x="2012" y="126"/>
                      <a:pt x="2012" y="126"/>
                      <a:pt x="2012" y="126"/>
                    </a:cubicBezTo>
                    <a:cubicBezTo>
                      <a:pt x="2006" y="126"/>
                      <a:pt x="2006" y="126"/>
                      <a:pt x="1993" y="145"/>
                    </a:cubicBezTo>
                    <a:cubicBezTo>
                      <a:pt x="1993" y="145"/>
                      <a:pt x="1993" y="145"/>
                      <a:pt x="1993" y="145"/>
                    </a:cubicBezTo>
                    <a:cubicBezTo>
                      <a:pt x="1993" y="145"/>
                      <a:pt x="1987" y="164"/>
                      <a:pt x="1981" y="190"/>
                    </a:cubicBezTo>
                    <a:cubicBezTo>
                      <a:pt x="1981" y="190"/>
                      <a:pt x="1981" y="190"/>
                      <a:pt x="1981" y="190"/>
                    </a:cubicBezTo>
                    <a:cubicBezTo>
                      <a:pt x="1974" y="209"/>
                      <a:pt x="1974" y="240"/>
                      <a:pt x="1968" y="278"/>
                    </a:cubicBezTo>
                    <a:cubicBezTo>
                      <a:pt x="1968" y="278"/>
                      <a:pt x="1968" y="278"/>
                      <a:pt x="1968" y="278"/>
                    </a:cubicBezTo>
                    <a:cubicBezTo>
                      <a:pt x="1962" y="341"/>
                      <a:pt x="1949" y="423"/>
                      <a:pt x="1942" y="493"/>
                    </a:cubicBezTo>
                    <a:cubicBezTo>
                      <a:pt x="1942" y="493"/>
                      <a:pt x="1942" y="493"/>
                      <a:pt x="1942" y="493"/>
                    </a:cubicBezTo>
                    <a:cubicBezTo>
                      <a:pt x="1936" y="537"/>
                      <a:pt x="1930" y="575"/>
                      <a:pt x="1911" y="607"/>
                    </a:cubicBezTo>
                    <a:cubicBezTo>
                      <a:pt x="1911" y="607"/>
                      <a:pt x="1911" y="607"/>
                      <a:pt x="1911" y="607"/>
                    </a:cubicBezTo>
                    <a:cubicBezTo>
                      <a:pt x="1873" y="682"/>
                      <a:pt x="1809" y="746"/>
                      <a:pt x="1727" y="746"/>
                    </a:cubicBezTo>
                    <a:cubicBezTo>
                      <a:pt x="1727" y="746"/>
                      <a:pt x="1727" y="746"/>
                      <a:pt x="1727" y="746"/>
                    </a:cubicBezTo>
                    <a:cubicBezTo>
                      <a:pt x="1689" y="746"/>
                      <a:pt x="1644" y="727"/>
                      <a:pt x="1619" y="689"/>
                    </a:cubicBezTo>
                    <a:cubicBezTo>
                      <a:pt x="1619" y="689"/>
                      <a:pt x="1619" y="689"/>
                      <a:pt x="1619" y="689"/>
                    </a:cubicBezTo>
                    <a:cubicBezTo>
                      <a:pt x="1593" y="657"/>
                      <a:pt x="1587" y="626"/>
                      <a:pt x="1574" y="581"/>
                    </a:cubicBezTo>
                    <a:cubicBezTo>
                      <a:pt x="1574" y="581"/>
                      <a:pt x="1574" y="581"/>
                      <a:pt x="1574" y="581"/>
                    </a:cubicBezTo>
                    <a:cubicBezTo>
                      <a:pt x="1568" y="543"/>
                      <a:pt x="1555" y="493"/>
                      <a:pt x="1549" y="449"/>
                    </a:cubicBezTo>
                    <a:cubicBezTo>
                      <a:pt x="1549" y="449"/>
                      <a:pt x="1549" y="449"/>
                      <a:pt x="1549" y="449"/>
                    </a:cubicBezTo>
                    <a:cubicBezTo>
                      <a:pt x="1536" y="354"/>
                      <a:pt x="1517" y="253"/>
                      <a:pt x="1498" y="228"/>
                    </a:cubicBezTo>
                    <a:cubicBezTo>
                      <a:pt x="1498" y="228"/>
                      <a:pt x="1498" y="228"/>
                      <a:pt x="1498" y="228"/>
                    </a:cubicBezTo>
                    <a:cubicBezTo>
                      <a:pt x="1498" y="221"/>
                      <a:pt x="1498" y="221"/>
                      <a:pt x="1498" y="221"/>
                    </a:cubicBezTo>
                    <a:cubicBezTo>
                      <a:pt x="1498" y="221"/>
                      <a:pt x="1498" y="221"/>
                      <a:pt x="1498" y="221"/>
                    </a:cubicBezTo>
                    <a:cubicBezTo>
                      <a:pt x="1492" y="215"/>
                      <a:pt x="1492" y="215"/>
                      <a:pt x="1486" y="215"/>
                    </a:cubicBezTo>
                    <a:cubicBezTo>
                      <a:pt x="1486" y="215"/>
                      <a:pt x="1486" y="215"/>
                      <a:pt x="1486" y="215"/>
                    </a:cubicBezTo>
                    <a:cubicBezTo>
                      <a:pt x="1479" y="209"/>
                      <a:pt x="1447" y="228"/>
                      <a:pt x="1435" y="265"/>
                    </a:cubicBezTo>
                    <a:cubicBezTo>
                      <a:pt x="1435" y="265"/>
                      <a:pt x="1435" y="265"/>
                      <a:pt x="1435" y="265"/>
                    </a:cubicBezTo>
                    <a:cubicBezTo>
                      <a:pt x="1435" y="265"/>
                      <a:pt x="1435" y="278"/>
                      <a:pt x="1435" y="291"/>
                    </a:cubicBezTo>
                    <a:cubicBezTo>
                      <a:pt x="1435" y="291"/>
                      <a:pt x="1435" y="291"/>
                      <a:pt x="1435" y="291"/>
                    </a:cubicBezTo>
                    <a:cubicBezTo>
                      <a:pt x="1435" y="367"/>
                      <a:pt x="1467" y="506"/>
                      <a:pt x="1467" y="607"/>
                    </a:cubicBezTo>
                    <a:cubicBezTo>
                      <a:pt x="1467" y="607"/>
                      <a:pt x="1467" y="607"/>
                      <a:pt x="1467" y="607"/>
                    </a:cubicBezTo>
                    <a:cubicBezTo>
                      <a:pt x="1467" y="638"/>
                      <a:pt x="1467" y="670"/>
                      <a:pt x="1447" y="708"/>
                    </a:cubicBezTo>
                    <a:cubicBezTo>
                      <a:pt x="1447" y="708"/>
                      <a:pt x="1447" y="708"/>
                      <a:pt x="1447" y="708"/>
                    </a:cubicBezTo>
                    <a:cubicBezTo>
                      <a:pt x="1409" y="758"/>
                      <a:pt x="1352" y="765"/>
                      <a:pt x="1301" y="765"/>
                    </a:cubicBezTo>
                    <a:cubicBezTo>
                      <a:pt x="1301" y="765"/>
                      <a:pt x="1301" y="765"/>
                      <a:pt x="1301" y="765"/>
                    </a:cubicBezTo>
                    <a:cubicBezTo>
                      <a:pt x="1257" y="765"/>
                      <a:pt x="1213" y="758"/>
                      <a:pt x="1168" y="739"/>
                    </a:cubicBezTo>
                    <a:cubicBezTo>
                      <a:pt x="1168" y="739"/>
                      <a:pt x="1168" y="739"/>
                      <a:pt x="1168" y="739"/>
                    </a:cubicBezTo>
                    <a:cubicBezTo>
                      <a:pt x="1124" y="727"/>
                      <a:pt x="1086" y="701"/>
                      <a:pt x="1060" y="670"/>
                    </a:cubicBezTo>
                    <a:cubicBezTo>
                      <a:pt x="1060" y="670"/>
                      <a:pt x="1060" y="670"/>
                      <a:pt x="1060" y="670"/>
                    </a:cubicBezTo>
                    <a:cubicBezTo>
                      <a:pt x="1022" y="613"/>
                      <a:pt x="1022" y="562"/>
                      <a:pt x="1022" y="512"/>
                    </a:cubicBezTo>
                    <a:cubicBezTo>
                      <a:pt x="1022" y="512"/>
                      <a:pt x="1022" y="512"/>
                      <a:pt x="1022" y="512"/>
                    </a:cubicBezTo>
                    <a:cubicBezTo>
                      <a:pt x="1022" y="461"/>
                      <a:pt x="1029" y="411"/>
                      <a:pt x="1029" y="373"/>
                    </a:cubicBezTo>
                    <a:cubicBezTo>
                      <a:pt x="1029" y="373"/>
                      <a:pt x="1029" y="373"/>
                      <a:pt x="1029" y="373"/>
                    </a:cubicBezTo>
                    <a:cubicBezTo>
                      <a:pt x="1029" y="341"/>
                      <a:pt x="1022" y="316"/>
                      <a:pt x="1022" y="310"/>
                    </a:cubicBezTo>
                    <a:cubicBezTo>
                      <a:pt x="1022" y="310"/>
                      <a:pt x="1022" y="310"/>
                      <a:pt x="1022" y="310"/>
                    </a:cubicBezTo>
                    <a:cubicBezTo>
                      <a:pt x="1022" y="310"/>
                      <a:pt x="1022" y="310"/>
                      <a:pt x="1022" y="310"/>
                    </a:cubicBezTo>
                    <a:cubicBezTo>
                      <a:pt x="1022" y="310"/>
                      <a:pt x="1022" y="310"/>
                      <a:pt x="1022" y="310"/>
                    </a:cubicBezTo>
                    <a:cubicBezTo>
                      <a:pt x="1022" y="310"/>
                      <a:pt x="1022" y="310"/>
                      <a:pt x="1022" y="310"/>
                    </a:cubicBezTo>
                    <a:cubicBezTo>
                      <a:pt x="1010" y="297"/>
                      <a:pt x="971" y="278"/>
                      <a:pt x="940" y="278"/>
                    </a:cubicBezTo>
                    <a:cubicBezTo>
                      <a:pt x="940" y="278"/>
                      <a:pt x="940" y="278"/>
                      <a:pt x="940" y="278"/>
                    </a:cubicBezTo>
                    <a:cubicBezTo>
                      <a:pt x="921" y="278"/>
                      <a:pt x="908" y="284"/>
                      <a:pt x="908" y="284"/>
                    </a:cubicBezTo>
                    <a:cubicBezTo>
                      <a:pt x="908" y="284"/>
                      <a:pt x="908" y="284"/>
                      <a:pt x="908" y="284"/>
                    </a:cubicBezTo>
                    <a:cubicBezTo>
                      <a:pt x="908" y="284"/>
                      <a:pt x="908" y="284"/>
                      <a:pt x="908" y="284"/>
                    </a:cubicBezTo>
                    <a:cubicBezTo>
                      <a:pt x="908" y="284"/>
                      <a:pt x="908" y="284"/>
                      <a:pt x="908" y="284"/>
                    </a:cubicBezTo>
                    <a:cubicBezTo>
                      <a:pt x="908" y="291"/>
                      <a:pt x="908" y="297"/>
                      <a:pt x="908" y="303"/>
                    </a:cubicBezTo>
                    <a:cubicBezTo>
                      <a:pt x="908" y="303"/>
                      <a:pt x="908" y="303"/>
                      <a:pt x="908" y="303"/>
                    </a:cubicBezTo>
                    <a:cubicBezTo>
                      <a:pt x="902" y="310"/>
                      <a:pt x="902" y="329"/>
                      <a:pt x="902" y="348"/>
                    </a:cubicBezTo>
                    <a:cubicBezTo>
                      <a:pt x="902" y="348"/>
                      <a:pt x="902" y="348"/>
                      <a:pt x="902" y="348"/>
                    </a:cubicBezTo>
                    <a:cubicBezTo>
                      <a:pt x="902" y="430"/>
                      <a:pt x="921" y="550"/>
                      <a:pt x="921" y="632"/>
                    </a:cubicBezTo>
                    <a:cubicBezTo>
                      <a:pt x="921" y="632"/>
                      <a:pt x="921" y="632"/>
                      <a:pt x="921" y="632"/>
                    </a:cubicBezTo>
                    <a:cubicBezTo>
                      <a:pt x="921" y="651"/>
                      <a:pt x="921" y="663"/>
                      <a:pt x="914" y="682"/>
                    </a:cubicBezTo>
                    <a:cubicBezTo>
                      <a:pt x="914" y="682"/>
                      <a:pt x="914" y="682"/>
                      <a:pt x="914" y="682"/>
                    </a:cubicBezTo>
                    <a:cubicBezTo>
                      <a:pt x="908" y="708"/>
                      <a:pt x="908" y="727"/>
                      <a:pt x="902" y="746"/>
                    </a:cubicBezTo>
                    <a:cubicBezTo>
                      <a:pt x="902" y="746"/>
                      <a:pt x="902" y="746"/>
                      <a:pt x="902" y="746"/>
                    </a:cubicBezTo>
                    <a:cubicBezTo>
                      <a:pt x="895" y="771"/>
                      <a:pt x="883" y="790"/>
                      <a:pt x="864" y="809"/>
                    </a:cubicBezTo>
                    <a:cubicBezTo>
                      <a:pt x="864" y="809"/>
                      <a:pt x="864" y="809"/>
                      <a:pt x="864" y="809"/>
                    </a:cubicBezTo>
                    <a:cubicBezTo>
                      <a:pt x="851" y="821"/>
                      <a:pt x="826" y="834"/>
                      <a:pt x="806" y="834"/>
                    </a:cubicBezTo>
                    <a:cubicBezTo>
                      <a:pt x="806" y="834"/>
                      <a:pt x="806" y="834"/>
                      <a:pt x="806" y="834"/>
                    </a:cubicBezTo>
                    <a:cubicBezTo>
                      <a:pt x="775" y="834"/>
                      <a:pt x="756" y="821"/>
                      <a:pt x="737" y="809"/>
                    </a:cubicBezTo>
                    <a:cubicBezTo>
                      <a:pt x="737" y="809"/>
                      <a:pt x="737" y="809"/>
                      <a:pt x="737" y="809"/>
                    </a:cubicBezTo>
                    <a:cubicBezTo>
                      <a:pt x="711" y="796"/>
                      <a:pt x="699" y="777"/>
                      <a:pt x="680" y="758"/>
                    </a:cubicBezTo>
                    <a:cubicBezTo>
                      <a:pt x="680" y="758"/>
                      <a:pt x="680" y="758"/>
                      <a:pt x="680" y="758"/>
                    </a:cubicBezTo>
                    <a:cubicBezTo>
                      <a:pt x="667" y="739"/>
                      <a:pt x="648" y="714"/>
                      <a:pt x="629" y="689"/>
                    </a:cubicBezTo>
                    <a:cubicBezTo>
                      <a:pt x="629" y="689"/>
                      <a:pt x="629" y="689"/>
                      <a:pt x="629" y="689"/>
                    </a:cubicBezTo>
                    <a:cubicBezTo>
                      <a:pt x="597" y="644"/>
                      <a:pt x="565" y="588"/>
                      <a:pt x="534" y="550"/>
                    </a:cubicBezTo>
                    <a:cubicBezTo>
                      <a:pt x="534" y="550"/>
                      <a:pt x="534" y="550"/>
                      <a:pt x="534" y="550"/>
                    </a:cubicBezTo>
                    <a:cubicBezTo>
                      <a:pt x="515" y="524"/>
                      <a:pt x="495" y="512"/>
                      <a:pt x="495" y="512"/>
                    </a:cubicBezTo>
                    <a:cubicBezTo>
                      <a:pt x="495" y="512"/>
                      <a:pt x="495" y="512"/>
                      <a:pt x="495" y="512"/>
                    </a:cubicBezTo>
                    <a:cubicBezTo>
                      <a:pt x="489" y="512"/>
                      <a:pt x="489" y="512"/>
                      <a:pt x="489" y="512"/>
                    </a:cubicBezTo>
                    <a:cubicBezTo>
                      <a:pt x="489" y="512"/>
                      <a:pt x="489" y="512"/>
                      <a:pt x="489" y="512"/>
                    </a:cubicBezTo>
                    <a:cubicBezTo>
                      <a:pt x="489" y="506"/>
                      <a:pt x="476" y="512"/>
                      <a:pt x="470" y="518"/>
                    </a:cubicBezTo>
                    <a:cubicBezTo>
                      <a:pt x="470" y="518"/>
                      <a:pt x="470" y="518"/>
                      <a:pt x="470" y="518"/>
                    </a:cubicBezTo>
                    <a:cubicBezTo>
                      <a:pt x="464" y="524"/>
                      <a:pt x="457" y="537"/>
                      <a:pt x="457" y="543"/>
                    </a:cubicBezTo>
                    <a:cubicBezTo>
                      <a:pt x="457" y="543"/>
                      <a:pt x="457" y="543"/>
                      <a:pt x="457" y="543"/>
                    </a:cubicBezTo>
                    <a:cubicBezTo>
                      <a:pt x="457" y="543"/>
                      <a:pt x="457" y="550"/>
                      <a:pt x="457" y="550"/>
                    </a:cubicBezTo>
                    <a:cubicBezTo>
                      <a:pt x="457" y="550"/>
                      <a:pt x="457" y="550"/>
                      <a:pt x="457" y="550"/>
                    </a:cubicBezTo>
                    <a:cubicBezTo>
                      <a:pt x="464" y="562"/>
                      <a:pt x="470" y="575"/>
                      <a:pt x="476" y="588"/>
                    </a:cubicBezTo>
                    <a:cubicBezTo>
                      <a:pt x="476" y="588"/>
                      <a:pt x="476" y="588"/>
                      <a:pt x="476" y="588"/>
                    </a:cubicBezTo>
                    <a:cubicBezTo>
                      <a:pt x="495" y="613"/>
                      <a:pt x="521" y="651"/>
                      <a:pt x="540" y="682"/>
                    </a:cubicBezTo>
                    <a:cubicBezTo>
                      <a:pt x="540" y="682"/>
                      <a:pt x="540" y="682"/>
                      <a:pt x="540" y="682"/>
                    </a:cubicBezTo>
                    <a:cubicBezTo>
                      <a:pt x="546" y="708"/>
                      <a:pt x="559" y="733"/>
                      <a:pt x="559" y="765"/>
                    </a:cubicBezTo>
                    <a:cubicBezTo>
                      <a:pt x="559" y="765"/>
                      <a:pt x="559" y="765"/>
                      <a:pt x="559" y="765"/>
                    </a:cubicBezTo>
                    <a:cubicBezTo>
                      <a:pt x="559" y="783"/>
                      <a:pt x="553" y="809"/>
                      <a:pt x="534" y="828"/>
                    </a:cubicBezTo>
                    <a:cubicBezTo>
                      <a:pt x="534" y="828"/>
                      <a:pt x="534" y="828"/>
                      <a:pt x="534" y="828"/>
                    </a:cubicBezTo>
                    <a:cubicBezTo>
                      <a:pt x="515" y="853"/>
                      <a:pt x="489" y="853"/>
                      <a:pt x="470" y="859"/>
                    </a:cubicBezTo>
                    <a:cubicBezTo>
                      <a:pt x="470" y="859"/>
                      <a:pt x="470" y="859"/>
                      <a:pt x="470" y="859"/>
                    </a:cubicBezTo>
                    <a:cubicBezTo>
                      <a:pt x="451" y="866"/>
                      <a:pt x="432" y="866"/>
                      <a:pt x="413" y="866"/>
                    </a:cubicBezTo>
                    <a:cubicBezTo>
                      <a:pt x="413" y="866"/>
                      <a:pt x="413" y="866"/>
                      <a:pt x="413" y="866"/>
                    </a:cubicBezTo>
                    <a:cubicBezTo>
                      <a:pt x="343" y="866"/>
                      <a:pt x="254" y="853"/>
                      <a:pt x="204" y="853"/>
                    </a:cubicBezTo>
                    <a:cubicBezTo>
                      <a:pt x="204" y="853"/>
                      <a:pt x="204" y="853"/>
                      <a:pt x="204" y="853"/>
                    </a:cubicBezTo>
                    <a:cubicBezTo>
                      <a:pt x="191" y="853"/>
                      <a:pt x="178" y="853"/>
                      <a:pt x="172" y="853"/>
                    </a:cubicBezTo>
                    <a:cubicBezTo>
                      <a:pt x="172" y="853"/>
                      <a:pt x="172" y="853"/>
                      <a:pt x="172" y="853"/>
                    </a:cubicBezTo>
                    <a:cubicBezTo>
                      <a:pt x="172" y="853"/>
                      <a:pt x="172" y="853"/>
                      <a:pt x="172" y="853"/>
                    </a:cubicBezTo>
                    <a:cubicBezTo>
                      <a:pt x="172" y="853"/>
                      <a:pt x="172" y="853"/>
                      <a:pt x="172" y="853"/>
                    </a:cubicBezTo>
                    <a:cubicBezTo>
                      <a:pt x="159" y="859"/>
                      <a:pt x="140" y="878"/>
                      <a:pt x="134" y="891"/>
                    </a:cubicBezTo>
                    <a:cubicBezTo>
                      <a:pt x="134" y="891"/>
                      <a:pt x="134" y="891"/>
                      <a:pt x="134" y="891"/>
                    </a:cubicBezTo>
                    <a:cubicBezTo>
                      <a:pt x="134" y="891"/>
                      <a:pt x="146" y="891"/>
                      <a:pt x="153" y="891"/>
                    </a:cubicBezTo>
                    <a:cubicBezTo>
                      <a:pt x="153" y="891"/>
                      <a:pt x="153" y="891"/>
                      <a:pt x="153" y="891"/>
                    </a:cubicBezTo>
                    <a:cubicBezTo>
                      <a:pt x="172" y="897"/>
                      <a:pt x="204" y="903"/>
                      <a:pt x="235" y="903"/>
                    </a:cubicBezTo>
                    <a:cubicBezTo>
                      <a:pt x="235" y="903"/>
                      <a:pt x="235" y="903"/>
                      <a:pt x="235" y="903"/>
                    </a:cubicBezTo>
                    <a:cubicBezTo>
                      <a:pt x="299" y="910"/>
                      <a:pt x="369" y="916"/>
                      <a:pt x="432" y="929"/>
                    </a:cubicBezTo>
                    <a:cubicBezTo>
                      <a:pt x="432" y="929"/>
                      <a:pt x="432" y="929"/>
                      <a:pt x="432" y="929"/>
                    </a:cubicBezTo>
                    <a:cubicBezTo>
                      <a:pt x="476" y="935"/>
                      <a:pt x="508" y="935"/>
                      <a:pt x="540" y="954"/>
                    </a:cubicBezTo>
                    <a:cubicBezTo>
                      <a:pt x="540" y="954"/>
                      <a:pt x="540" y="954"/>
                      <a:pt x="540" y="954"/>
                    </a:cubicBezTo>
                    <a:cubicBezTo>
                      <a:pt x="515" y="1011"/>
                      <a:pt x="515" y="1011"/>
                      <a:pt x="515" y="1011"/>
                    </a:cubicBezTo>
                    <a:cubicBezTo>
                      <a:pt x="578" y="1011"/>
                      <a:pt x="578" y="1011"/>
                      <a:pt x="578" y="1011"/>
                    </a:cubicBezTo>
                    <a:cubicBezTo>
                      <a:pt x="546" y="1011"/>
                      <a:pt x="546" y="1011"/>
                      <a:pt x="546" y="1011"/>
                    </a:cubicBezTo>
                    <a:cubicBezTo>
                      <a:pt x="572" y="1005"/>
                      <a:pt x="572" y="1005"/>
                      <a:pt x="572" y="1005"/>
                    </a:cubicBezTo>
                    <a:cubicBezTo>
                      <a:pt x="578" y="1005"/>
                      <a:pt x="572" y="1005"/>
                      <a:pt x="578" y="1005"/>
                    </a:cubicBezTo>
                    <a:cubicBezTo>
                      <a:pt x="578" y="1005"/>
                      <a:pt x="578" y="1005"/>
                      <a:pt x="578" y="1005"/>
                    </a:cubicBezTo>
                    <a:cubicBezTo>
                      <a:pt x="578" y="1005"/>
                      <a:pt x="578" y="1011"/>
                      <a:pt x="584" y="1024"/>
                    </a:cubicBezTo>
                    <a:cubicBezTo>
                      <a:pt x="584" y="1024"/>
                      <a:pt x="584" y="1024"/>
                      <a:pt x="584" y="1024"/>
                    </a:cubicBezTo>
                    <a:cubicBezTo>
                      <a:pt x="591" y="1036"/>
                      <a:pt x="603" y="1061"/>
                      <a:pt x="603" y="1093"/>
                    </a:cubicBezTo>
                    <a:cubicBezTo>
                      <a:pt x="603" y="1093"/>
                      <a:pt x="603" y="1093"/>
                      <a:pt x="603" y="1093"/>
                    </a:cubicBezTo>
                    <a:cubicBezTo>
                      <a:pt x="603" y="1131"/>
                      <a:pt x="584" y="1175"/>
                      <a:pt x="546" y="1194"/>
                    </a:cubicBezTo>
                    <a:cubicBezTo>
                      <a:pt x="546" y="1194"/>
                      <a:pt x="546" y="1194"/>
                      <a:pt x="546" y="1194"/>
                    </a:cubicBezTo>
                    <a:cubicBezTo>
                      <a:pt x="502" y="1219"/>
                      <a:pt x="451" y="1232"/>
                      <a:pt x="394" y="1245"/>
                    </a:cubicBezTo>
                    <a:cubicBezTo>
                      <a:pt x="394" y="1245"/>
                      <a:pt x="394" y="1245"/>
                      <a:pt x="394" y="1245"/>
                    </a:cubicBezTo>
                    <a:cubicBezTo>
                      <a:pt x="337" y="1257"/>
                      <a:pt x="273" y="1270"/>
                      <a:pt x="229" y="1283"/>
                    </a:cubicBezTo>
                    <a:cubicBezTo>
                      <a:pt x="229" y="1283"/>
                      <a:pt x="229" y="1283"/>
                      <a:pt x="229" y="1283"/>
                    </a:cubicBezTo>
                    <a:cubicBezTo>
                      <a:pt x="204" y="1289"/>
                      <a:pt x="178" y="1301"/>
                      <a:pt x="178" y="1301"/>
                    </a:cubicBezTo>
                    <a:cubicBezTo>
                      <a:pt x="178" y="1301"/>
                      <a:pt x="178" y="1301"/>
                      <a:pt x="178" y="1301"/>
                    </a:cubicBezTo>
                    <a:cubicBezTo>
                      <a:pt x="165" y="1308"/>
                      <a:pt x="159" y="1320"/>
                      <a:pt x="159" y="1346"/>
                    </a:cubicBezTo>
                    <a:cubicBezTo>
                      <a:pt x="159" y="1346"/>
                      <a:pt x="159" y="1346"/>
                      <a:pt x="159" y="1346"/>
                    </a:cubicBezTo>
                    <a:cubicBezTo>
                      <a:pt x="159" y="1358"/>
                      <a:pt x="165" y="1371"/>
                      <a:pt x="172" y="1384"/>
                    </a:cubicBezTo>
                    <a:cubicBezTo>
                      <a:pt x="172" y="1384"/>
                      <a:pt x="172" y="1384"/>
                      <a:pt x="172" y="1384"/>
                    </a:cubicBezTo>
                    <a:cubicBezTo>
                      <a:pt x="172" y="1390"/>
                      <a:pt x="172" y="1396"/>
                      <a:pt x="178" y="1396"/>
                    </a:cubicBezTo>
                    <a:cubicBezTo>
                      <a:pt x="178" y="1396"/>
                      <a:pt x="178" y="1396"/>
                      <a:pt x="178" y="1396"/>
                    </a:cubicBezTo>
                    <a:cubicBezTo>
                      <a:pt x="197" y="1396"/>
                      <a:pt x="248" y="1384"/>
                      <a:pt x="299" y="1371"/>
                    </a:cubicBezTo>
                    <a:cubicBezTo>
                      <a:pt x="299" y="1371"/>
                      <a:pt x="299" y="1371"/>
                      <a:pt x="299" y="1371"/>
                    </a:cubicBezTo>
                    <a:cubicBezTo>
                      <a:pt x="350" y="1352"/>
                      <a:pt x="400" y="1339"/>
                      <a:pt x="451" y="1333"/>
                    </a:cubicBezTo>
                    <a:cubicBezTo>
                      <a:pt x="451" y="1333"/>
                      <a:pt x="451" y="1333"/>
                      <a:pt x="451" y="1333"/>
                    </a:cubicBezTo>
                    <a:cubicBezTo>
                      <a:pt x="483" y="1333"/>
                      <a:pt x="515" y="1327"/>
                      <a:pt x="546" y="1327"/>
                    </a:cubicBezTo>
                    <a:cubicBezTo>
                      <a:pt x="546" y="1327"/>
                      <a:pt x="546" y="1327"/>
                      <a:pt x="546" y="1327"/>
                    </a:cubicBezTo>
                    <a:cubicBezTo>
                      <a:pt x="565" y="1327"/>
                      <a:pt x="578" y="1327"/>
                      <a:pt x="597" y="1333"/>
                    </a:cubicBezTo>
                    <a:cubicBezTo>
                      <a:pt x="597" y="1333"/>
                      <a:pt x="597" y="1333"/>
                      <a:pt x="597" y="1333"/>
                    </a:cubicBezTo>
                    <a:cubicBezTo>
                      <a:pt x="616" y="1339"/>
                      <a:pt x="641" y="1352"/>
                      <a:pt x="661" y="1377"/>
                    </a:cubicBezTo>
                    <a:cubicBezTo>
                      <a:pt x="661" y="1377"/>
                      <a:pt x="661" y="1377"/>
                      <a:pt x="661" y="1377"/>
                    </a:cubicBezTo>
                    <a:cubicBezTo>
                      <a:pt x="667" y="1390"/>
                      <a:pt x="673" y="1409"/>
                      <a:pt x="673" y="1428"/>
                    </a:cubicBezTo>
                    <a:cubicBezTo>
                      <a:pt x="673" y="1428"/>
                      <a:pt x="673" y="1428"/>
                      <a:pt x="673" y="1428"/>
                    </a:cubicBezTo>
                    <a:cubicBezTo>
                      <a:pt x="673" y="1466"/>
                      <a:pt x="661" y="1478"/>
                      <a:pt x="648" y="1504"/>
                    </a:cubicBezTo>
                    <a:cubicBezTo>
                      <a:pt x="648" y="1504"/>
                      <a:pt x="648" y="1504"/>
                      <a:pt x="648" y="1504"/>
                    </a:cubicBezTo>
                    <a:cubicBezTo>
                      <a:pt x="635" y="1529"/>
                      <a:pt x="616" y="1554"/>
                      <a:pt x="603" y="1579"/>
                    </a:cubicBezTo>
                    <a:cubicBezTo>
                      <a:pt x="603" y="1579"/>
                      <a:pt x="603" y="1579"/>
                      <a:pt x="603" y="1579"/>
                    </a:cubicBezTo>
                    <a:cubicBezTo>
                      <a:pt x="572" y="1617"/>
                      <a:pt x="546" y="1668"/>
                      <a:pt x="540" y="1687"/>
                    </a:cubicBezTo>
                    <a:cubicBezTo>
                      <a:pt x="540" y="1687"/>
                      <a:pt x="540" y="1687"/>
                      <a:pt x="540" y="1687"/>
                    </a:cubicBezTo>
                    <a:cubicBezTo>
                      <a:pt x="540" y="1687"/>
                      <a:pt x="540" y="1693"/>
                      <a:pt x="540" y="1693"/>
                    </a:cubicBezTo>
                    <a:cubicBezTo>
                      <a:pt x="540" y="1693"/>
                      <a:pt x="540" y="1693"/>
                      <a:pt x="540" y="1693"/>
                    </a:cubicBezTo>
                    <a:cubicBezTo>
                      <a:pt x="546" y="1699"/>
                      <a:pt x="553" y="1699"/>
                      <a:pt x="559" y="1706"/>
                    </a:cubicBezTo>
                    <a:cubicBezTo>
                      <a:pt x="559" y="1706"/>
                      <a:pt x="559" y="1706"/>
                      <a:pt x="559" y="1706"/>
                    </a:cubicBezTo>
                    <a:cubicBezTo>
                      <a:pt x="578" y="1718"/>
                      <a:pt x="603" y="1725"/>
                      <a:pt x="622" y="1725"/>
                    </a:cubicBezTo>
                    <a:cubicBezTo>
                      <a:pt x="622" y="1725"/>
                      <a:pt x="622" y="1725"/>
                      <a:pt x="622" y="1725"/>
                    </a:cubicBezTo>
                    <a:cubicBezTo>
                      <a:pt x="635" y="1725"/>
                      <a:pt x="641" y="1725"/>
                      <a:pt x="648" y="1718"/>
                    </a:cubicBezTo>
                    <a:cubicBezTo>
                      <a:pt x="648" y="1718"/>
                      <a:pt x="648" y="1718"/>
                      <a:pt x="648" y="1718"/>
                    </a:cubicBezTo>
                    <a:cubicBezTo>
                      <a:pt x="648" y="1718"/>
                      <a:pt x="680" y="1681"/>
                      <a:pt x="705" y="1630"/>
                    </a:cubicBezTo>
                    <a:cubicBezTo>
                      <a:pt x="705" y="1630"/>
                      <a:pt x="705" y="1630"/>
                      <a:pt x="705" y="1630"/>
                    </a:cubicBezTo>
                    <a:cubicBezTo>
                      <a:pt x="724" y="1579"/>
                      <a:pt x="749" y="1523"/>
                      <a:pt x="775" y="1472"/>
                    </a:cubicBezTo>
                    <a:cubicBezTo>
                      <a:pt x="775" y="1472"/>
                      <a:pt x="775" y="1472"/>
                      <a:pt x="775" y="1472"/>
                    </a:cubicBezTo>
                    <a:cubicBezTo>
                      <a:pt x="794" y="1434"/>
                      <a:pt x="813" y="1409"/>
                      <a:pt x="838" y="1384"/>
                    </a:cubicBezTo>
                    <a:cubicBezTo>
                      <a:pt x="838" y="1384"/>
                      <a:pt x="838" y="1384"/>
                      <a:pt x="838" y="1384"/>
                    </a:cubicBezTo>
                    <a:cubicBezTo>
                      <a:pt x="883" y="1339"/>
                      <a:pt x="940" y="1308"/>
                      <a:pt x="1003" y="1308"/>
                    </a:cubicBezTo>
                    <a:cubicBezTo>
                      <a:pt x="1003" y="1308"/>
                      <a:pt x="1003" y="1308"/>
                      <a:pt x="1003" y="1308"/>
                    </a:cubicBezTo>
                    <a:cubicBezTo>
                      <a:pt x="1048" y="1308"/>
                      <a:pt x="1111" y="1333"/>
                      <a:pt x="1130" y="1390"/>
                    </a:cubicBezTo>
                    <a:cubicBezTo>
                      <a:pt x="1130" y="1390"/>
                      <a:pt x="1130" y="1390"/>
                      <a:pt x="1130" y="1390"/>
                    </a:cubicBezTo>
                    <a:cubicBezTo>
                      <a:pt x="1143" y="1415"/>
                      <a:pt x="1143" y="1434"/>
                      <a:pt x="1143" y="1459"/>
                    </a:cubicBezTo>
                    <a:cubicBezTo>
                      <a:pt x="1143" y="1459"/>
                      <a:pt x="1143" y="1459"/>
                      <a:pt x="1143" y="1459"/>
                    </a:cubicBezTo>
                    <a:cubicBezTo>
                      <a:pt x="1143" y="1510"/>
                      <a:pt x="1136" y="1567"/>
                      <a:pt x="1124" y="1624"/>
                    </a:cubicBezTo>
                    <a:cubicBezTo>
                      <a:pt x="1124" y="1624"/>
                      <a:pt x="1124" y="1624"/>
                      <a:pt x="1124" y="1624"/>
                    </a:cubicBezTo>
                    <a:cubicBezTo>
                      <a:pt x="1117" y="1681"/>
                      <a:pt x="1111" y="1737"/>
                      <a:pt x="1111" y="1769"/>
                    </a:cubicBezTo>
                    <a:cubicBezTo>
                      <a:pt x="1111" y="1769"/>
                      <a:pt x="1111" y="1769"/>
                      <a:pt x="1111" y="1769"/>
                    </a:cubicBezTo>
                    <a:cubicBezTo>
                      <a:pt x="1111" y="1782"/>
                      <a:pt x="1111" y="1788"/>
                      <a:pt x="1111" y="1788"/>
                    </a:cubicBezTo>
                    <a:cubicBezTo>
                      <a:pt x="1111" y="1788"/>
                      <a:pt x="1111" y="1788"/>
                      <a:pt x="1111" y="1788"/>
                    </a:cubicBezTo>
                    <a:cubicBezTo>
                      <a:pt x="1111" y="1788"/>
                      <a:pt x="1111" y="1788"/>
                      <a:pt x="1111" y="1788"/>
                    </a:cubicBezTo>
                    <a:cubicBezTo>
                      <a:pt x="1111" y="1788"/>
                      <a:pt x="1111" y="1788"/>
                      <a:pt x="1111" y="1788"/>
                    </a:cubicBezTo>
                    <a:cubicBezTo>
                      <a:pt x="1111" y="1788"/>
                      <a:pt x="1111" y="1788"/>
                      <a:pt x="1117" y="1794"/>
                    </a:cubicBezTo>
                    <a:cubicBezTo>
                      <a:pt x="1117" y="1794"/>
                      <a:pt x="1117" y="1794"/>
                      <a:pt x="1117" y="1794"/>
                    </a:cubicBezTo>
                    <a:cubicBezTo>
                      <a:pt x="1124" y="1794"/>
                      <a:pt x="1136" y="1801"/>
                      <a:pt x="1156" y="1801"/>
                    </a:cubicBezTo>
                    <a:cubicBezTo>
                      <a:pt x="1156" y="1801"/>
                      <a:pt x="1156" y="1801"/>
                      <a:pt x="1156" y="1801"/>
                    </a:cubicBezTo>
                    <a:cubicBezTo>
                      <a:pt x="1168" y="1801"/>
                      <a:pt x="1181" y="1794"/>
                      <a:pt x="1194" y="1794"/>
                    </a:cubicBezTo>
                    <a:cubicBezTo>
                      <a:pt x="1194" y="1794"/>
                      <a:pt x="1194" y="1794"/>
                      <a:pt x="1194" y="1794"/>
                    </a:cubicBezTo>
                    <a:cubicBezTo>
                      <a:pt x="1200" y="1788"/>
                      <a:pt x="1206" y="1788"/>
                      <a:pt x="1206" y="1788"/>
                    </a:cubicBezTo>
                    <a:cubicBezTo>
                      <a:pt x="1206" y="1788"/>
                      <a:pt x="1206" y="1788"/>
                      <a:pt x="1206" y="1788"/>
                    </a:cubicBezTo>
                    <a:cubicBezTo>
                      <a:pt x="1206" y="1782"/>
                      <a:pt x="1206" y="1782"/>
                      <a:pt x="1206" y="1782"/>
                    </a:cubicBezTo>
                    <a:cubicBezTo>
                      <a:pt x="1206" y="1782"/>
                      <a:pt x="1206" y="1782"/>
                      <a:pt x="1206" y="1782"/>
                    </a:cubicBezTo>
                    <a:cubicBezTo>
                      <a:pt x="1213" y="1782"/>
                      <a:pt x="1213" y="1775"/>
                      <a:pt x="1213" y="1769"/>
                    </a:cubicBezTo>
                    <a:cubicBezTo>
                      <a:pt x="1213" y="1769"/>
                      <a:pt x="1213" y="1769"/>
                      <a:pt x="1213" y="1769"/>
                    </a:cubicBezTo>
                    <a:cubicBezTo>
                      <a:pt x="1219" y="1756"/>
                      <a:pt x="1219" y="1737"/>
                      <a:pt x="1225" y="1712"/>
                    </a:cubicBezTo>
                    <a:cubicBezTo>
                      <a:pt x="1225" y="1712"/>
                      <a:pt x="1225" y="1712"/>
                      <a:pt x="1225" y="1712"/>
                    </a:cubicBezTo>
                    <a:cubicBezTo>
                      <a:pt x="1225" y="1668"/>
                      <a:pt x="1232" y="1617"/>
                      <a:pt x="1238" y="1567"/>
                    </a:cubicBezTo>
                    <a:cubicBezTo>
                      <a:pt x="1238" y="1567"/>
                      <a:pt x="1238" y="1567"/>
                      <a:pt x="1238" y="1567"/>
                    </a:cubicBezTo>
                    <a:cubicBezTo>
                      <a:pt x="1244" y="1535"/>
                      <a:pt x="1257" y="1504"/>
                      <a:pt x="1282" y="1472"/>
                    </a:cubicBezTo>
                    <a:cubicBezTo>
                      <a:pt x="1282" y="1472"/>
                      <a:pt x="1282" y="1472"/>
                      <a:pt x="1282" y="1472"/>
                    </a:cubicBezTo>
                    <a:cubicBezTo>
                      <a:pt x="1327" y="1415"/>
                      <a:pt x="1397" y="1396"/>
                      <a:pt x="1460" y="1396"/>
                    </a:cubicBezTo>
                    <a:cubicBezTo>
                      <a:pt x="1460" y="1396"/>
                      <a:pt x="1460" y="1396"/>
                      <a:pt x="1460" y="1396"/>
                    </a:cubicBezTo>
                    <a:cubicBezTo>
                      <a:pt x="1511" y="1396"/>
                      <a:pt x="1555" y="1403"/>
                      <a:pt x="1593" y="1447"/>
                    </a:cubicBezTo>
                    <a:cubicBezTo>
                      <a:pt x="1593" y="1447"/>
                      <a:pt x="1593" y="1447"/>
                      <a:pt x="1593" y="1447"/>
                    </a:cubicBezTo>
                    <a:cubicBezTo>
                      <a:pt x="1619" y="1478"/>
                      <a:pt x="1625" y="1504"/>
                      <a:pt x="1632" y="1535"/>
                    </a:cubicBezTo>
                    <a:cubicBezTo>
                      <a:pt x="1632" y="1535"/>
                      <a:pt x="1632" y="1535"/>
                      <a:pt x="1632" y="1535"/>
                    </a:cubicBezTo>
                    <a:cubicBezTo>
                      <a:pt x="1632" y="1560"/>
                      <a:pt x="1638" y="1598"/>
                      <a:pt x="1638" y="1630"/>
                    </a:cubicBezTo>
                    <a:cubicBezTo>
                      <a:pt x="1638" y="1630"/>
                      <a:pt x="1638" y="1630"/>
                      <a:pt x="1638" y="1630"/>
                    </a:cubicBezTo>
                    <a:cubicBezTo>
                      <a:pt x="1638" y="1687"/>
                      <a:pt x="1638" y="1756"/>
                      <a:pt x="1651" y="1775"/>
                    </a:cubicBezTo>
                    <a:cubicBezTo>
                      <a:pt x="1651" y="1775"/>
                      <a:pt x="1651" y="1775"/>
                      <a:pt x="1651" y="1775"/>
                    </a:cubicBezTo>
                    <a:cubicBezTo>
                      <a:pt x="1651" y="1775"/>
                      <a:pt x="1651" y="1775"/>
                      <a:pt x="1651" y="1775"/>
                    </a:cubicBezTo>
                    <a:cubicBezTo>
                      <a:pt x="1651" y="1775"/>
                      <a:pt x="1651" y="1775"/>
                      <a:pt x="1651" y="1775"/>
                    </a:cubicBezTo>
                    <a:cubicBezTo>
                      <a:pt x="1657" y="1782"/>
                      <a:pt x="1682" y="1794"/>
                      <a:pt x="1701" y="1794"/>
                    </a:cubicBezTo>
                    <a:cubicBezTo>
                      <a:pt x="1701" y="1794"/>
                      <a:pt x="1701" y="1794"/>
                      <a:pt x="1701" y="1794"/>
                    </a:cubicBezTo>
                    <a:cubicBezTo>
                      <a:pt x="1720" y="1794"/>
                      <a:pt x="1739" y="1788"/>
                      <a:pt x="1739" y="1788"/>
                    </a:cubicBezTo>
                    <a:cubicBezTo>
                      <a:pt x="1739" y="1788"/>
                      <a:pt x="1739" y="1788"/>
                      <a:pt x="1739" y="1788"/>
                    </a:cubicBezTo>
                    <a:cubicBezTo>
                      <a:pt x="1739" y="1788"/>
                      <a:pt x="1739" y="1788"/>
                      <a:pt x="1739" y="1788"/>
                    </a:cubicBezTo>
                    <a:cubicBezTo>
                      <a:pt x="1739" y="1788"/>
                      <a:pt x="1739" y="1788"/>
                      <a:pt x="1739" y="1788"/>
                    </a:cubicBezTo>
                    <a:cubicBezTo>
                      <a:pt x="1739" y="1782"/>
                      <a:pt x="1746" y="1775"/>
                      <a:pt x="1746" y="1769"/>
                    </a:cubicBezTo>
                    <a:cubicBezTo>
                      <a:pt x="1746" y="1769"/>
                      <a:pt x="1746" y="1769"/>
                      <a:pt x="1746" y="1769"/>
                    </a:cubicBezTo>
                    <a:cubicBezTo>
                      <a:pt x="1746" y="1756"/>
                      <a:pt x="1752" y="1737"/>
                      <a:pt x="1752" y="1718"/>
                    </a:cubicBezTo>
                    <a:cubicBezTo>
                      <a:pt x="1752" y="1718"/>
                      <a:pt x="1752" y="1718"/>
                      <a:pt x="1752" y="1718"/>
                    </a:cubicBezTo>
                    <a:cubicBezTo>
                      <a:pt x="1752" y="1668"/>
                      <a:pt x="1752" y="1617"/>
                      <a:pt x="1758" y="1567"/>
                    </a:cubicBezTo>
                    <a:cubicBezTo>
                      <a:pt x="1758" y="1567"/>
                      <a:pt x="1758" y="1567"/>
                      <a:pt x="1758" y="1567"/>
                    </a:cubicBezTo>
                    <a:cubicBezTo>
                      <a:pt x="1765" y="1535"/>
                      <a:pt x="1765" y="1504"/>
                      <a:pt x="1790" y="1472"/>
                    </a:cubicBezTo>
                    <a:cubicBezTo>
                      <a:pt x="1790" y="1472"/>
                      <a:pt x="1790" y="1472"/>
                      <a:pt x="1790" y="1472"/>
                    </a:cubicBezTo>
                    <a:cubicBezTo>
                      <a:pt x="1835" y="1422"/>
                      <a:pt x="1898" y="1403"/>
                      <a:pt x="1955" y="1403"/>
                    </a:cubicBezTo>
                    <a:cubicBezTo>
                      <a:pt x="1955" y="1403"/>
                      <a:pt x="1955" y="1403"/>
                      <a:pt x="1955" y="1403"/>
                    </a:cubicBezTo>
                    <a:cubicBezTo>
                      <a:pt x="2006" y="1403"/>
                      <a:pt x="2057" y="1415"/>
                      <a:pt x="2095" y="1459"/>
                    </a:cubicBezTo>
                    <a:cubicBezTo>
                      <a:pt x="2095" y="1459"/>
                      <a:pt x="2095" y="1459"/>
                      <a:pt x="2095" y="1459"/>
                    </a:cubicBezTo>
                    <a:cubicBezTo>
                      <a:pt x="2114" y="1485"/>
                      <a:pt x="2120" y="1504"/>
                      <a:pt x="2127" y="1529"/>
                    </a:cubicBezTo>
                    <a:cubicBezTo>
                      <a:pt x="2127" y="1529"/>
                      <a:pt x="2127" y="1529"/>
                      <a:pt x="2127" y="1529"/>
                    </a:cubicBezTo>
                    <a:cubicBezTo>
                      <a:pt x="2133" y="1554"/>
                      <a:pt x="2133" y="1579"/>
                      <a:pt x="2139" y="1605"/>
                    </a:cubicBezTo>
                    <a:cubicBezTo>
                      <a:pt x="2139" y="1605"/>
                      <a:pt x="2139" y="1605"/>
                      <a:pt x="2139" y="1605"/>
                    </a:cubicBezTo>
                    <a:cubicBezTo>
                      <a:pt x="2139" y="1655"/>
                      <a:pt x="2146" y="1712"/>
                      <a:pt x="2152" y="1756"/>
                    </a:cubicBezTo>
                    <a:cubicBezTo>
                      <a:pt x="2152" y="1756"/>
                      <a:pt x="2152" y="1756"/>
                      <a:pt x="2152" y="1756"/>
                    </a:cubicBezTo>
                    <a:cubicBezTo>
                      <a:pt x="2152" y="1782"/>
                      <a:pt x="2158" y="1801"/>
                      <a:pt x="2158" y="1807"/>
                    </a:cubicBezTo>
                    <a:cubicBezTo>
                      <a:pt x="2158" y="1807"/>
                      <a:pt x="2158" y="1807"/>
                      <a:pt x="2158" y="1807"/>
                    </a:cubicBezTo>
                    <a:cubicBezTo>
                      <a:pt x="2158" y="1807"/>
                      <a:pt x="2158" y="1807"/>
                      <a:pt x="2158" y="1807"/>
                    </a:cubicBezTo>
                    <a:cubicBezTo>
                      <a:pt x="2158" y="1807"/>
                      <a:pt x="2158" y="1807"/>
                      <a:pt x="2158" y="1807"/>
                    </a:cubicBezTo>
                    <a:cubicBezTo>
                      <a:pt x="2158" y="1807"/>
                      <a:pt x="2158" y="1807"/>
                      <a:pt x="2158" y="1807"/>
                    </a:cubicBezTo>
                    <a:cubicBezTo>
                      <a:pt x="2158" y="1807"/>
                      <a:pt x="2158" y="1807"/>
                      <a:pt x="2158" y="1807"/>
                    </a:cubicBezTo>
                    <a:cubicBezTo>
                      <a:pt x="2165" y="1819"/>
                      <a:pt x="2203" y="1832"/>
                      <a:pt x="2228" y="1832"/>
                    </a:cubicBezTo>
                    <a:close/>
                    <a:moveTo>
                      <a:pt x="1206" y="1782"/>
                    </a:moveTo>
                    <a:cubicBezTo>
                      <a:pt x="1206" y="1782"/>
                      <a:pt x="1206" y="1782"/>
                      <a:pt x="1206" y="1782"/>
                    </a:cubicBezTo>
                    <a:cubicBezTo>
                      <a:pt x="1206" y="1782"/>
                      <a:pt x="1206" y="1782"/>
                      <a:pt x="1206" y="1782"/>
                    </a:cubicBezTo>
                    <a:cubicBezTo>
                      <a:pt x="1206" y="1782"/>
                      <a:pt x="1206" y="1782"/>
                      <a:pt x="1206" y="1782"/>
                    </a:cubicBezTo>
                    <a:close/>
                    <a:moveTo>
                      <a:pt x="1016" y="1440"/>
                    </a:moveTo>
                    <a:cubicBezTo>
                      <a:pt x="1016" y="1440"/>
                      <a:pt x="1016" y="1440"/>
                      <a:pt x="1016" y="1440"/>
                    </a:cubicBezTo>
                    <a:cubicBezTo>
                      <a:pt x="1016" y="1440"/>
                      <a:pt x="1016" y="1440"/>
                      <a:pt x="1016" y="1440"/>
                    </a:cubicBezTo>
                    <a:cubicBezTo>
                      <a:pt x="1016" y="1440"/>
                      <a:pt x="1016" y="1440"/>
                      <a:pt x="1016" y="1440"/>
                    </a:cubicBezTo>
                    <a:cubicBezTo>
                      <a:pt x="1016" y="1440"/>
                      <a:pt x="1016" y="1440"/>
                      <a:pt x="1016" y="1440"/>
                    </a:cubicBezTo>
                    <a:close/>
                  </a:path>
                </a:pathLst>
              </a:custGeom>
              <a:noFill/>
              <a:ln w="12700">
                <a:solidFill>
                  <a:srgbClr val="7030A0"/>
                </a:solidFill>
                <a:round/>
                <a:headEnd/>
                <a:tailEnd/>
              </a:ln>
              <a:extLst>
                <a:ext uri="{909E8E84-426E-40DD-AFC4-6F175D3DCCD1}">
                  <a14:hiddenFill xmlns:a14="http://schemas.microsoft.com/office/drawing/2010/main">
                    <a:solidFill>
                      <a:srgbClr val="FF9900"/>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sz="1800"/>
              </a:p>
            </p:txBody>
          </p:sp>
          <p:sp>
            <p:nvSpPr>
              <p:cNvPr id="295" name="Freeform 36">
                <a:extLst>
                  <a:ext uri="{FF2B5EF4-FFF2-40B4-BE49-F238E27FC236}">
                    <a16:creationId xmlns:a16="http://schemas.microsoft.com/office/drawing/2014/main" id="{1836CA0D-9946-479C-9040-EDB59EC6DF7A}"/>
                  </a:ext>
                </a:extLst>
              </p:cNvPr>
              <p:cNvSpPr>
                <a:spLocks noChangeAspect="1" noEditPoints="1"/>
              </p:cNvSpPr>
              <p:nvPr/>
            </p:nvSpPr>
            <p:spPr bwMode="auto">
              <a:xfrm rot="246798">
                <a:off x="2509" y="1406"/>
                <a:ext cx="456" cy="1443"/>
              </a:xfrm>
              <a:custGeom>
                <a:avLst/>
                <a:gdLst>
                  <a:gd name="T0" fmla="*/ 2050 w 3800"/>
                  <a:gd name="T1" fmla="*/ 11685 h 12025"/>
                  <a:gd name="T2" fmla="*/ 1707 w 3800"/>
                  <a:gd name="T3" fmla="*/ 11350 h 12025"/>
                  <a:gd name="T4" fmla="*/ 1383 w 3800"/>
                  <a:gd name="T5" fmla="*/ 10978 h 12025"/>
                  <a:gd name="T6" fmla="*/ 1479 w 3800"/>
                  <a:gd name="T7" fmla="*/ 10460 h 12025"/>
                  <a:gd name="T8" fmla="*/ 1345 w 3800"/>
                  <a:gd name="T9" fmla="*/ 10018 h 12025"/>
                  <a:gd name="T10" fmla="*/ 1288 w 3800"/>
                  <a:gd name="T11" fmla="*/ 9583 h 12025"/>
                  <a:gd name="T12" fmla="*/ 1276 w 3800"/>
                  <a:gd name="T13" fmla="*/ 9147 h 12025"/>
                  <a:gd name="T14" fmla="*/ 1168 w 3800"/>
                  <a:gd name="T15" fmla="*/ 8768 h 12025"/>
                  <a:gd name="T16" fmla="*/ 965 w 3800"/>
                  <a:gd name="T17" fmla="*/ 8314 h 12025"/>
                  <a:gd name="T18" fmla="*/ 609 w 3800"/>
                  <a:gd name="T19" fmla="*/ 7885 h 12025"/>
                  <a:gd name="T20" fmla="*/ 216 w 3800"/>
                  <a:gd name="T21" fmla="*/ 7500 h 12025"/>
                  <a:gd name="T22" fmla="*/ 318 w 3800"/>
                  <a:gd name="T23" fmla="*/ 6767 h 12025"/>
                  <a:gd name="T24" fmla="*/ 774 w 3800"/>
                  <a:gd name="T25" fmla="*/ 6351 h 12025"/>
                  <a:gd name="T26" fmla="*/ 235 w 3800"/>
                  <a:gd name="T27" fmla="*/ 6010 h 12025"/>
                  <a:gd name="T28" fmla="*/ 102 w 3800"/>
                  <a:gd name="T29" fmla="*/ 5284 h 12025"/>
                  <a:gd name="T30" fmla="*/ 635 w 3800"/>
                  <a:gd name="T31" fmla="*/ 4766 h 12025"/>
                  <a:gd name="T32" fmla="*/ 349 w 3800"/>
                  <a:gd name="T33" fmla="*/ 4255 h 12025"/>
                  <a:gd name="T34" fmla="*/ 889 w 3800"/>
                  <a:gd name="T35" fmla="*/ 3586 h 12025"/>
                  <a:gd name="T36" fmla="*/ 927 w 3800"/>
                  <a:gd name="T37" fmla="*/ 3226 h 12025"/>
                  <a:gd name="T38" fmla="*/ 438 w 3800"/>
                  <a:gd name="T39" fmla="*/ 2633 h 12025"/>
                  <a:gd name="T40" fmla="*/ 1123 w 3800"/>
                  <a:gd name="T41" fmla="*/ 2292 h 12025"/>
                  <a:gd name="T42" fmla="*/ 990 w 3800"/>
                  <a:gd name="T43" fmla="*/ 1856 h 12025"/>
                  <a:gd name="T44" fmla="*/ 1028 w 3800"/>
                  <a:gd name="T45" fmla="*/ 1478 h 12025"/>
                  <a:gd name="T46" fmla="*/ 1605 w 3800"/>
                  <a:gd name="T47" fmla="*/ 1326 h 12025"/>
                  <a:gd name="T48" fmla="*/ 1720 w 3800"/>
                  <a:gd name="T49" fmla="*/ 613 h 12025"/>
                  <a:gd name="T50" fmla="*/ 2284 w 3800"/>
                  <a:gd name="T51" fmla="*/ 758 h 12025"/>
                  <a:gd name="T52" fmla="*/ 2589 w 3800"/>
                  <a:gd name="T53" fmla="*/ 606 h 12025"/>
                  <a:gd name="T54" fmla="*/ 2944 w 3800"/>
                  <a:gd name="T55" fmla="*/ 108 h 12025"/>
                  <a:gd name="T56" fmla="*/ 3502 w 3800"/>
                  <a:gd name="T57" fmla="*/ 13 h 12025"/>
                  <a:gd name="T58" fmla="*/ 3255 w 3800"/>
                  <a:gd name="T59" fmla="*/ 146 h 12025"/>
                  <a:gd name="T60" fmla="*/ 3033 w 3800"/>
                  <a:gd name="T61" fmla="*/ 537 h 12025"/>
                  <a:gd name="T62" fmla="*/ 2722 w 3800"/>
                  <a:gd name="T63" fmla="*/ 625 h 12025"/>
                  <a:gd name="T64" fmla="*/ 2157 w 3800"/>
                  <a:gd name="T65" fmla="*/ 796 h 12025"/>
                  <a:gd name="T66" fmla="*/ 1897 w 3800"/>
                  <a:gd name="T67" fmla="*/ 992 h 12025"/>
                  <a:gd name="T68" fmla="*/ 1789 w 3800"/>
                  <a:gd name="T69" fmla="*/ 1238 h 12025"/>
                  <a:gd name="T70" fmla="*/ 1701 w 3800"/>
                  <a:gd name="T71" fmla="*/ 1478 h 12025"/>
                  <a:gd name="T72" fmla="*/ 1472 w 3800"/>
                  <a:gd name="T73" fmla="*/ 1509 h 12025"/>
                  <a:gd name="T74" fmla="*/ 1288 w 3800"/>
                  <a:gd name="T75" fmla="*/ 2096 h 12025"/>
                  <a:gd name="T76" fmla="*/ 889 w 3800"/>
                  <a:gd name="T77" fmla="*/ 2387 h 12025"/>
                  <a:gd name="T78" fmla="*/ 819 w 3800"/>
                  <a:gd name="T79" fmla="*/ 2664 h 12025"/>
                  <a:gd name="T80" fmla="*/ 527 w 3800"/>
                  <a:gd name="T81" fmla="*/ 2948 h 12025"/>
                  <a:gd name="T82" fmla="*/ 470 w 3800"/>
                  <a:gd name="T83" fmla="*/ 3296 h 12025"/>
                  <a:gd name="T84" fmla="*/ 495 w 3800"/>
                  <a:gd name="T85" fmla="*/ 3750 h 12025"/>
                  <a:gd name="T86" fmla="*/ 349 w 3800"/>
                  <a:gd name="T87" fmla="*/ 4122 h 12025"/>
                  <a:gd name="T88" fmla="*/ 565 w 3800"/>
                  <a:gd name="T89" fmla="*/ 4621 h 12025"/>
                  <a:gd name="T90" fmla="*/ 603 w 3800"/>
                  <a:gd name="T91" fmla="*/ 5372 h 12025"/>
                  <a:gd name="T92" fmla="*/ 508 w 3800"/>
                  <a:gd name="T93" fmla="*/ 5783 h 12025"/>
                  <a:gd name="T94" fmla="*/ 629 w 3800"/>
                  <a:gd name="T95" fmla="*/ 6155 h 12025"/>
                  <a:gd name="T96" fmla="*/ 261 w 3800"/>
                  <a:gd name="T97" fmla="*/ 6521 h 12025"/>
                  <a:gd name="T98" fmla="*/ 286 w 3800"/>
                  <a:gd name="T99" fmla="*/ 6969 h 12025"/>
                  <a:gd name="T100" fmla="*/ 774 w 3800"/>
                  <a:gd name="T101" fmla="*/ 7310 h 12025"/>
                  <a:gd name="T102" fmla="*/ 977 w 3800"/>
                  <a:gd name="T103" fmla="*/ 7771 h 12025"/>
                  <a:gd name="T104" fmla="*/ 901 w 3800"/>
                  <a:gd name="T105" fmla="*/ 8579 h 12025"/>
                  <a:gd name="T106" fmla="*/ 692 w 3800"/>
                  <a:gd name="T107" fmla="*/ 9052 h 12025"/>
                  <a:gd name="T108" fmla="*/ 705 w 3800"/>
                  <a:gd name="T109" fmla="*/ 9564 h 12025"/>
                  <a:gd name="T110" fmla="*/ 844 w 3800"/>
                  <a:gd name="T111" fmla="*/ 9942 h 12025"/>
                  <a:gd name="T112" fmla="*/ 1168 w 3800"/>
                  <a:gd name="T113" fmla="*/ 10309 h 12025"/>
                  <a:gd name="T114" fmla="*/ 1409 w 3800"/>
                  <a:gd name="T115" fmla="*/ 10719 h 12025"/>
                  <a:gd name="T116" fmla="*/ 1847 w 3800"/>
                  <a:gd name="T117" fmla="*/ 10914 h 12025"/>
                  <a:gd name="T118" fmla="*/ 1923 w 3800"/>
                  <a:gd name="T119" fmla="*/ 11369 h 12025"/>
                  <a:gd name="T120" fmla="*/ 2411 w 3800"/>
                  <a:gd name="T121" fmla="*/ 11590 h 12025"/>
                  <a:gd name="T122" fmla="*/ 2678 w 3800"/>
                  <a:gd name="T123" fmla="*/ 11899 h 12025"/>
                  <a:gd name="T124" fmla="*/ 2284 w 3800"/>
                  <a:gd name="T125" fmla="*/ 758 h 120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00"/>
                  <a:gd name="T190" fmla="*/ 0 h 12025"/>
                  <a:gd name="T191" fmla="*/ 3800 w 3800"/>
                  <a:gd name="T192" fmla="*/ 12025 h 120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00" h="12025">
                    <a:moveTo>
                      <a:pt x="2538" y="11988"/>
                    </a:moveTo>
                    <a:cubicBezTo>
                      <a:pt x="2500" y="11969"/>
                      <a:pt x="2468" y="11924"/>
                      <a:pt x="2468" y="11874"/>
                    </a:cubicBezTo>
                    <a:cubicBezTo>
                      <a:pt x="2468" y="11874"/>
                      <a:pt x="2468" y="11874"/>
                      <a:pt x="2468" y="11874"/>
                    </a:cubicBezTo>
                    <a:cubicBezTo>
                      <a:pt x="2468" y="11855"/>
                      <a:pt x="2475" y="11842"/>
                      <a:pt x="2475" y="11823"/>
                    </a:cubicBezTo>
                    <a:cubicBezTo>
                      <a:pt x="2475" y="11823"/>
                      <a:pt x="2475" y="11823"/>
                      <a:pt x="2475" y="11823"/>
                    </a:cubicBezTo>
                    <a:cubicBezTo>
                      <a:pt x="2487" y="11798"/>
                      <a:pt x="2506" y="11779"/>
                      <a:pt x="2525" y="11754"/>
                    </a:cubicBezTo>
                    <a:cubicBezTo>
                      <a:pt x="2525" y="11754"/>
                      <a:pt x="2525" y="11754"/>
                      <a:pt x="2525" y="11754"/>
                    </a:cubicBezTo>
                    <a:cubicBezTo>
                      <a:pt x="2544" y="11729"/>
                      <a:pt x="2570" y="11710"/>
                      <a:pt x="2595" y="11685"/>
                    </a:cubicBezTo>
                    <a:cubicBezTo>
                      <a:pt x="2595" y="11685"/>
                      <a:pt x="2595" y="11685"/>
                      <a:pt x="2595" y="11685"/>
                    </a:cubicBezTo>
                    <a:cubicBezTo>
                      <a:pt x="2646" y="11634"/>
                      <a:pt x="2709" y="11584"/>
                      <a:pt x="2747" y="11539"/>
                    </a:cubicBezTo>
                    <a:cubicBezTo>
                      <a:pt x="2747" y="11539"/>
                      <a:pt x="2747" y="11539"/>
                      <a:pt x="2747" y="11539"/>
                    </a:cubicBezTo>
                    <a:cubicBezTo>
                      <a:pt x="2773" y="11520"/>
                      <a:pt x="2792" y="11495"/>
                      <a:pt x="2798" y="11489"/>
                    </a:cubicBezTo>
                    <a:cubicBezTo>
                      <a:pt x="2798" y="11489"/>
                      <a:pt x="2798" y="11489"/>
                      <a:pt x="2798" y="11489"/>
                    </a:cubicBezTo>
                    <a:cubicBezTo>
                      <a:pt x="2798" y="11489"/>
                      <a:pt x="2792" y="11483"/>
                      <a:pt x="2785" y="11483"/>
                    </a:cubicBezTo>
                    <a:cubicBezTo>
                      <a:pt x="2785" y="11483"/>
                      <a:pt x="2785" y="11483"/>
                      <a:pt x="2785" y="11483"/>
                    </a:cubicBezTo>
                    <a:cubicBezTo>
                      <a:pt x="2773" y="11470"/>
                      <a:pt x="2754" y="11464"/>
                      <a:pt x="2735" y="11464"/>
                    </a:cubicBezTo>
                    <a:cubicBezTo>
                      <a:pt x="2735" y="11464"/>
                      <a:pt x="2735" y="11464"/>
                      <a:pt x="2735" y="11464"/>
                    </a:cubicBezTo>
                    <a:cubicBezTo>
                      <a:pt x="2722" y="11464"/>
                      <a:pt x="2709" y="11470"/>
                      <a:pt x="2703" y="11470"/>
                    </a:cubicBezTo>
                    <a:cubicBezTo>
                      <a:pt x="2703" y="11470"/>
                      <a:pt x="2703" y="11470"/>
                      <a:pt x="2703" y="11470"/>
                    </a:cubicBezTo>
                    <a:cubicBezTo>
                      <a:pt x="2697" y="11476"/>
                      <a:pt x="2671" y="11495"/>
                      <a:pt x="2646" y="11520"/>
                    </a:cubicBezTo>
                    <a:cubicBezTo>
                      <a:pt x="2646" y="11520"/>
                      <a:pt x="2646" y="11520"/>
                      <a:pt x="2646" y="11520"/>
                    </a:cubicBezTo>
                    <a:cubicBezTo>
                      <a:pt x="2621" y="11546"/>
                      <a:pt x="2589" y="11584"/>
                      <a:pt x="2557" y="11615"/>
                    </a:cubicBezTo>
                    <a:cubicBezTo>
                      <a:pt x="2557" y="11615"/>
                      <a:pt x="2557" y="11615"/>
                      <a:pt x="2557" y="11615"/>
                    </a:cubicBezTo>
                    <a:cubicBezTo>
                      <a:pt x="2487" y="11691"/>
                      <a:pt x="2424" y="11767"/>
                      <a:pt x="2354" y="11798"/>
                    </a:cubicBezTo>
                    <a:cubicBezTo>
                      <a:pt x="2354" y="11798"/>
                      <a:pt x="2354" y="11798"/>
                      <a:pt x="2354" y="11798"/>
                    </a:cubicBezTo>
                    <a:cubicBezTo>
                      <a:pt x="2316" y="11817"/>
                      <a:pt x="2278" y="11823"/>
                      <a:pt x="2240" y="11823"/>
                    </a:cubicBezTo>
                    <a:cubicBezTo>
                      <a:pt x="2240" y="11823"/>
                      <a:pt x="2240" y="11823"/>
                      <a:pt x="2240" y="11823"/>
                    </a:cubicBezTo>
                    <a:cubicBezTo>
                      <a:pt x="2195" y="11823"/>
                      <a:pt x="2157" y="11817"/>
                      <a:pt x="2119" y="11792"/>
                    </a:cubicBezTo>
                    <a:cubicBezTo>
                      <a:pt x="2119" y="11792"/>
                      <a:pt x="2119" y="11792"/>
                      <a:pt x="2119" y="11792"/>
                    </a:cubicBezTo>
                    <a:cubicBezTo>
                      <a:pt x="2088" y="11773"/>
                      <a:pt x="2050" y="11735"/>
                      <a:pt x="2050" y="11685"/>
                    </a:cubicBezTo>
                    <a:cubicBezTo>
                      <a:pt x="2050" y="11685"/>
                      <a:pt x="2050" y="11685"/>
                      <a:pt x="2050" y="11685"/>
                    </a:cubicBezTo>
                    <a:cubicBezTo>
                      <a:pt x="2050" y="11678"/>
                      <a:pt x="2050" y="11672"/>
                      <a:pt x="2050" y="11666"/>
                    </a:cubicBezTo>
                    <a:cubicBezTo>
                      <a:pt x="2050" y="11666"/>
                      <a:pt x="2050" y="11666"/>
                      <a:pt x="2050" y="11666"/>
                    </a:cubicBezTo>
                    <a:cubicBezTo>
                      <a:pt x="2056" y="11634"/>
                      <a:pt x="2075" y="11615"/>
                      <a:pt x="2088" y="11590"/>
                    </a:cubicBezTo>
                    <a:cubicBezTo>
                      <a:pt x="2088" y="11590"/>
                      <a:pt x="2088" y="11590"/>
                      <a:pt x="2088" y="11590"/>
                    </a:cubicBezTo>
                    <a:cubicBezTo>
                      <a:pt x="2107" y="11565"/>
                      <a:pt x="2126" y="11539"/>
                      <a:pt x="2151" y="11508"/>
                    </a:cubicBezTo>
                    <a:cubicBezTo>
                      <a:pt x="2151" y="11508"/>
                      <a:pt x="2151" y="11508"/>
                      <a:pt x="2151" y="11508"/>
                    </a:cubicBezTo>
                    <a:cubicBezTo>
                      <a:pt x="2195" y="11457"/>
                      <a:pt x="2253" y="11401"/>
                      <a:pt x="2291" y="11350"/>
                    </a:cubicBezTo>
                    <a:cubicBezTo>
                      <a:pt x="2291" y="11350"/>
                      <a:pt x="2291" y="11350"/>
                      <a:pt x="2291" y="11350"/>
                    </a:cubicBezTo>
                    <a:cubicBezTo>
                      <a:pt x="2310" y="11325"/>
                      <a:pt x="2329" y="11300"/>
                      <a:pt x="2329" y="11293"/>
                    </a:cubicBezTo>
                    <a:cubicBezTo>
                      <a:pt x="2329" y="11293"/>
                      <a:pt x="2329" y="11293"/>
                      <a:pt x="2329" y="11293"/>
                    </a:cubicBezTo>
                    <a:cubicBezTo>
                      <a:pt x="2329" y="11293"/>
                      <a:pt x="2329" y="11287"/>
                      <a:pt x="2322" y="11287"/>
                    </a:cubicBezTo>
                    <a:cubicBezTo>
                      <a:pt x="2322" y="11287"/>
                      <a:pt x="2322" y="11287"/>
                      <a:pt x="2322" y="11287"/>
                    </a:cubicBezTo>
                    <a:cubicBezTo>
                      <a:pt x="2310" y="11274"/>
                      <a:pt x="2284" y="11268"/>
                      <a:pt x="2259" y="11268"/>
                    </a:cubicBezTo>
                    <a:cubicBezTo>
                      <a:pt x="2259" y="11268"/>
                      <a:pt x="2259" y="11268"/>
                      <a:pt x="2259" y="11268"/>
                    </a:cubicBezTo>
                    <a:cubicBezTo>
                      <a:pt x="2240" y="11268"/>
                      <a:pt x="2227" y="11274"/>
                      <a:pt x="2208" y="11281"/>
                    </a:cubicBezTo>
                    <a:cubicBezTo>
                      <a:pt x="2208" y="11281"/>
                      <a:pt x="2208" y="11281"/>
                      <a:pt x="2208" y="11281"/>
                    </a:cubicBezTo>
                    <a:cubicBezTo>
                      <a:pt x="2195" y="11281"/>
                      <a:pt x="2151" y="11318"/>
                      <a:pt x="2107" y="11363"/>
                    </a:cubicBezTo>
                    <a:cubicBezTo>
                      <a:pt x="2107" y="11363"/>
                      <a:pt x="2107" y="11363"/>
                      <a:pt x="2107" y="11363"/>
                    </a:cubicBezTo>
                    <a:cubicBezTo>
                      <a:pt x="2062" y="11407"/>
                      <a:pt x="2011" y="11457"/>
                      <a:pt x="1967" y="11502"/>
                    </a:cubicBezTo>
                    <a:cubicBezTo>
                      <a:pt x="1967" y="11502"/>
                      <a:pt x="1967" y="11502"/>
                      <a:pt x="1967" y="11502"/>
                    </a:cubicBezTo>
                    <a:cubicBezTo>
                      <a:pt x="1935" y="11527"/>
                      <a:pt x="1916" y="11552"/>
                      <a:pt x="1878" y="11565"/>
                    </a:cubicBezTo>
                    <a:cubicBezTo>
                      <a:pt x="1878" y="11565"/>
                      <a:pt x="1878" y="11565"/>
                      <a:pt x="1878" y="11565"/>
                    </a:cubicBezTo>
                    <a:cubicBezTo>
                      <a:pt x="1859" y="11571"/>
                      <a:pt x="1847" y="11571"/>
                      <a:pt x="1828" y="11571"/>
                    </a:cubicBezTo>
                    <a:cubicBezTo>
                      <a:pt x="1828" y="11571"/>
                      <a:pt x="1828" y="11571"/>
                      <a:pt x="1828" y="11571"/>
                    </a:cubicBezTo>
                    <a:cubicBezTo>
                      <a:pt x="1789" y="11571"/>
                      <a:pt x="1751" y="11552"/>
                      <a:pt x="1726" y="11527"/>
                    </a:cubicBezTo>
                    <a:cubicBezTo>
                      <a:pt x="1726" y="11527"/>
                      <a:pt x="1726" y="11527"/>
                      <a:pt x="1726" y="11527"/>
                    </a:cubicBezTo>
                    <a:cubicBezTo>
                      <a:pt x="1707" y="11502"/>
                      <a:pt x="1688" y="11464"/>
                      <a:pt x="1688" y="11426"/>
                    </a:cubicBezTo>
                    <a:cubicBezTo>
                      <a:pt x="1688" y="11426"/>
                      <a:pt x="1688" y="11426"/>
                      <a:pt x="1688" y="11426"/>
                    </a:cubicBezTo>
                    <a:cubicBezTo>
                      <a:pt x="1688" y="11401"/>
                      <a:pt x="1694" y="11375"/>
                      <a:pt x="1707" y="11350"/>
                    </a:cubicBezTo>
                    <a:cubicBezTo>
                      <a:pt x="1707" y="11350"/>
                      <a:pt x="1707" y="11350"/>
                      <a:pt x="1707" y="11350"/>
                    </a:cubicBezTo>
                    <a:cubicBezTo>
                      <a:pt x="1732" y="11300"/>
                      <a:pt x="1777" y="11255"/>
                      <a:pt x="1834" y="11205"/>
                    </a:cubicBezTo>
                    <a:cubicBezTo>
                      <a:pt x="1834" y="11205"/>
                      <a:pt x="1834" y="11205"/>
                      <a:pt x="1834" y="11205"/>
                    </a:cubicBezTo>
                    <a:cubicBezTo>
                      <a:pt x="1885" y="11148"/>
                      <a:pt x="1948" y="11091"/>
                      <a:pt x="1992" y="11047"/>
                    </a:cubicBezTo>
                    <a:cubicBezTo>
                      <a:pt x="1992" y="11047"/>
                      <a:pt x="1992" y="11047"/>
                      <a:pt x="1992" y="11047"/>
                    </a:cubicBezTo>
                    <a:cubicBezTo>
                      <a:pt x="2018" y="11022"/>
                      <a:pt x="2037" y="10990"/>
                      <a:pt x="2043" y="10990"/>
                    </a:cubicBezTo>
                    <a:cubicBezTo>
                      <a:pt x="2043" y="10990"/>
                      <a:pt x="2043" y="10990"/>
                      <a:pt x="2043" y="10990"/>
                    </a:cubicBezTo>
                    <a:cubicBezTo>
                      <a:pt x="2043" y="10978"/>
                      <a:pt x="2050" y="10971"/>
                      <a:pt x="2050" y="10965"/>
                    </a:cubicBezTo>
                    <a:cubicBezTo>
                      <a:pt x="2050" y="10965"/>
                      <a:pt x="2050" y="10965"/>
                      <a:pt x="2050" y="10965"/>
                    </a:cubicBezTo>
                    <a:cubicBezTo>
                      <a:pt x="2050" y="10965"/>
                      <a:pt x="2050" y="10965"/>
                      <a:pt x="2050" y="10965"/>
                    </a:cubicBezTo>
                    <a:cubicBezTo>
                      <a:pt x="2050" y="10965"/>
                      <a:pt x="2050" y="10965"/>
                      <a:pt x="2050" y="10965"/>
                    </a:cubicBezTo>
                    <a:cubicBezTo>
                      <a:pt x="2043" y="10965"/>
                      <a:pt x="2043" y="10965"/>
                      <a:pt x="2037" y="10965"/>
                    </a:cubicBezTo>
                    <a:cubicBezTo>
                      <a:pt x="2037" y="10965"/>
                      <a:pt x="2037" y="10965"/>
                      <a:pt x="2037" y="10965"/>
                    </a:cubicBezTo>
                    <a:cubicBezTo>
                      <a:pt x="2031" y="10965"/>
                      <a:pt x="2018" y="10965"/>
                      <a:pt x="2005" y="10971"/>
                    </a:cubicBezTo>
                    <a:cubicBezTo>
                      <a:pt x="2005" y="10971"/>
                      <a:pt x="2005" y="10971"/>
                      <a:pt x="2005" y="10971"/>
                    </a:cubicBezTo>
                    <a:cubicBezTo>
                      <a:pt x="1980" y="10978"/>
                      <a:pt x="1910" y="11015"/>
                      <a:pt x="1840" y="11066"/>
                    </a:cubicBezTo>
                    <a:cubicBezTo>
                      <a:pt x="1840" y="11066"/>
                      <a:pt x="1840" y="11066"/>
                      <a:pt x="1840" y="11066"/>
                    </a:cubicBezTo>
                    <a:cubicBezTo>
                      <a:pt x="1764" y="11110"/>
                      <a:pt x="1682" y="11167"/>
                      <a:pt x="1612" y="11205"/>
                    </a:cubicBezTo>
                    <a:cubicBezTo>
                      <a:pt x="1612" y="11205"/>
                      <a:pt x="1612" y="11205"/>
                      <a:pt x="1612" y="11205"/>
                    </a:cubicBezTo>
                    <a:cubicBezTo>
                      <a:pt x="1567" y="11236"/>
                      <a:pt x="1529" y="11255"/>
                      <a:pt x="1485" y="11268"/>
                    </a:cubicBezTo>
                    <a:cubicBezTo>
                      <a:pt x="1485" y="11268"/>
                      <a:pt x="1485" y="11268"/>
                      <a:pt x="1485" y="11268"/>
                    </a:cubicBezTo>
                    <a:cubicBezTo>
                      <a:pt x="1466" y="11274"/>
                      <a:pt x="1447" y="11274"/>
                      <a:pt x="1428" y="11274"/>
                    </a:cubicBezTo>
                    <a:cubicBezTo>
                      <a:pt x="1428" y="11274"/>
                      <a:pt x="1428" y="11274"/>
                      <a:pt x="1428" y="11274"/>
                    </a:cubicBezTo>
                    <a:cubicBezTo>
                      <a:pt x="1383" y="11274"/>
                      <a:pt x="1345" y="11262"/>
                      <a:pt x="1320" y="11243"/>
                    </a:cubicBezTo>
                    <a:cubicBezTo>
                      <a:pt x="1320" y="11243"/>
                      <a:pt x="1320" y="11243"/>
                      <a:pt x="1320" y="11243"/>
                    </a:cubicBezTo>
                    <a:cubicBezTo>
                      <a:pt x="1288" y="11217"/>
                      <a:pt x="1263" y="11180"/>
                      <a:pt x="1263" y="11135"/>
                    </a:cubicBezTo>
                    <a:cubicBezTo>
                      <a:pt x="1263" y="11135"/>
                      <a:pt x="1263" y="11135"/>
                      <a:pt x="1263" y="11135"/>
                    </a:cubicBezTo>
                    <a:cubicBezTo>
                      <a:pt x="1263" y="11104"/>
                      <a:pt x="1282" y="11066"/>
                      <a:pt x="1307" y="11041"/>
                    </a:cubicBezTo>
                    <a:cubicBezTo>
                      <a:pt x="1307" y="11041"/>
                      <a:pt x="1307" y="11041"/>
                      <a:pt x="1307" y="11041"/>
                    </a:cubicBezTo>
                    <a:cubicBezTo>
                      <a:pt x="1326" y="11015"/>
                      <a:pt x="1352" y="10997"/>
                      <a:pt x="1383" y="10978"/>
                    </a:cubicBezTo>
                    <a:cubicBezTo>
                      <a:pt x="1383" y="10978"/>
                      <a:pt x="1383" y="10978"/>
                      <a:pt x="1383" y="10978"/>
                    </a:cubicBezTo>
                    <a:cubicBezTo>
                      <a:pt x="1415" y="10952"/>
                      <a:pt x="1460" y="10933"/>
                      <a:pt x="1498" y="10908"/>
                    </a:cubicBezTo>
                    <a:cubicBezTo>
                      <a:pt x="1498" y="10908"/>
                      <a:pt x="1498" y="10908"/>
                      <a:pt x="1498" y="10908"/>
                    </a:cubicBezTo>
                    <a:cubicBezTo>
                      <a:pt x="1580" y="10858"/>
                      <a:pt x="1669" y="10807"/>
                      <a:pt x="1739" y="10763"/>
                    </a:cubicBezTo>
                    <a:cubicBezTo>
                      <a:pt x="1739" y="10763"/>
                      <a:pt x="1739" y="10763"/>
                      <a:pt x="1739" y="10763"/>
                    </a:cubicBezTo>
                    <a:cubicBezTo>
                      <a:pt x="1783" y="10731"/>
                      <a:pt x="1821" y="10706"/>
                      <a:pt x="1834" y="10694"/>
                    </a:cubicBezTo>
                    <a:cubicBezTo>
                      <a:pt x="1834" y="10694"/>
                      <a:pt x="1834" y="10694"/>
                      <a:pt x="1834" y="10694"/>
                    </a:cubicBezTo>
                    <a:cubicBezTo>
                      <a:pt x="1840" y="10687"/>
                      <a:pt x="1847" y="10681"/>
                      <a:pt x="1847" y="10675"/>
                    </a:cubicBezTo>
                    <a:cubicBezTo>
                      <a:pt x="1847" y="10675"/>
                      <a:pt x="1847" y="10675"/>
                      <a:pt x="1847" y="10675"/>
                    </a:cubicBezTo>
                    <a:cubicBezTo>
                      <a:pt x="1847" y="10675"/>
                      <a:pt x="1847" y="10675"/>
                      <a:pt x="1847" y="10675"/>
                    </a:cubicBezTo>
                    <a:cubicBezTo>
                      <a:pt x="1847" y="10675"/>
                      <a:pt x="1847" y="10675"/>
                      <a:pt x="1847" y="10675"/>
                    </a:cubicBezTo>
                    <a:cubicBezTo>
                      <a:pt x="1840" y="10675"/>
                      <a:pt x="1834" y="10675"/>
                      <a:pt x="1828" y="10681"/>
                    </a:cubicBezTo>
                    <a:cubicBezTo>
                      <a:pt x="1828" y="10681"/>
                      <a:pt x="1828" y="10681"/>
                      <a:pt x="1828" y="10681"/>
                    </a:cubicBezTo>
                    <a:cubicBezTo>
                      <a:pt x="1802" y="10681"/>
                      <a:pt x="1726" y="10713"/>
                      <a:pt x="1637" y="10757"/>
                    </a:cubicBezTo>
                    <a:cubicBezTo>
                      <a:pt x="1637" y="10757"/>
                      <a:pt x="1637" y="10757"/>
                      <a:pt x="1637" y="10757"/>
                    </a:cubicBezTo>
                    <a:cubicBezTo>
                      <a:pt x="1555" y="10795"/>
                      <a:pt x="1460" y="10839"/>
                      <a:pt x="1377" y="10870"/>
                    </a:cubicBezTo>
                    <a:cubicBezTo>
                      <a:pt x="1377" y="10870"/>
                      <a:pt x="1377" y="10870"/>
                      <a:pt x="1377" y="10870"/>
                    </a:cubicBezTo>
                    <a:cubicBezTo>
                      <a:pt x="1320" y="10896"/>
                      <a:pt x="1276" y="10914"/>
                      <a:pt x="1231" y="10914"/>
                    </a:cubicBezTo>
                    <a:cubicBezTo>
                      <a:pt x="1231" y="10914"/>
                      <a:pt x="1231" y="10914"/>
                      <a:pt x="1231" y="10914"/>
                    </a:cubicBezTo>
                    <a:cubicBezTo>
                      <a:pt x="1225" y="10914"/>
                      <a:pt x="1212" y="10914"/>
                      <a:pt x="1206" y="10914"/>
                    </a:cubicBezTo>
                    <a:cubicBezTo>
                      <a:pt x="1206" y="10914"/>
                      <a:pt x="1206" y="10914"/>
                      <a:pt x="1206" y="10914"/>
                    </a:cubicBezTo>
                    <a:cubicBezTo>
                      <a:pt x="1092" y="10914"/>
                      <a:pt x="1003" y="10839"/>
                      <a:pt x="996" y="10738"/>
                    </a:cubicBezTo>
                    <a:cubicBezTo>
                      <a:pt x="996" y="10738"/>
                      <a:pt x="996" y="10738"/>
                      <a:pt x="996" y="10738"/>
                    </a:cubicBezTo>
                    <a:cubicBezTo>
                      <a:pt x="996" y="10700"/>
                      <a:pt x="1015" y="10668"/>
                      <a:pt x="1041" y="10637"/>
                    </a:cubicBezTo>
                    <a:cubicBezTo>
                      <a:pt x="1041" y="10637"/>
                      <a:pt x="1041" y="10637"/>
                      <a:pt x="1041" y="10637"/>
                    </a:cubicBezTo>
                    <a:cubicBezTo>
                      <a:pt x="1066" y="10612"/>
                      <a:pt x="1092" y="10599"/>
                      <a:pt x="1123" y="10586"/>
                    </a:cubicBezTo>
                    <a:cubicBezTo>
                      <a:pt x="1123" y="10586"/>
                      <a:pt x="1123" y="10586"/>
                      <a:pt x="1123" y="10586"/>
                    </a:cubicBezTo>
                    <a:cubicBezTo>
                      <a:pt x="1161" y="10574"/>
                      <a:pt x="1199" y="10555"/>
                      <a:pt x="1238" y="10542"/>
                    </a:cubicBezTo>
                    <a:cubicBezTo>
                      <a:pt x="1238" y="10542"/>
                      <a:pt x="1238" y="10542"/>
                      <a:pt x="1238" y="10542"/>
                    </a:cubicBezTo>
                    <a:cubicBezTo>
                      <a:pt x="1320" y="10517"/>
                      <a:pt x="1409" y="10485"/>
                      <a:pt x="1479" y="10460"/>
                    </a:cubicBezTo>
                    <a:cubicBezTo>
                      <a:pt x="1479" y="10460"/>
                      <a:pt x="1479" y="10460"/>
                      <a:pt x="1479" y="10460"/>
                    </a:cubicBezTo>
                    <a:cubicBezTo>
                      <a:pt x="1523" y="10441"/>
                      <a:pt x="1561" y="10422"/>
                      <a:pt x="1567" y="10416"/>
                    </a:cubicBezTo>
                    <a:cubicBezTo>
                      <a:pt x="1567" y="10416"/>
                      <a:pt x="1567" y="10416"/>
                      <a:pt x="1567" y="10416"/>
                    </a:cubicBezTo>
                    <a:cubicBezTo>
                      <a:pt x="1593" y="10397"/>
                      <a:pt x="1605" y="10365"/>
                      <a:pt x="1605" y="10346"/>
                    </a:cubicBezTo>
                    <a:cubicBezTo>
                      <a:pt x="1605" y="10346"/>
                      <a:pt x="1605" y="10346"/>
                      <a:pt x="1605" y="10346"/>
                    </a:cubicBezTo>
                    <a:cubicBezTo>
                      <a:pt x="1605" y="10334"/>
                      <a:pt x="1599" y="10327"/>
                      <a:pt x="1599" y="10327"/>
                    </a:cubicBezTo>
                    <a:cubicBezTo>
                      <a:pt x="1599" y="10327"/>
                      <a:pt x="1599" y="10327"/>
                      <a:pt x="1599" y="10327"/>
                    </a:cubicBezTo>
                    <a:cubicBezTo>
                      <a:pt x="1599" y="10327"/>
                      <a:pt x="1599" y="10321"/>
                      <a:pt x="1580" y="10321"/>
                    </a:cubicBezTo>
                    <a:cubicBezTo>
                      <a:pt x="1580" y="10321"/>
                      <a:pt x="1580" y="10321"/>
                      <a:pt x="1580" y="10321"/>
                    </a:cubicBezTo>
                    <a:cubicBezTo>
                      <a:pt x="1580" y="10321"/>
                      <a:pt x="1580" y="10321"/>
                      <a:pt x="1580" y="10321"/>
                    </a:cubicBezTo>
                    <a:cubicBezTo>
                      <a:pt x="1580" y="10321"/>
                      <a:pt x="1580" y="10321"/>
                      <a:pt x="1580" y="10321"/>
                    </a:cubicBezTo>
                    <a:cubicBezTo>
                      <a:pt x="1580" y="10321"/>
                      <a:pt x="1580" y="10321"/>
                      <a:pt x="1580" y="10321"/>
                    </a:cubicBezTo>
                    <a:cubicBezTo>
                      <a:pt x="1555" y="10321"/>
                      <a:pt x="1472" y="10340"/>
                      <a:pt x="1390" y="10372"/>
                    </a:cubicBezTo>
                    <a:cubicBezTo>
                      <a:pt x="1390" y="10372"/>
                      <a:pt x="1390" y="10372"/>
                      <a:pt x="1390" y="10372"/>
                    </a:cubicBezTo>
                    <a:cubicBezTo>
                      <a:pt x="1301" y="10397"/>
                      <a:pt x="1199" y="10435"/>
                      <a:pt x="1117" y="10454"/>
                    </a:cubicBezTo>
                    <a:cubicBezTo>
                      <a:pt x="1117" y="10454"/>
                      <a:pt x="1117" y="10454"/>
                      <a:pt x="1117" y="10454"/>
                    </a:cubicBezTo>
                    <a:cubicBezTo>
                      <a:pt x="1060" y="10473"/>
                      <a:pt x="1015" y="10485"/>
                      <a:pt x="971" y="10485"/>
                    </a:cubicBezTo>
                    <a:cubicBezTo>
                      <a:pt x="971" y="10485"/>
                      <a:pt x="971" y="10485"/>
                      <a:pt x="971" y="10485"/>
                    </a:cubicBezTo>
                    <a:cubicBezTo>
                      <a:pt x="971" y="10485"/>
                      <a:pt x="965" y="10485"/>
                      <a:pt x="965" y="10485"/>
                    </a:cubicBezTo>
                    <a:cubicBezTo>
                      <a:pt x="965" y="10485"/>
                      <a:pt x="965" y="10485"/>
                      <a:pt x="965" y="10485"/>
                    </a:cubicBezTo>
                    <a:cubicBezTo>
                      <a:pt x="870" y="10479"/>
                      <a:pt x="793" y="10410"/>
                      <a:pt x="793" y="10321"/>
                    </a:cubicBezTo>
                    <a:cubicBezTo>
                      <a:pt x="793" y="10321"/>
                      <a:pt x="793" y="10321"/>
                      <a:pt x="793" y="10321"/>
                    </a:cubicBezTo>
                    <a:cubicBezTo>
                      <a:pt x="793" y="10271"/>
                      <a:pt x="819" y="10220"/>
                      <a:pt x="863" y="10189"/>
                    </a:cubicBezTo>
                    <a:cubicBezTo>
                      <a:pt x="863" y="10189"/>
                      <a:pt x="863" y="10189"/>
                      <a:pt x="863" y="10189"/>
                    </a:cubicBezTo>
                    <a:cubicBezTo>
                      <a:pt x="889" y="10163"/>
                      <a:pt x="920" y="10151"/>
                      <a:pt x="958" y="10138"/>
                    </a:cubicBezTo>
                    <a:cubicBezTo>
                      <a:pt x="958" y="10138"/>
                      <a:pt x="958" y="10138"/>
                      <a:pt x="958" y="10138"/>
                    </a:cubicBezTo>
                    <a:cubicBezTo>
                      <a:pt x="996" y="10125"/>
                      <a:pt x="1041" y="10113"/>
                      <a:pt x="1085" y="10100"/>
                    </a:cubicBezTo>
                    <a:cubicBezTo>
                      <a:pt x="1085" y="10100"/>
                      <a:pt x="1085" y="10100"/>
                      <a:pt x="1085" y="10100"/>
                    </a:cubicBezTo>
                    <a:cubicBezTo>
                      <a:pt x="1174" y="10069"/>
                      <a:pt x="1269" y="10043"/>
                      <a:pt x="1345" y="10018"/>
                    </a:cubicBezTo>
                    <a:cubicBezTo>
                      <a:pt x="1345" y="10018"/>
                      <a:pt x="1345" y="10018"/>
                      <a:pt x="1345" y="10018"/>
                    </a:cubicBezTo>
                    <a:cubicBezTo>
                      <a:pt x="1390" y="10006"/>
                      <a:pt x="1428" y="9987"/>
                      <a:pt x="1428" y="9987"/>
                    </a:cubicBezTo>
                    <a:cubicBezTo>
                      <a:pt x="1428" y="9987"/>
                      <a:pt x="1428" y="9987"/>
                      <a:pt x="1428" y="9987"/>
                    </a:cubicBezTo>
                    <a:cubicBezTo>
                      <a:pt x="1441" y="9974"/>
                      <a:pt x="1434" y="9974"/>
                      <a:pt x="1441" y="9974"/>
                    </a:cubicBezTo>
                    <a:cubicBezTo>
                      <a:pt x="1441" y="9974"/>
                      <a:pt x="1441" y="9974"/>
                      <a:pt x="1441" y="9974"/>
                    </a:cubicBezTo>
                    <a:cubicBezTo>
                      <a:pt x="1441" y="9968"/>
                      <a:pt x="1434" y="9955"/>
                      <a:pt x="1422" y="9949"/>
                    </a:cubicBezTo>
                    <a:cubicBezTo>
                      <a:pt x="1422" y="9949"/>
                      <a:pt x="1422" y="9949"/>
                      <a:pt x="1422" y="9949"/>
                    </a:cubicBezTo>
                    <a:cubicBezTo>
                      <a:pt x="1409" y="9936"/>
                      <a:pt x="1383" y="9923"/>
                      <a:pt x="1364" y="9923"/>
                    </a:cubicBezTo>
                    <a:cubicBezTo>
                      <a:pt x="1364" y="9923"/>
                      <a:pt x="1364" y="9923"/>
                      <a:pt x="1364" y="9923"/>
                    </a:cubicBezTo>
                    <a:cubicBezTo>
                      <a:pt x="1364" y="9923"/>
                      <a:pt x="1364" y="9923"/>
                      <a:pt x="1364" y="9923"/>
                    </a:cubicBezTo>
                    <a:cubicBezTo>
                      <a:pt x="1358" y="9923"/>
                      <a:pt x="1358" y="9923"/>
                      <a:pt x="1358" y="9923"/>
                    </a:cubicBezTo>
                    <a:cubicBezTo>
                      <a:pt x="1358" y="9923"/>
                      <a:pt x="1358" y="9923"/>
                      <a:pt x="1358" y="9923"/>
                    </a:cubicBezTo>
                    <a:cubicBezTo>
                      <a:pt x="1358" y="9923"/>
                      <a:pt x="1358" y="9923"/>
                      <a:pt x="1358" y="9923"/>
                    </a:cubicBezTo>
                    <a:cubicBezTo>
                      <a:pt x="1333" y="9923"/>
                      <a:pt x="1263" y="9942"/>
                      <a:pt x="1193" y="9968"/>
                    </a:cubicBezTo>
                    <a:cubicBezTo>
                      <a:pt x="1193" y="9968"/>
                      <a:pt x="1193" y="9968"/>
                      <a:pt x="1193" y="9968"/>
                    </a:cubicBezTo>
                    <a:cubicBezTo>
                      <a:pt x="1117" y="9993"/>
                      <a:pt x="1035" y="10024"/>
                      <a:pt x="965" y="10043"/>
                    </a:cubicBezTo>
                    <a:cubicBezTo>
                      <a:pt x="965" y="10043"/>
                      <a:pt x="965" y="10043"/>
                      <a:pt x="965" y="10043"/>
                    </a:cubicBezTo>
                    <a:cubicBezTo>
                      <a:pt x="920" y="10062"/>
                      <a:pt x="882" y="10069"/>
                      <a:pt x="844" y="10069"/>
                    </a:cubicBezTo>
                    <a:cubicBezTo>
                      <a:pt x="844" y="10069"/>
                      <a:pt x="844" y="10069"/>
                      <a:pt x="844" y="10069"/>
                    </a:cubicBezTo>
                    <a:cubicBezTo>
                      <a:pt x="844" y="10069"/>
                      <a:pt x="838" y="10069"/>
                      <a:pt x="838" y="10069"/>
                    </a:cubicBezTo>
                    <a:cubicBezTo>
                      <a:pt x="838" y="10069"/>
                      <a:pt x="838" y="10069"/>
                      <a:pt x="838" y="10069"/>
                    </a:cubicBezTo>
                    <a:cubicBezTo>
                      <a:pt x="749" y="10069"/>
                      <a:pt x="686" y="9999"/>
                      <a:pt x="692" y="9923"/>
                    </a:cubicBezTo>
                    <a:cubicBezTo>
                      <a:pt x="692" y="9923"/>
                      <a:pt x="692" y="9923"/>
                      <a:pt x="692" y="9923"/>
                    </a:cubicBezTo>
                    <a:cubicBezTo>
                      <a:pt x="692" y="9873"/>
                      <a:pt x="717" y="9822"/>
                      <a:pt x="762" y="9785"/>
                    </a:cubicBezTo>
                    <a:cubicBezTo>
                      <a:pt x="762" y="9785"/>
                      <a:pt x="762" y="9785"/>
                      <a:pt x="762" y="9785"/>
                    </a:cubicBezTo>
                    <a:cubicBezTo>
                      <a:pt x="812" y="9753"/>
                      <a:pt x="882" y="9728"/>
                      <a:pt x="965" y="9703"/>
                    </a:cubicBezTo>
                    <a:cubicBezTo>
                      <a:pt x="965" y="9703"/>
                      <a:pt x="965" y="9703"/>
                      <a:pt x="965" y="9703"/>
                    </a:cubicBezTo>
                    <a:cubicBezTo>
                      <a:pt x="1041" y="9677"/>
                      <a:pt x="1130" y="9646"/>
                      <a:pt x="1199" y="9620"/>
                    </a:cubicBezTo>
                    <a:cubicBezTo>
                      <a:pt x="1199" y="9620"/>
                      <a:pt x="1199" y="9620"/>
                      <a:pt x="1199" y="9620"/>
                    </a:cubicBezTo>
                    <a:cubicBezTo>
                      <a:pt x="1244" y="9608"/>
                      <a:pt x="1282" y="9589"/>
                      <a:pt x="1288" y="9583"/>
                    </a:cubicBezTo>
                    <a:cubicBezTo>
                      <a:pt x="1288" y="9583"/>
                      <a:pt x="1288" y="9583"/>
                      <a:pt x="1288" y="9583"/>
                    </a:cubicBezTo>
                    <a:cubicBezTo>
                      <a:pt x="1307" y="9564"/>
                      <a:pt x="1320" y="9538"/>
                      <a:pt x="1320" y="9526"/>
                    </a:cubicBezTo>
                    <a:cubicBezTo>
                      <a:pt x="1320" y="9526"/>
                      <a:pt x="1320" y="9526"/>
                      <a:pt x="1320" y="9526"/>
                    </a:cubicBezTo>
                    <a:cubicBezTo>
                      <a:pt x="1320" y="9519"/>
                      <a:pt x="1314" y="9519"/>
                      <a:pt x="1314" y="9519"/>
                    </a:cubicBezTo>
                    <a:cubicBezTo>
                      <a:pt x="1314" y="9519"/>
                      <a:pt x="1314" y="9519"/>
                      <a:pt x="1314" y="9519"/>
                    </a:cubicBezTo>
                    <a:cubicBezTo>
                      <a:pt x="1314" y="9519"/>
                      <a:pt x="1314" y="9513"/>
                      <a:pt x="1301" y="9513"/>
                    </a:cubicBezTo>
                    <a:cubicBezTo>
                      <a:pt x="1301" y="9513"/>
                      <a:pt x="1301" y="9513"/>
                      <a:pt x="1301" y="9513"/>
                    </a:cubicBezTo>
                    <a:cubicBezTo>
                      <a:pt x="1295" y="9513"/>
                      <a:pt x="1269" y="9519"/>
                      <a:pt x="1238" y="9526"/>
                    </a:cubicBezTo>
                    <a:cubicBezTo>
                      <a:pt x="1238" y="9526"/>
                      <a:pt x="1238" y="9526"/>
                      <a:pt x="1238" y="9526"/>
                    </a:cubicBezTo>
                    <a:cubicBezTo>
                      <a:pt x="1206" y="9538"/>
                      <a:pt x="1168" y="9551"/>
                      <a:pt x="1123" y="9570"/>
                    </a:cubicBezTo>
                    <a:cubicBezTo>
                      <a:pt x="1123" y="9570"/>
                      <a:pt x="1123" y="9570"/>
                      <a:pt x="1123" y="9570"/>
                    </a:cubicBezTo>
                    <a:cubicBezTo>
                      <a:pt x="1041" y="9602"/>
                      <a:pt x="946" y="9639"/>
                      <a:pt x="863" y="9665"/>
                    </a:cubicBezTo>
                    <a:cubicBezTo>
                      <a:pt x="863" y="9665"/>
                      <a:pt x="863" y="9665"/>
                      <a:pt x="863" y="9665"/>
                    </a:cubicBezTo>
                    <a:cubicBezTo>
                      <a:pt x="812" y="9684"/>
                      <a:pt x="768" y="9696"/>
                      <a:pt x="724" y="9696"/>
                    </a:cubicBezTo>
                    <a:cubicBezTo>
                      <a:pt x="724" y="9696"/>
                      <a:pt x="724" y="9696"/>
                      <a:pt x="724" y="9696"/>
                    </a:cubicBezTo>
                    <a:cubicBezTo>
                      <a:pt x="724" y="9696"/>
                      <a:pt x="724" y="9696"/>
                      <a:pt x="717" y="9696"/>
                    </a:cubicBezTo>
                    <a:cubicBezTo>
                      <a:pt x="717" y="9696"/>
                      <a:pt x="717" y="9696"/>
                      <a:pt x="717" y="9696"/>
                    </a:cubicBezTo>
                    <a:cubicBezTo>
                      <a:pt x="673" y="9696"/>
                      <a:pt x="635" y="9671"/>
                      <a:pt x="609" y="9646"/>
                    </a:cubicBezTo>
                    <a:cubicBezTo>
                      <a:pt x="609" y="9646"/>
                      <a:pt x="609" y="9646"/>
                      <a:pt x="609" y="9646"/>
                    </a:cubicBezTo>
                    <a:cubicBezTo>
                      <a:pt x="584" y="9614"/>
                      <a:pt x="571" y="9576"/>
                      <a:pt x="571" y="9538"/>
                    </a:cubicBezTo>
                    <a:cubicBezTo>
                      <a:pt x="571" y="9538"/>
                      <a:pt x="571" y="9538"/>
                      <a:pt x="571" y="9538"/>
                    </a:cubicBezTo>
                    <a:cubicBezTo>
                      <a:pt x="571" y="9482"/>
                      <a:pt x="603" y="9418"/>
                      <a:pt x="667" y="9374"/>
                    </a:cubicBezTo>
                    <a:cubicBezTo>
                      <a:pt x="667" y="9374"/>
                      <a:pt x="667" y="9374"/>
                      <a:pt x="667" y="9374"/>
                    </a:cubicBezTo>
                    <a:cubicBezTo>
                      <a:pt x="717" y="9343"/>
                      <a:pt x="793" y="9324"/>
                      <a:pt x="876" y="9299"/>
                    </a:cubicBezTo>
                    <a:cubicBezTo>
                      <a:pt x="876" y="9299"/>
                      <a:pt x="876" y="9299"/>
                      <a:pt x="876" y="9299"/>
                    </a:cubicBezTo>
                    <a:cubicBezTo>
                      <a:pt x="965" y="9280"/>
                      <a:pt x="1060" y="9254"/>
                      <a:pt x="1130" y="9235"/>
                    </a:cubicBezTo>
                    <a:cubicBezTo>
                      <a:pt x="1130" y="9235"/>
                      <a:pt x="1130" y="9235"/>
                      <a:pt x="1130" y="9235"/>
                    </a:cubicBezTo>
                    <a:cubicBezTo>
                      <a:pt x="1180" y="9223"/>
                      <a:pt x="1218" y="9210"/>
                      <a:pt x="1231" y="9204"/>
                    </a:cubicBezTo>
                    <a:cubicBezTo>
                      <a:pt x="1231" y="9204"/>
                      <a:pt x="1231" y="9204"/>
                      <a:pt x="1231" y="9204"/>
                    </a:cubicBezTo>
                    <a:cubicBezTo>
                      <a:pt x="1263" y="9185"/>
                      <a:pt x="1276" y="9153"/>
                      <a:pt x="1276" y="9147"/>
                    </a:cubicBezTo>
                    <a:cubicBezTo>
                      <a:pt x="1276" y="9147"/>
                      <a:pt x="1276" y="9147"/>
                      <a:pt x="1276" y="9147"/>
                    </a:cubicBezTo>
                    <a:cubicBezTo>
                      <a:pt x="1276" y="9147"/>
                      <a:pt x="1276" y="9147"/>
                      <a:pt x="1276" y="9147"/>
                    </a:cubicBezTo>
                    <a:cubicBezTo>
                      <a:pt x="1276" y="9147"/>
                      <a:pt x="1276" y="9147"/>
                      <a:pt x="1276" y="9147"/>
                    </a:cubicBezTo>
                    <a:cubicBezTo>
                      <a:pt x="1269" y="9141"/>
                      <a:pt x="1269" y="9141"/>
                      <a:pt x="1257" y="9141"/>
                    </a:cubicBezTo>
                    <a:cubicBezTo>
                      <a:pt x="1257" y="9141"/>
                      <a:pt x="1257" y="9141"/>
                      <a:pt x="1257" y="9141"/>
                    </a:cubicBezTo>
                    <a:cubicBezTo>
                      <a:pt x="1250" y="9141"/>
                      <a:pt x="1250" y="9141"/>
                      <a:pt x="1244" y="9141"/>
                    </a:cubicBezTo>
                    <a:cubicBezTo>
                      <a:pt x="1244" y="9141"/>
                      <a:pt x="1244" y="9141"/>
                      <a:pt x="1244" y="9141"/>
                    </a:cubicBezTo>
                    <a:cubicBezTo>
                      <a:pt x="1193" y="9134"/>
                      <a:pt x="1073" y="9160"/>
                      <a:pt x="952" y="9185"/>
                    </a:cubicBezTo>
                    <a:cubicBezTo>
                      <a:pt x="952" y="9185"/>
                      <a:pt x="952" y="9185"/>
                      <a:pt x="952" y="9185"/>
                    </a:cubicBezTo>
                    <a:cubicBezTo>
                      <a:pt x="832" y="9210"/>
                      <a:pt x="711" y="9242"/>
                      <a:pt x="635" y="9242"/>
                    </a:cubicBezTo>
                    <a:cubicBezTo>
                      <a:pt x="635" y="9242"/>
                      <a:pt x="635" y="9242"/>
                      <a:pt x="635" y="9242"/>
                    </a:cubicBezTo>
                    <a:cubicBezTo>
                      <a:pt x="629" y="9242"/>
                      <a:pt x="622" y="9242"/>
                      <a:pt x="609" y="9235"/>
                    </a:cubicBezTo>
                    <a:cubicBezTo>
                      <a:pt x="609" y="9235"/>
                      <a:pt x="609" y="9235"/>
                      <a:pt x="609" y="9235"/>
                    </a:cubicBezTo>
                    <a:cubicBezTo>
                      <a:pt x="584" y="9235"/>
                      <a:pt x="552" y="9223"/>
                      <a:pt x="533" y="9204"/>
                    </a:cubicBezTo>
                    <a:cubicBezTo>
                      <a:pt x="533" y="9204"/>
                      <a:pt x="533" y="9204"/>
                      <a:pt x="533" y="9204"/>
                    </a:cubicBezTo>
                    <a:cubicBezTo>
                      <a:pt x="508" y="9179"/>
                      <a:pt x="495" y="9147"/>
                      <a:pt x="502" y="9122"/>
                    </a:cubicBezTo>
                    <a:cubicBezTo>
                      <a:pt x="502" y="9122"/>
                      <a:pt x="502" y="9122"/>
                      <a:pt x="502" y="9122"/>
                    </a:cubicBezTo>
                    <a:cubicBezTo>
                      <a:pt x="502" y="9084"/>
                      <a:pt x="514" y="9046"/>
                      <a:pt x="540" y="9014"/>
                    </a:cubicBezTo>
                    <a:cubicBezTo>
                      <a:pt x="540" y="9014"/>
                      <a:pt x="540" y="9014"/>
                      <a:pt x="540" y="9014"/>
                    </a:cubicBezTo>
                    <a:cubicBezTo>
                      <a:pt x="559" y="8989"/>
                      <a:pt x="590" y="8958"/>
                      <a:pt x="629" y="8939"/>
                    </a:cubicBezTo>
                    <a:cubicBezTo>
                      <a:pt x="629" y="8939"/>
                      <a:pt x="629" y="8939"/>
                      <a:pt x="629" y="8939"/>
                    </a:cubicBezTo>
                    <a:cubicBezTo>
                      <a:pt x="673" y="8913"/>
                      <a:pt x="743" y="8895"/>
                      <a:pt x="825" y="8882"/>
                    </a:cubicBezTo>
                    <a:cubicBezTo>
                      <a:pt x="825" y="8882"/>
                      <a:pt x="825" y="8882"/>
                      <a:pt x="825" y="8882"/>
                    </a:cubicBezTo>
                    <a:cubicBezTo>
                      <a:pt x="901" y="8863"/>
                      <a:pt x="990" y="8844"/>
                      <a:pt x="1054" y="8831"/>
                    </a:cubicBezTo>
                    <a:cubicBezTo>
                      <a:pt x="1054" y="8831"/>
                      <a:pt x="1054" y="8831"/>
                      <a:pt x="1054" y="8831"/>
                    </a:cubicBezTo>
                    <a:cubicBezTo>
                      <a:pt x="1098" y="8819"/>
                      <a:pt x="1130" y="8806"/>
                      <a:pt x="1136" y="8800"/>
                    </a:cubicBezTo>
                    <a:cubicBezTo>
                      <a:pt x="1136" y="8800"/>
                      <a:pt x="1136" y="8800"/>
                      <a:pt x="1136" y="8800"/>
                    </a:cubicBezTo>
                    <a:cubicBezTo>
                      <a:pt x="1161" y="8787"/>
                      <a:pt x="1168" y="8768"/>
                      <a:pt x="1168" y="8768"/>
                    </a:cubicBezTo>
                    <a:cubicBezTo>
                      <a:pt x="1168" y="8768"/>
                      <a:pt x="1168" y="8768"/>
                      <a:pt x="1168" y="8768"/>
                    </a:cubicBezTo>
                    <a:cubicBezTo>
                      <a:pt x="1168" y="8768"/>
                      <a:pt x="1168" y="8768"/>
                      <a:pt x="1168" y="8768"/>
                    </a:cubicBezTo>
                    <a:cubicBezTo>
                      <a:pt x="1168" y="8768"/>
                      <a:pt x="1168" y="8768"/>
                      <a:pt x="1168" y="8768"/>
                    </a:cubicBezTo>
                    <a:cubicBezTo>
                      <a:pt x="1168" y="8768"/>
                      <a:pt x="1168" y="8768"/>
                      <a:pt x="1168" y="8768"/>
                    </a:cubicBezTo>
                    <a:cubicBezTo>
                      <a:pt x="1168" y="8762"/>
                      <a:pt x="1161" y="8762"/>
                      <a:pt x="1142" y="8756"/>
                    </a:cubicBezTo>
                    <a:cubicBezTo>
                      <a:pt x="1142" y="8756"/>
                      <a:pt x="1142" y="8756"/>
                      <a:pt x="1142" y="8756"/>
                    </a:cubicBezTo>
                    <a:cubicBezTo>
                      <a:pt x="1142" y="8756"/>
                      <a:pt x="1142" y="8756"/>
                      <a:pt x="1142" y="8756"/>
                    </a:cubicBezTo>
                    <a:cubicBezTo>
                      <a:pt x="1142" y="8756"/>
                      <a:pt x="1142" y="8756"/>
                      <a:pt x="1142" y="8756"/>
                    </a:cubicBezTo>
                    <a:cubicBezTo>
                      <a:pt x="1142" y="8756"/>
                      <a:pt x="1136" y="8756"/>
                      <a:pt x="1136" y="8756"/>
                    </a:cubicBezTo>
                    <a:cubicBezTo>
                      <a:pt x="1136" y="8756"/>
                      <a:pt x="1136" y="8756"/>
                      <a:pt x="1136" y="8756"/>
                    </a:cubicBezTo>
                    <a:cubicBezTo>
                      <a:pt x="1092" y="8756"/>
                      <a:pt x="977" y="8781"/>
                      <a:pt x="863" y="8806"/>
                    </a:cubicBezTo>
                    <a:cubicBezTo>
                      <a:pt x="863" y="8806"/>
                      <a:pt x="863" y="8806"/>
                      <a:pt x="863" y="8806"/>
                    </a:cubicBezTo>
                    <a:cubicBezTo>
                      <a:pt x="749" y="8831"/>
                      <a:pt x="641" y="8857"/>
                      <a:pt x="565" y="8857"/>
                    </a:cubicBezTo>
                    <a:cubicBezTo>
                      <a:pt x="565" y="8857"/>
                      <a:pt x="565" y="8857"/>
                      <a:pt x="565" y="8857"/>
                    </a:cubicBezTo>
                    <a:cubicBezTo>
                      <a:pt x="552" y="8857"/>
                      <a:pt x="546" y="8857"/>
                      <a:pt x="533" y="8850"/>
                    </a:cubicBezTo>
                    <a:cubicBezTo>
                      <a:pt x="533" y="8850"/>
                      <a:pt x="533" y="8850"/>
                      <a:pt x="533" y="8850"/>
                    </a:cubicBezTo>
                    <a:cubicBezTo>
                      <a:pt x="502" y="8850"/>
                      <a:pt x="464" y="8831"/>
                      <a:pt x="438" y="8806"/>
                    </a:cubicBezTo>
                    <a:cubicBezTo>
                      <a:pt x="438" y="8806"/>
                      <a:pt x="438" y="8806"/>
                      <a:pt x="438" y="8806"/>
                    </a:cubicBezTo>
                    <a:cubicBezTo>
                      <a:pt x="413" y="8787"/>
                      <a:pt x="400" y="8749"/>
                      <a:pt x="400" y="8718"/>
                    </a:cubicBezTo>
                    <a:cubicBezTo>
                      <a:pt x="400" y="8718"/>
                      <a:pt x="400" y="8718"/>
                      <a:pt x="400" y="8718"/>
                    </a:cubicBezTo>
                    <a:cubicBezTo>
                      <a:pt x="400" y="8655"/>
                      <a:pt x="438" y="8604"/>
                      <a:pt x="495" y="8566"/>
                    </a:cubicBezTo>
                    <a:cubicBezTo>
                      <a:pt x="495" y="8566"/>
                      <a:pt x="495" y="8566"/>
                      <a:pt x="495" y="8566"/>
                    </a:cubicBezTo>
                    <a:cubicBezTo>
                      <a:pt x="521" y="8547"/>
                      <a:pt x="546" y="8541"/>
                      <a:pt x="584" y="8528"/>
                    </a:cubicBezTo>
                    <a:cubicBezTo>
                      <a:pt x="584" y="8528"/>
                      <a:pt x="584" y="8528"/>
                      <a:pt x="584" y="8528"/>
                    </a:cubicBezTo>
                    <a:cubicBezTo>
                      <a:pt x="616" y="8516"/>
                      <a:pt x="660" y="8509"/>
                      <a:pt x="698" y="8497"/>
                    </a:cubicBezTo>
                    <a:cubicBezTo>
                      <a:pt x="698" y="8497"/>
                      <a:pt x="698" y="8497"/>
                      <a:pt x="698" y="8497"/>
                    </a:cubicBezTo>
                    <a:cubicBezTo>
                      <a:pt x="781" y="8478"/>
                      <a:pt x="876" y="8459"/>
                      <a:pt x="939" y="8434"/>
                    </a:cubicBezTo>
                    <a:cubicBezTo>
                      <a:pt x="939" y="8434"/>
                      <a:pt x="939" y="8434"/>
                      <a:pt x="939" y="8434"/>
                    </a:cubicBezTo>
                    <a:cubicBezTo>
                      <a:pt x="984" y="8421"/>
                      <a:pt x="1022" y="8409"/>
                      <a:pt x="1022" y="8402"/>
                    </a:cubicBezTo>
                    <a:cubicBezTo>
                      <a:pt x="1022" y="8402"/>
                      <a:pt x="1022" y="8402"/>
                      <a:pt x="1022" y="8402"/>
                    </a:cubicBezTo>
                    <a:cubicBezTo>
                      <a:pt x="1035" y="8396"/>
                      <a:pt x="1035" y="8390"/>
                      <a:pt x="1035" y="8377"/>
                    </a:cubicBezTo>
                    <a:cubicBezTo>
                      <a:pt x="1035" y="8377"/>
                      <a:pt x="1035" y="8377"/>
                      <a:pt x="1035" y="8377"/>
                    </a:cubicBezTo>
                    <a:cubicBezTo>
                      <a:pt x="1035" y="8358"/>
                      <a:pt x="1009" y="8320"/>
                      <a:pt x="965" y="8314"/>
                    </a:cubicBezTo>
                    <a:cubicBezTo>
                      <a:pt x="965" y="8314"/>
                      <a:pt x="965" y="8314"/>
                      <a:pt x="965" y="8314"/>
                    </a:cubicBezTo>
                    <a:cubicBezTo>
                      <a:pt x="965" y="8308"/>
                      <a:pt x="958" y="8308"/>
                      <a:pt x="952" y="8308"/>
                    </a:cubicBezTo>
                    <a:cubicBezTo>
                      <a:pt x="952" y="8308"/>
                      <a:pt x="952" y="8308"/>
                      <a:pt x="952" y="8308"/>
                    </a:cubicBezTo>
                    <a:cubicBezTo>
                      <a:pt x="908" y="8308"/>
                      <a:pt x="806" y="8333"/>
                      <a:pt x="705" y="8358"/>
                    </a:cubicBezTo>
                    <a:cubicBezTo>
                      <a:pt x="705" y="8358"/>
                      <a:pt x="705" y="8358"/>
                      <a:pt x="705" y="8358"/>
                    </a:cubicBezTo>
                    <a:cubicBezTo>
                      <a:pt x="603" y="8383"/>
                      <a:pt x="508" y="8409"/>
                      <a:pt x="432" y="8409"/>
                    </a:cubicBezTo>
                    <a:cubicBezTo>
                      <a:pt x="432" y="8409"/>
                      <a:pt x="432" y="8409"/>
                      <a:pt x="432" y="8409"/>
                    </a:cubicBezTo>
                    <a:cubicBezTo>
                      <a:pt x="426" y="8409"/>
                      <a:pt x="419" y="8409"/>
                      <a:pt x="406" y="8409"/>
                    </a:cubicBezTo>
                    <a:cubicBezTo>
                      <a:pt x="406" y="8409"/>
                      <a:pt x="406" y="8409"/>
                      <a:pt x="406" y="8409"/>
                    </a:cubicBezTo>
                    <a:cubicBezTo>
                      <a:pt x="311" y="8396"/>
                      <a:pt x="248" y="8320"/>
                      <a:pt x="248" y="8238"/>
                    </a:cubicBezTo>
                    <a:cubicBezTo>
                      <a:pt x="248" y="8238"/>
                      <a:pt x="248" y="8238"/>
                      <a:pt x="248" y="8238"/>
                    </a:cubicBezTo>
                    <a:cubicBezTo>
                      <a:pt x="248" y="8194"/>
                      <a:pt x="273" y="8143"/>
                      <a:pt x="311" y="8112"/>
                    </a:cubicBezTo>
                    <a:cubicBezTo>
                      <a:pt x="311" y="8112"/>
                      <a:pt x="311" y="8112"/>
                      <a:pt x="311" y="8112"/>
                    </a:cubicBezTo>
                    <a:cubicBezTo>
                      <a:pt x="337" y="8093"/>
                      <a:pt x="368" y="8087"/>
                      <a:pt x="400" y="8074"/>
                    </a:cubicBezTo>
                    <a:cubicBezTo>
                      <a:pt x="400" y="8074"/>
                      <a:pt x="400" y="8074"/>
                      <a:pt x="400" y="8074"/>
                    </a:cubicBezTo>
                    <a:cubicBezTo>
                      <a:pt x="432" y="8061"/>
                      <a:pt x="470" y="8049"/>
                      <a:pt x="508" y="8036"/>
                    </a:cubicBezTo>
                    <a:cubicBezTo>
                      <a:pt x="508" y="8036"/>
                      <a:pt x="508" y="8036"/>
                      <a:pt x="508" y="8036"/>
                    </a:cubicBezTo>
                    <a:cubicBezTo>
                      <a:pt x="590" y="8017"/>
                      <a:pt x="673" y="7998"/>
                      <a:pt x="743" y="7979"/>
                    </a:cubicBezTo>
                    <a:cubicBezTo>
                      <a:pt x="743" y="7979"/>
                      <a:pt x="743" y="7979"/>
                      <a:pt x="743" y="7979"/>
                    </a:cubicBezTo>
                    <a:cubicBezTo>
                      <a:pt x="787" y="7960"/>
                      <a:pt x="819" y="7948"/>
                      <a:pt x="832" y="7941"/>
                    </a:cubicBezTo>
                    <a:cubicBezTo>
                      <a:pt x="832" y="7941"/>
                      <a:pt x="832" y="7941"/>
                      <a:pt x="832" y="7941"/>
                    </a:cubicBezTo>
                    <a:cubicBezTo>
                      <a:pt x="857" y="7922"/>
                      <a:pt x="876" y="7878"/>
                      <a:pt x="876" y="7853"/>
                    </a:cubicBezTo>
                    <a:cubicBezTo>
                      <a:pt x="876" y="7853"/>
                      <a:pt x="876" y="7853"/>
                      <a:pt x="876" y="7853"/>
                    </a:cubicBezTo>
                    <a:cubicBezTo>
                      <a:pt x="876" y="7847"/>
                      <a:pt x="876" y="7840"/>
                      <a:pt x="876" y="7840"/>
                    </a:cubicBezTo>
                    <a:cubicBezTo>
                      <a:pt x="876" y="7840"/>
                      <a:pt x="876" y="7840"/>
                      <a:pt x="876" y="7840"/>
                    </a:cubicBezTo>
                    <a:cubicBezTo>
                      <a:pt x="876" y="7840"/>
                      <a:pt x="876" y="7840"/>
                      <a:pt x="870" y="7840"/>
                    </a:cubicBezTo>
                    <a:cubicBezTo>
                      <a:pt x="870" y="7840"/>
                      <a:pt x="870" y="7840"/>
                      <a:pt x="870" y="7840"/>
                    </a:cubicBezTo>
                    <a:cubicBezTo>
                      <a:pt x="870" y="7840"/>
                      <a:pt x="863" y="7840"/>
                      <a:pt x="857" y="7840"/>
                    </a:cubicBezTo>
                    <a:cubicBezTo>
                      <a:pt x="857" y="7840"/>
                      <a:pt x="857" y="7840"/>
                      <a:pt x="857" y="7840"/>
                    </a:cubicBezTo>
                    <a:cubicBezTo>
                      <a:pt x="812" y="7840"/>
                      <a:pt x="711" y="7859"/>
                      <a:pt x="609" y="7885"/>
                    </a:cubicBezTo>
                    <a:cubicBezTo>
                      <a:pt x="609" y="7885"/>
                      <a:pt x="609" y="7885"/>
                      <a:pt x="609" y="7885"/>
                    </a:cubicBezTo>
                    <a:cubicBezTo>
                      <a:pt x="502" y="7904"/>
                      <a:pt x="406" y="7929"/>
                      <a:pt x="343" y="7929"/>
                    </a:cubicBezTo>
                    <a:cubicBezTo>
                      <a:pt x="343" y="7929"/>
                      <a:pt x="343" y="7929"/>
                      <a:pt x="343" y="7929"/>
                    </a:cubicBezTo>
                    <a:cubicBezTo>
                      <a:pt x="330" y="7929"/>
                      <a:pt x="324" y="7929"/>
                      <a:pt x="311" y="7929"/>
                    </a:cubicBezTo>
                    <a:cubicBezTo>
                      <a:pt x="311" y="7929"/>
                      <a:pt x="311" y="7929"/>
                      <a:pt x="311" y="7929"/>
                    </a:cubicBezTo>
                    <a:cubicBezTo>
                      <a:pt x="286" y="7922"/>
                      <a:pt x="254" y="7904"/>
                      <a:pt x="235" y="7885"/>
                    </a:cubicBezTo>
                    <a:cubicBezTo>
                      <a:pt x="235" y="7885"/>
                      <a:pt x="235" y="7885"/>
                      <a:pt x="235" y="7885"/>
                    </a:cubicBezTo>
                    <a:cubicBezTo>
                      <a:pt x="216" y="7859"/>
                      <a:pt x="210" y="7828"/>
                      <a:pt x="210" y="7803"/>
                    </a:cubicBezTo>
                    <a:cubicBezTo>
                      <a:pt x="210" y="7803"/>
                      <a:pt x="210" y="7803"/>
                      <a:pt x="210" y="7803"/>
                    </a:cubicBezTo>
                    <a:cubicBezTo>
                      <a:pt x="210" y="7733"/>
                      <a:pt x="248" y="7670"/>
                      <a:pt x="318" y="7626"/>
                    </a:cubicBezTo>
                    <a:cubicBezTo>
                      <a:pt x="318" y="7626"/>
                      <a:pt x="318" y="7626"/>
                      <a:pt x="318" y="7626"/>
                    </a:cubicBezTo>
                    <a:cubicBezTo>
                      <a:pt x="368" y="7601"/>
                      <a:pt x="438" y="7582"/>
                      <a:pt x="521" y="7563"/>
                    </a:cubicBezTo>
                    <a:cubicBezTo>
                      <a:pt x="521" y="7563"/>
                      <a:pt x="521" y="7563"/>
                      <a:pt x="521" y="7563"/>
                    </a:cubicBezTo>
                    <a:cubicBezTo>
                      <a:pt x="603" y="7550"/>
                      <a:pt x="692" y="7531"/>
                      <a:pt x="755" y="7512"/>
                    </a:cubicBezTo>
                    <a:cubicBezTo>
                      <a:pt x="755" y="7512"/>
                      <a:pt x="755" y="7512"/>
                      <a:pt x="755" y="7512"/>
                    </a:cubicBezTo>
                    <a:cubicBezTo>
                      <a:pt x="793" y="7500"/>
                      <a:pt x="832" y="7487"/>
                      <a:pt x="832" y="7487"/>
                    </a:cubicBezTo>
                    <a:cubicBezTo>
                      <a:pt x="832" y="7487"/>
                      <a:pt x="832" y="7487"/>
                      <a:pt x="832" y="7487"/>
                    </a:cubicBezTo>
                    <a:cubicBezTo>
                      <a:pt x="851" y="7474"/>
                      <a:pt x="851" y="7468"/>
                      <a:pt x="851" y="7468"/>
                    </a:cubicBezTo>
                    <a:cubicBezTo>
                      <a:pt x="851" y="7468"/>
                      <a:pt x="851" y="7468"/>
                      <a:pt x="851" y="7468"/>
                    </a:cubicBezTo>
                    <a:cubicBezTo>
                      <a:pt x="851" y="7468"/>
                      <a:pt x="851" y="7462"/>
                      <a:pt x="844" y="7455"/>
                    </a:cubicBezTo>
                    <a:cubicBezTo>
                      <a:pt x="844" y="7455"/>
                      <a:pt x="844" y="7455"/>
                      <a:pt x="844" y="7455"/>
                    </a:cubicBezTo>
                    <a:cubicBezTo>
                      <a:pt x="832" y="7449"/>
                      <a:pt x="819" y="7443"/>
                      <a:pt x="793" y="7436"/>
                    </a:cubicBezTo>
                    <a:cubicBezTo>
                      <a:pt x="793" y="7436"/>
                      <a:pt x="793" y="7436"/>
                      <a:pt x="793" y="7436"/>
                    </a:cubicBezTo>
                    <a:cubicBezTo>
                      <a:pt x="793" y="7436"/>
                      <a:pt x="781" y="7436"/>
                      <a:pt x="774" y="7436"/>
                    </a:cubicBezTo>
                    <a:cubicBezTo>
                      <a:pt x="774" y="7436"/>
                      <a:pt x="774" y="7436"/>
                      <a:pt x="774" y="7436"/>
                    </a:cubicBezTo>
                    <a:cubicBezTo>
                      <a:pt x="724" y="7436"/>
                      <a:pt x="622" y="7449"/>
                      <a:pt x="521" y="7468"/>
                    </a:cubicBezTo>
                    <a:cubicBezTo>
                      <a:pt x="521" y="7468"/>
                      <a:pt x="521" y="7468"/>
                      <a:pt x="521" y="7468"/>
                    </a:cubicBezTo>
                    <a:cubicBezTo>
                      <a:pt x="419" y="7487"/>
                      <a:pt x="324" y="7500"/>
                      <a:pt x="254" y="7500"/>
                    </a:cubicBezTo>
                    <a:cubicBezTo>
                      <a:pt x="254" y="7500"/>
                      <a:pt x="254" y="7500"/>
                      <a:pt x="254" y="7500"/>
                    </a:cubicBezTo>
                    <a:cubicBezTo>
                      <a:pt x="242" y="7500"/>
                      <a:pt x="229" y="7500"/>
                      <a:pt x="216" y="7500"/>
                    </a:cubicBezTo>
                    <a:cubicBezTo>
                      <a:pt x="216" y="7500"/>
                      <a:pt x="216" y="7500"/>
                      <a:pt x="216" y="7500"/>
                    </a:cubicBezTo>
                    <a:cubicBezTo>
                      <a:pt x="191" y="7493"/>
                      <a:pt x="165" y="7481"/>
                      <a:pt x="146" y="7455"/>
                    </a:cubicBezTo>
                    <a:cubicBezTo>
                      <a:pt x="146" y="7455"/>
                      <a:pt x="146" y="7455"/>
                      <a:pt x="146" y="7455"/>
                    </a:cubicBezTo>
                    <a:cubicBezTo>
                      <a:pt x="127" y="7436"/>
                      <a:pt x="121" y="7411"/>
                      <a:pt x="121" y="7386"/>
                    </a:cubicBezTo>
                    <a:cubicBezTo>
                      <a:pt x="121" y="7386"/>
                      <a:pt x="121" y="7386"/>
                      <a:pt x="121" y="7386"/>
                    </a:cubicBezTo>
                    <a:cubicBezTo>
                      <a:pt x="121" y="7342"/>
                      <a:pt x="140" y="7310"/>
                      <a:pt x="165" y="7279"/>
                    </a:cubicBezTo>
                    <a:cubicBezTo>
                      <a:pt x="165" y="7279"/>
                      <a:pt x="165" y="7279"/>
                      <a:pt x="165" y="7279"/>
                    </a:cubicBezTo>
                    <a:cubicBezTo>
                      <a:pt x="191" y="7247"/>
                      <a:pt x="223" y="7222"/>
                      <a:pt x="267" y="7203"/>
                    </a:cubicBezTo>
                    <a:cubicBezTo>
                      <a:pt x="267" y="7203"/>
                      <a:pt x="267" y="7203"/>
                      <a:pt x="267" y="7203"/>
                    </a:cubicBezTo>
                    <a:cubicBezTo>
                      <a:pt x="324" y="7178"/>
                      <a:pt x="400" y="7171"/>
                      <a:pt x="489" y="7165"/>
                    </a:cubicBezTo>
                    <a:cubicBezTo>
                      <a:pt x="489" y="7165"/>
                      <a:pt x="489" y="7165"/>
                      <a:pt x="489" y="7165"/>
                    </a:cubicBezTo>
                    <a:cubicBezTo>
                      <a:pt x="571" y="7152"/>
                      <a:pt x="667" y="7146"/>
                      <a:pt x="736" y="7140"/>
                    </a:cubicBezTo>
                    <a:cubicBezTo>
                      <a:pt x="736" y="7140"/>
                      <a:pt x="736" y="7140"/>
                      <a:pt x="736" y="7140"/>
                    </a:cubicBezTo>
                    <a:cubicBezTo>
                      <a:pt x="768" y="7133"/>
                      <a:pt x="800" y="7127"/>
                      <a:pt x="812" y="7121"/>
                    </a:cubicBezTo>
                    <a:cubicBezTo>
                      <a:pt x="812" y="7121"/>
                      <a:pt x="812" y="7121"/>
                      <a:pt x="812" y="7121"/>
                    </a:cubicBezTo>
                    <a:cubicBezTo>
                      <a:pt x="806" y="7114"/>
                      <a:pt x="800" y="7108"/>
                      <a:pt x="793" y="7102"/>
                    </a:cubicBezTo>
                    <a:cubicBezTo>
                      <a:pt x="793" y="7102"/>
                      <a:pt x="793" y="7102"/>
                      <a:pt x="793" y="7102"/>
                    </a:cubicBezTo>
                    <a:cubicBezTo>
                      <a:pt x="774" y="7083"/>
                      <a:pt x="749" y="7070"/>
                      <a:pt x="730" y="7064"/>
                    </a:cubicBezTo>
                    <a:cubicBezTo>
                      <a:pt x="730" y="7064"/>
                      <a:pt x="730" y="7064"/>
                      <a:pt x="730" y="7064"/>
                    </a:cubicBezTo>
                    <a:cubicBezTo>
                      <a:pt x="724" y="7064"/>
                      <a:pt x="711" y="7064"/>
                      <a:pt x="692" y="7064"/>
                    </a:cubicBezTo>
                    <a:cubicBezTo>
                      <a:pt x="692" y="7064"/>
                      <a:pt x="692" y="7064"/>
                      <a:pt x="692" y="7064"/>
                    </a:cubicBezTo>
                    <a:cubicBezTo>
                      <a:pt x="603" y="7064"/>
                      <a:pt x="419" y="7096"/>
                      <a:pt x="311" y="7102"/>
                    </a:cubicBezTo>
                    <a:cubicBezTo>
                      <a:pt x="311" y="7102"/>
                      <a:pt x="311" y="7102"/>
                      <a:pt x="311" y="7102"/>
                    </a:cubicBezTo>
                    <a:cubicBezTo>
                      <a:pt x="292" y="7102"/>
                      <a:pt x="267" y="7096"/>
                      <a:pt x="248" y="7089"/>
                    </a:cubicBezTo>
                    <a:cubicBezTo>
                      <a:pt x="248" y="7089"/>
                      <a:pt x="248" y="7089"/>
                      <a:pt x="248" y="7089"/>
                    </a:cubicBezTo>
                    <a:cubicBezTo>
                      <a:pt x="172" y="7070"/>
                      <a:pt x="127" y="7007"/>
                      <a:pt x="127" y="6938"/>
                    </a:cubicBezTo>
                    <a:cubicBezTo>
                      <a:pt x="127" y="6938"/>
                      <a:pt x="127" y="6938"/>
                      <a:pt x="127" y="6938"/>
                    </a:cubicBezTo>
                    <a:cubicBezTo>
                      <a:pt x="127" y="6881"/>
                      <a:pt x="165" y="6824"/>
                      <a:pt x="223" y="6793"/>
                    </a:cubicBezTo>
                    <a:cubicBezTo>
                      <a:pt x="223" y="6793"/>
                      <a:pt x="223" y="6793"/>
                      <a:pt x="223" y="6793"/>
                    </a:cubicBezTo>
                    <a:cubicBezTo>
                      <a:pt x="254" y="6780"/>
                      <a:pt x="280" y="6774"/>
                      <a:pt x="318" y="6767"/>
                    </a:cubicBezTo>
                    <a:cubicBezTo>
                      <a:pt x="318" y="6767"/>
                      <a:pt x="318" y="6767"/>
                      <a:pt x="318" y="6767"/>
                    </a:cubicBezTo>
                    <a:cubicBezTo>
                      <a:pt x="356" y="6761"/>
                      <a:pt x="394" y="6761"/>
                      <a:pt x="438" y="6755"/>
                    </a:cubicBezTo>
                    <a:cubicBezTo>
                      <a:pt x="438" y="6755"/>
                      <a:pt x="438" y="6755"/>
                      <a:pt x="438" y="6755"/>
                    </a:cubicBezTo>
                    <a:cubicBezTo>
                      <a:pt x="527" y="6748"/>
                      <a:pt x="622" y="6742"/>
                      <a:pt x="692" y="6729"/>
                    </a:cubicBezTo>
                    <a:cubicBezTo>
                      <a:pt x="692" y="6729"/>
                      <a:pt x="692" y="6729"/>
                      <a:pt x="692" y="6729"/>
                    </a:cubicBezTo>
                    <a:cubicBezTo>
                      <a:pt x="717" y="6729"/>
                      <a:pt x="743" y="6729"/>
                      <a:pt x="755" y="6723"/>
                    </a:cubicBezTo>
                    <a:cubicBezTo>
                      <a:pt x="755" y="6723"/>
                      <a:pt x="755" y="6723"/>
                      <a:pt x="755" y="6723"/>
                    </a:cubicBezTo>
                    <a:cubicBezTo>
                      <a:pt x="743" y="6717"/>
                      <a:pt x="730" y="6710"/>
                      <a:pt x="711" y="6704"/>
                    </a:cubicBezTo>
                    <a:cubicBezTo>
                      <a:pt x="711" y="6704"/>
                      <a:pt x="711" y="6704"/>
                      <a:pt x="711" y="6704"/>
                    </a:cubicBezTo>
                    <a:cubicBezTo>
                      <a:pt x="698" y="6698"/>
                      <a:pt x="660" y="6698"/>
                      <a:pt x="616" y="6698"/>
                    </a:cubicBezTo>
                    <a:cubicBezTo>
                      <a:pt x="616" y="6698"/>
                      <a:pt x="616" y="6698"/>
                      <a:pt x="616" y="6698"/>
                    </a:cubicBezTo>
                    <a:cubicBezTo>
                      <a:pt x="546" y="6698"/>
                      <a:pt x="451" y="6704"/>
                      <a:pt x="375" y="6704"/>
                    </a:cubicBezTo>
                    <a:cubicBezTo>
                      <a:pt x="375" y="6704"/>
                      <a:pt x="375" y="6704"/>
                      <a:pt x="375" y="6704"/>
                    </a:cubicBezTo>
                    <a:cubicBezTo>
                      <a:pt x="318" y="6704"/>
                      <a:pt x="273" y="6704"/>
                      <a:pt x="229" y="6685"/>
                    </a:cubicBezTo>
                    <a:cubicBezTo>
                      <a:pt x="229" y="6685"/>
                      <a:pt x="229" y="6685"/>
                      <a:pt x="229" y="6685"/>
                    </a:cubicBezTo>
                    <a:cubicBezTo>
                      <a:pt x="159" y="6660"/>
                      <a:pt x="121" y="6603"/>
                      <a:pt x="121" y="6540"/>
                    </a:cubicBezTo>
                    <a:cubicBezTo>
                      <a:pt x="121" y="6540"/>
                      <a:pt x="121" y="6540"/>
                      <a:pt x="121" y="6540"/>
                    </a:cubicBezTo>
                    <a:cubicBezTo>
                      <a:pt x="115" y="6483"/>
                      <a:pt x="153" y="6426"/>
                      <a:pt x="216" y="6401"/>
                    </a:cubicBezTo>
                    <a:cubicBezTo>
                      <a:pt x="216" y="6401"/>
                      <a:pt x="216" y="6401"/>
                      <a:pt x="216" y="6401"/>
                    </a:cubicBezTo>
                    <a:cubicBezTo>
                      <a:pt x="248" y="6389"/>
                      <a:pt x="280" y="6389"/>
                      <a:pt x="318" y="6382"/>
                    </a:cubicBezTo>
                    <a:cubicBezTo>
                      <a:pt x="318" y="6382"/>
                      <a:pt x="318" y="6382"/>
                      <a:pt x="318" y="6382"/>
                    </a:cubicBezTo>
                    <a:cubicBezTo>
                      <a:pt x="356" y="6382"/>
                      <a:pt x="400" y="6382"/>
                      <a:pt x="451" y="6382"/>
                    </a:cubicBezTo>
                    <a:cubicBezTo>
                      <a:pt x="451" y="6382"/>
                      <a:pt x="451" y="6382"/>
                      <a:pt x="451" y="6382"/>
                    </a:cubicBezTo>
                    <a:cubicBezTo>
                      <a:pt x="489" y="6382"/>
                      <a:pt x="533" y="6382"/>
                      <a:pt x="571" y="6382"/>
                    </a:cubicBezTo>
                    <a:cubicBezTo>
                      <a:pt x="571" y="6382"/>
                      <a:pt x="571" y="6382"/>
                      <a:pt x="571" y="6382"/>
                    </a:cubicBezTo>
                    <a:cubicBezTo>
                      <a:pt x="654" y="6382"/>
                      <a:pt x="730" y="6376"/>
                      <a:pt x="743" y="6370"/>
                    </a:cubicBezTo>
                    <a:cubicBezTo>
                      <a:pt x="743" y="6370"/>
                      <a:pt x="743" y="6370"/>
                      <a:pt x="743" y="6370"/>
                    </a:cubicBezTo>
                    <a:cubicBezTo>
                      <a:pt x="762" y="6370"/>
                      <a:pt x="768" y="6363"/>
                      <a:pt x="774" y="6357"/>
                    </a:cubicBezTo>
                    <a:cubicBezTo>
                      <a:pt x="774" y="6357"/>
                      <a:pt x="774" y="6357"/>
                      <a:pt x="774" y="6357"/>
                    </a:cubicBezTo>
                    <a:cubicBezTo>
                      <a:pt x="774" y="6351"/>
                      <a:pt x="774" y="6351"/>
                      <a:pt x="774" y="6351"/>
                    </a:cubicBezTo>
                    <a:cubicBezTo>
                      <a:pt x="774" y="6351"/>
                      <a:pt x="774" y="6351"/>
                      <a:pt x="774" y="6351"/>
                    </a:cubicBezTo>
                    <a:cubicBezTo>
                      <a:pt x="774" y="6344"/>
                      <a:pt x="774" y="6344"/>
                      <a:pt x="762" y="6344"/>
                    </a:cubicBezTo>
                    <a:cubicBezTo>
                      <a:pt x="762" y="6344"/>
                      <a:pt x="762" y="6344"/>
                      <a:pt x="762" y="6344"/>
                    </a:cubicBezTo>
                    <a:cubicBezTo>
                      <a:pt x="762" y="6338"/>
                      <a:pt x="736" y="6338"/>
                      <a:pt x="711" y="6338"/>
                    </a:cubicBezTo>
                    <a:cubicBezTo>
                      <a:pt x="711" y="6338"/>
                      <a:pt x="711" y="6338"/>
                      <a:pt x="711" y="6338"/>
                    </a:cubicBezTo>
                    <a:cubicBezTo>
                      <a:pt x="603" y="6338"/>
                      <a:pt x="400" y="6363"/>
                      <a:pt x="273" y="6363"/>
                    </a:cubicBezTo>
                    <a:cubicBezTo>
                      <a:pt x="273" y="6363"/>
                      <a:pt x="273" y="6363"/>
                      <a:pt x="273" y="6363"/>
                    </a:cubicBezTo>
                    <a:cubicBezTo>
                      <a:pt x="242" y="6363"/>
                      <a:pt x="216" y="6363"/>
                      <a:pt x="191" y="6357"/>
                    </a:cubicBezTo>
                    <a:cubicBezTo>
                      <a:pt x="191" y="6357"/>
                      <a:pt x="191" y="6357"/>
                      <a:pt x="191" y="6357"/>
                    </a:cubicBezTo>
                    <a:cubicBezTo>
                      <a:pt x="159" y="6351"/>
                      <a:pt x="134" y="6338"/>
                      <a:pt x="115" y="6313"/>
                    </a:cubicBezTo>
                    <a:cubicBezTo>
                      <a:pt x="115" y="6313"/>
                      <a:pt x="115" y="6313"/>
                      <a:pt x="115" y="6313"/>
                    </a:cubicBezTo>
                    <a:cubicBezTo>
                      <a:pt x="96" y="6288"/>
                      <a:pt x="83" y="6262"/>
                      <a:pt x="83" y="6237"/>
                    </a:cubicBezTo>
                    <a:cubicBezTo>
                      <a:pt x="83" y="6237"/>
                      <a:pt x="83" y="6237"/>
                      <a:pt x="83" y="6237"/>
                    </a:cubicBezTo>
                    <a:cubicBezTo>
                      <a:pt x="89" y="6168"/>
                      <a:pt x="127" y="6117"/>
                      <a:pt x="184" y="6086"/>
                    </a:cubicBezTo>
                    <a:cubicBezTo>
                      <a:pt x="184" y="6086"/>
                      <a:pt x="184" y="6086"/>
                      <a:pt x="184" y="6086"/>
                    </a:cubicBezTo>
                    <a:cubicBezTo>
                      <a:pt x="210" y="6073"/>
                      <a:pt x="229" y="6073"/>
                      <a:pt x="254" y="6067"/>
                    </a:cubicBezTo>
                    <a:cubicBezTo>
                      <a:pt x="254" y="6067"/>
                      <a:pt x="254" y="6067"/>
                      <a:pt x="254" y="6067"/>
                    </a:cubicBezTo>
                    <a:cubicBezTo>
                      <a:pt x="280" y="6060"/>
                      <a:pt x="311" y="6060"/>
                      <a:pt x="343" y="6060"/>
                    </a:cubicBezTo>
                    <a:cubicBezTo>
                      <a:pt x="343" y="6060"/>
                      <a:pt x="343" y="6060"/>
                      <a:pt x="343" y="6060"/>
                    </a:cubicBezTo>
                    <a:cubicBezTo>
                      <a:pt x="400" y="6054"/>
                      <a:pt x="464" y="6054"/>
                      <a:pt x="514" y="6048"/>
                    </a:cubicBezTo>
                    <a:cubicBezTo>
                      <a:pt x="514" y="6048"/>
                      <a:pt x="514" y="6048"/>
                      <a:pt x="514" y="6048"/>
                    </a:cubicBezTo>
                    <a:cubicBezTo>
                      <a:pt x="552" y="6048"/>
                      <a:pt x="578" y="6041"/>
                      <a:pt x="584" y="6035"/>
                    </a:cubicBezTo>
                    <a:cubicBezTo>
                      <a:pt x="584" y="6035"/>
                      <a:pt x="584" y="6035"/>
                      <a:pt x="584" y="6035"/>
                    </a:cubicBezTo>
                    <a:cubicBezTo>
                      <a:pt x="603" y="6029"/>
                      <a:pt x="622" y="6022"/>
                      <a:pt x="635" y="6010"/>
                    </a:cubicBezTo>
                    <a:cubicBezTo>
                      <a:pt x="635" y="6010"/>
                      <a:pt x="635" y="6010"/>
                      <a:pt x="635" y="6010"/>
                    </a:cubicBezTo>
                    <a:cubicBezTo>
                      <a:pt x="616" y="6010"/>
                      <a:pt x="584" y="6010"/>
                      <a:pt x="552" y="6010"/>
                    </a:cubicBezTo>
                    <a:cubicBezTo>
                      <a:pt x="552" y="6010"/>
                      <a:pt x="552" y="6010"/>
                      <a:pt x="552" y="6010"/>
                    </a:cubicBezTo>
                    <a:cubicBezTo>
                      <a:pt x="495" y="6010"/>
                      <a:pt x="432" y="6010"/>
                      <a:pt x="368" y="6010"/>
                    </a:cubicBezTo>
                    <a:cubicBezTo>
                      <a:pt x="368" y="6010"/>
                      <a:pt x="368" y="6010"/>
                      <a:pt x="368" y="6010"/>
                    </a:cubicBezTo>
                    <a:cubicBezTo>
                      <a:pt x="318" y="6010"/>
                      <a:pt x="273" y="6010"/>
                      <a:pt x="235" y="6010"/>
                    </a:cubicBezTo>
                    <a:cubicBezTo>
                      <a:pt x="235" y="6010"/>
                      <a:pt x="235" y="6010"/>
                      <a:pt x="235" y="6010"/>
                    </a:cubicBezTo>
                    <a:cubicBezTo>
                      <a:pt x="197" y="6004"/>
                      <a:pt x="159" y="6004"/>
                      <a:pt x="127" y="5985"/>
                    </a:cubicBezTo>
                    <a:cubicBezTo>
                      <a:pt x="127" y="5985"/>
                      <a:pt x="127" y="5985"/>
                      <a:pt x="127" y="5985"/>
                    </a:cubicBezTo>
                    <a:cubicBezTo>
                      <a:pt x="64" y="5959"/>
                      <a:pt x="26" y="5896"/>
                      <a:pt x="26" y="5839"/>
                    </a:cubicBezTo>
                    <a:cubicBezTo>
                      <a:pt x="26" y="5839"/>
                      <a:pt x="26" y="5839"/>
                      <a:pt x="26" y="5839"/>
                    </a:cubicBezTo>
                    <a:cubicBezTo>
                      <a:pt x="26" y="5776"/>
                      <a:pt x="64" y="5713"/>
                      <a:pt x="127" y="5682"/>
                    </a:cubicBezTo>
                    <a:cubicBezTo>
                      <a:pt x="127" y="5682"/>
                      <a:pt x="127" y="5682"/>
                      <a:pt x="127" y="5682"/>
                    </a:cubicBezTo>
                    <a:cubicBezTo>
                      <a:pt x="159" y="5669"/>
                      <a:pt x="191" y="5663"/>
                      <a:pt x="223" y="5663"/>
                    </a:cubicBezTo>
                    <a:cubicBezTo>
                      <a:pt x="223" y="5663"/>
                      <a:pt x="223" y="5663"/>
                      <a:pt x="223" y="5663"/>
                    </a:cubicBezTo>
                    <a:cubicBezTo>
                      <a:pt x="261" y="5656"/>
                      <a:pt x="299" y="5656"/>
                      <a:pt x="343" y="5656"/>
                    </a:cubicBezTo>
                    <a:cubicBezTo>
                      <a:pt x="343" y="5656"/>
                      <a:pt x="343" y="5656"/>
                      <a:pt x="343" y="5656"/>
                    </a:cubicBezTo>
                    <a:cubicBezTo>
                      <a:pt x="400" y="5656"/>
                      <a:pt x="457" y="5656"/>
                      <a:pt x="508" y="5656"/>
                    </a:cubicBezTo>
                    <a:cubicBezTo>
                      <a:pt x="508" y="5656"/>
                      <a:pt x="508" y="5656"/>
                      <a:pt x="508" y="5656"/>
                    </a:cubicBezTo>
                    <a:cubicBezTo>
                      <a:pt x="540" y="5656"/>
                      <a:pt x="565" y="5656"/>
                      <a:pt x="590" y="5656"/>
                    </a:cubicBezTo>
                    <a:cubicBezTo>
                      <a:pt x="590" y="5656"/>
                      <a:pt x="590" y="5656"/>
                      <a:pt x="590" y="5656"/>
                    </a:cubicBezTo>
                    <a:cubicBezTo>
                      <a:pt x="603" y="5656"/>
                      <a:pt x="609" y="5656"/>
                      <a:pt x="622" y="5656"/>
                    </a:cubicBezTo>
                    <a:cubicBezTo>
                      <a:pt x="622" y="5656"/>
                      <a:pt x="622" y="5656"/>
                      <a:pt x="622" y="5656"/>
                    </a:cubicBezTo>
                    <a:cubicBezTo>
                      <a:pt x="616" y="5650"/>
                      <a:pt x="616" y="5650"/>
                      <a:pt x="616" y="5650"/>
                    </a:cubicBezTo>
                    <a:cubicBezTo>
                      <a:pt x="616" y="5650"/>
                      <a:pt x="616" y="5650"/>
                      <a:pt x="616" y="5650"/>
                    </a:cubicBezTo>
                    <a:cubicBezTo>
                      <a:pt x="603" y="5637"/>
                      <a:pt x="590" y="5625"/>
                      <a:pt x="571" y="5618"/>
                    </a:cubicBezTo>
                    <a:cubicBezTo>
                      <a:pt x="571" y="5618"/>
                      <a:pt x="571" y="5618"/>
                      <a:pt x="571" y="5618"/>
                    </a:cubicBezTo>
                    <a:cubicBezTo>
                      <a:pt x="552" y="5612"/>
                      <a:pt x="495" y="5600"/>
                      <a:pt x="426" y="5600"/>
                    </a:cubicBezTo>
                    <a:cubicBezTo>
                      <a:pt x="426" y="5600"/>
                      <a:pt x="426" y="5600"/>
                      <a:pt x="426" y="5600"/>
                    </a:cubicBezTo>
                    <a:cubicBezTo>
                      <a:pt x="356" y="5593"/>
                      <a:pt x="286" y="5587"/>
                      <a:pt x="223" y="5581"/>
                    </a:cubicBezTo>
                    <a:cubicBezTo>
                      <a:pt x="223" y="5581"/>
                      <a:pt x="223" y="5581"/>
                      <a:pt x="223" y="5581"/>
                    </a:cubicBezTo>
                    <a:cubicBezTo>
                      <a:pt x="178" y="5581"/>
                      <a:pt x="146" y="5574"/>
                      <a:pt x="115" y="5562"/>
                    </a:cubicBezTo>
                    <a:cubicBezTo>
                      <a:pt x="115" y="5562"/>
                      <a:pt x="115" y="5562"/>
                      <a:pt x="115" y="5562"/>
                    </a:cubicBezTo>
                    <a:cubicBezTo>
                      <a:pt x="51" y="5530"/>
                      <a:pt x="7" y="5480"/>
                      <a:pt x="7" y="5410"/>
                    </a:cubicBezTo>
                    <a:cubicBezTo>
                      <a:pt x="7" y="5410"/>
                      <a:pt x="7" y="5410"/>
                      <a:pt x="7" y="5410"/>
                    </a:cubicBezTo>
                    <a:cubicBezTo>
                      <a:pt x="0" y="5360"/>
                      <a:pt x="45" y="5303"/>
                      <a:pt x="102" y="5284"/>
                    </a:cubicBezTo>
                    <a:cubicBezTo>
                      <a:pt x="102" y="5284"/>
                      <a:pt x="102" y="5284"/>
                      <a:pt x="102" y="5284"/>
                    </a:cubicBezTo>
                    <a:cubicBezTo>
                      <a:pt x="159" y="5265"/>
                      <a:pt x="229" y="5265"/>
                      <a:pt x="311" y="5259"/>
                    </a:cubicBezTo>
                    <a:cubicBezTo>
                      <a:pt x="311" y="5259"/>
                      <a:pt x="311" y="5259"/>
                      <a:pt x="311" y="5259"/>
                    </a:cubicBezTo>
                    <a:cubicBezTo>
                      <a:pt x="394" y="5259"/>
                      <a:pt x="483" y="5252"/>
                      <a:pt x="552" y="5246"/>
                    </a:cubicBezTo>
                    <a:cubicBezTo>
                      <a:pt x="552" y="5246"/>
                      <a:pt x="552" y="5246"/>
                      <a:pt x="552" y="5246"/>
                    </a:cubicBezTo>
                    <a:cubicBezTo>
                      <a:pt x="597" y="5246"/>
                      <a:pt x="635" y="5240"/>
                      <a:pt x="641" y="5233"/>
                    </a:cubicBezTo>
                    <a:cubicBezTo>
                      <a:pt x="641" y="5233"/>
                      <a:pt x="641" y="5233"/>
                      <a:pt x="641" y="5233"/>
                    </a:cubicBezTo>
                    <a:cubicBezTo>
                      <a:pt x="654" y="5227"/>
                      <a:pt x="654" y="5227"/>
                      <a:pt x="654" y="5221"/>
                    </a:cubicBezTo>
                    <a:cubicBezTo>
                      <a:pt x="654" y="5221"/>
                      <a:pt x="654" y="5221"/>
                      <a:pt x="654" y="5221"/>
                    </a:cubicBezTo>
                    <a:cubicBezTo>
                      <a:pt x="654" y="5208"/>
                      <a:pt x="641" y="5177"/>
                      <a:pt x="609" y="5164"/>
                    </a:cubicBezTo>
                    <a:cubicBezTo>
                      <a:pt x="609" y="5164"/>
                      <a:pt x="609" y="5164"/>
                      <a:pt x="609" y="5164"/>
                    </a:cubicBezTo>
                    <a:cubicBezTo>
                      <a:pt x="597" y="5158"/>
                      <a:pt x="533" y="5151"/>
                      <a:pt x="464" y="5151"/>
                    </a:cubicBezTo>
                    <a:cubicBezTo>
                      <a:pt x="464" y="5151"/>
                      <a:pt x="464" y="5151"/>
                      <a:pt x="464" y="5151"/>
                    </a:cubicBezTo>
                    <a:cubicBezTo>
                      <a:pt x="394" y="5145"/>
                      <a:pt x="311" y="5145"/>
                      <a:pt x="248" y="5145"/>
                    </a:cubicBezTo>
                    <a:cubicBezTo>
                      <a:pt x="248" y="5145"/>
                      <a:pt x="248" y="5145"/>
                      <a:pt x="248" y="5145"/>
                    </a:cubicBezTo>
                    <a:cubicBezTo>
                      <a:pt x="203" y="5139"/>
                      <a:pt x="165" y="5139"/>
                      <a:pt x="127" y="5120"/>
                    </a:cubicBezTo>
                    <a:cubicBezTo>
                      <a:pt x="127" y="5120"/>
                      <a:pt x="127" y="5120"/>
                      <a:pt x="127" y="5120"/>
                    </a:cubicBezTo>
                    <a:cubicBezTo>
                      <a:pt x="70" y="5101"/>
                      <a:pt x="32" y="5044"/>
                      <a:pt x="32" y="4987"/>
                    </a:cubicBezTo>
                    <a:cubicBezTo>
                      <a:pt x="32" y="4987"/>
                      <a:pt x="32" y="4987"/>
                      <a:pt x="32" y="4987"/>
                    </a:cubicBezTo>
                    <a:cubicBezTo>
                      <a:pt x="32" y="4930"/>
                      <a:pt x="70" y="4880"/>
                      <a:pt x="127" y="4855"/>
                    </a:cubicBezTo>
                    <a:cubicBezTo>
                      <a:pt x="127" y="4855"/>
                      <a:pt x="127" y="4855"/>
                      <a:pt x="127" y="4855"/>
                    </a:cubicBezTo>
                    <a:cubicBezTo>
                      <a:pt x="153" y="4842"/>
                      <a:pt x="178" y="4842"/>
                      <a:pt x="210" y="4836"/>
                    </a:cubicBezTo>
                    <a:cubicBezTo>
                      <a:pt x="210" y="4836"/>
                      <a:pt x="210" y="4836"/>
                      <a:pt x="210" y="4836"/>
                    </a:cubicBezTo>
                    <a:cubicBezTo>
                      <a:pt x="242" y="4836"/>
                      <a:pt x="273" y="4829"/>
                      <a:pt x="305" y="4829"/>
                    </a:cubicBezTo>
                    <a:cubicBezTo>
                      <a:pt x="305" y="4829"/>
                      <a:pt x="305" y="4829"/>
                      <a:pt x="305" y="4829"/>
                    </a:cubicBezTo>
                    <a:cubicBezTo>
                      <a:pt x="375" y="4829"/>
                      <a:pt x="451" y="4829"/>
                      <a:pt x="514" y="4829"/>
                    </a:cubicBezTo>
                    <a:cubicBezTo>
                      <a:pt x="514" y="4829"/>
                      <a:pt x="514" y="4829"/>
                      <a:pt x="514" y="4829"/>
                    </a:cubicBezTo>
                    <a:cubicBezTo>
                      <a:pt x="552" y="4823"/>
                      <a:pt x="584" y="4817"/>
                      <a:pt x="590" y="4817"/>
                    </a:cubicBezTo>
                    <a:cubicBezTo>
                      <a:pt x="590" y="4817"/>
                      <a:pt x="590" y="4817"/>
                      <a:pt x="590" y="4817"/>
                    </a:cubicBezTo>
                    <a:cubicBezTo>
                      <a:pt x="622" y="4804"/>
                      <a:pt x="635" y="4773"/>
                      <a:pt x="635" y="4766"/>
                    </a:cubicBezTo>
                    <a:cubicBezTo>
                      <a:pt x="635" y="4766"/>
                      <a:pt x="635" y="4766"/>
                      <a:pt x="635" y="4766"/>
                    </a:cubicBezTo>
                    <a:cubicBezTo>
                      <a:pt x="635" y="4760"/>
                      <a:pt x="641" y="4766"/>
                      <a:pt x="629" y="4760"/>
                    </a:cubicBezTo>
                    <a:cubicBezTo>
                      <a:pt x="629" y="4760"/>
                      <a:pt x="629" y="4760"/>
                      <a:pt x="629" y="4760"/>
                    </a:cubicBezTo>
                    <a:cubicBezTo>
                      <a:pt x="629" y="4760"/>
                      <a:pt x="609" y="4754"/>
                      <a:pt x="578" y="4747"/>
                    </a:cubicBezTo>
                    <a:cubicBezTo>
                      <a:pt x="578" y="4747"/>
                      <a:pt x="578" y="4747"/>
                      <a:pt x="578" y="4747"/>
                    </a:cubicBezTo>
                    <a:cubicBezTo>
                      <a:pt x="552" y="4747"/>
                      <a:pt x="521" y="4741"/>
                      <a:pt x="483" y="4741"/>
                    </a:cubicBezTo>
                    <a:cubicBezTo>
                      <a:pt x="483" y="4741"/>
                      <a:pt x="483" y="4741"/>
                      <a:pt x="483" y="4741"/>
                    </a:cubicBezTo>
                    <a:cubicBezTo>
                      <a:pt x="413" y="4735"/>
                      <a:pt x="330" y="4728"/>
                      <a:pt x="261" y="4722"/>
                    </a:cubicBezTo>
                    <a:cubicBezTo>
                      <a:pt x="261" y="4722"/>
                      <a:pt x="261" y="4722"/>
                      <a:pt x="261" y="4722"/>
                    </a:cubicBezTo>
                    <a:cubicBezTo>
                      <a:pt x="216" y="4716"/>
                      <a:pt x="178" y="4709"/>
                      <a:pt x="140" y="4691"/>
                    </a:cubicBezTo>
                    <a:cubicBezTo>
                      <a:pt x="140" y="4691"/>
                      <a:pt x="140" y="4691"/>
                      <a:pt x="140" y="4691"/>
                    </a:cubicBezTo>
                    <a:cubicBezTo>
                      <a:pt x="96" y="4672"/>
                      <a:pt x="58" y="4621"/>
                      <a:pt x="64" y="4571"/>
                    </a:cubicBezTo>
                    <a:cubicBezTo>
                      <a:pt x="64" y="4571"/>
                      <a:pt x="64" y="4571"/>
                      <a:pt x="64" y="4571"/>
                    </a:cubicBezTo>
                    <a:cubicBezTo>
                      <a:pt x="64" y="4501"/>
                      <a:pt x="115" y="4444"/>
                      <a:pt x="178" y="4413"/>
                    </a:cubicBezTo>
                    <a:cubicBezTo>
                      <a:pt x="178" y="4413"/>
                      <a:pt x="178" y="4413"/>
                      <a:pt x="178" y="4413"/>
                    </a:cubicBezTo>
                    <a:cubicBezTo>
                      <a:pt x="210" y="4400"/>
                      <a:pt x="235" y="4394"/>
                      <a:pt x="267" y="4394"/>
                    </a:cubicBezTo>
                    <a:cubicBezTo>
                      <a:pt x="267" y="4394"/>
                      <a:pt x="267" y="4394"/>
                      <a:pt x="267" y="4394"/>
                    </a:cubicBezTo>
                    <a:cubicBezTo>
                      <a:pt x="305" y="4388"/>
                      <a:pt x="337" y="4388"/>
                      <a:pt x="375" y="4381"/>
                    </a:cubicBezTo>
                    <a:cubicBezTo>
                      <a:pt x="375" y="4381"/>
                      <a:pt x="375" y="4381"/>
                      <a:pt x="375" y="4381"/>
                    </a:cubicBezTo>
                    <a:cubicBezTo>
                      <a:pt x="451" y="4381"/>
                      <a:pt x="540" y="4381"/>
                      <a:pt x="597" y="4375"/>
                    </a:cubicBezTo>
                    <a:cubicBezTo>
                      <a:pt x="597" y="4375"/>
                      <a:pt x="597" y="4375"/>
                      <a:pt x="597" y="4375"/>
                    </a:cubicBezTo>
                    <a:cubicBezTo>
                      <a:pt x="635" y="4369"/>
                      <a:pt x="673" y="4362"/>
                      <a:pt x="673" y="4362"/>
                    </a:cubicBezTo>
                    <a:cubicBezTo>
                      <a:pt x="673" y="4362"/>
                      <a:pt x="673" y="4362"/>
                      <a:pt x="673" y="4362"/>
                    </a:cubicBezTo>
                    <a:cubicBezTo>
                      <a:pt x="673" y="4362"/>
                      <a:pt x="673" y="4362"/>
                      <a:pt x="673" y="4362"/>
                    </a:cubicBezTo>
                    <a:cubicBezTo>
                      <a:pt x="673" y="4362"/>
                      <a:pt x="673" y="4362"/>
                      <a:pt x="673" y="4362"/>
                    </a:cubicBezTo>
                    <a:cubicBezTo>
                      <a:pt x="679" y="4356"/>
                      <a:pt x="654" y="4312"/>
                      <a:pt x="622" y="4293"/>
                    </a:cubicBezTo>
                    <a:cubicBezTo>
                      <a:pt x="622" y="4293"/>
                      <a:pt x="622" y="4293"/>
                      <a:pt x="622" y="4293"/>
                    </a:cubicBezTo>
                    <a:cubicBezTo>
                      <a:pt x="616" y="4293"/>
                      <a:pt x="571" y="4280"/>
                      <a:pt x="514" y="4274"/>
                    </a:cubicBezTo>
                    <a:cubicBezTo>
                      <a:pt x="514" y="4274"/>
                      <a:pt x="514" y="4274"/>
                      <a:pt x="514" y="4274"/>
                    </a:cubicBezTo>
                    <a:cubicBezTo>
                      <a:pt x="464" y="4268"/>
                      <a:pt x="400" y="4261"/>
                      <a:pt x="349" y="4255"/>
                    </a:cubicBezTo>
                    <a:cubicBezTo>
                      <a:pt x="349" y="4255"/>
                      <a:pt x="349" y="4255"/>
                      <a:pt x="349" y="4255"/>
                    </a:cubicBezTo>
                    <a:cubicBezTo>
                      <a:pt x="318" y="4249"/>
                      <a:pt x="286" y="4242"/>
                      <a:pt x="254" y="4223"/>
                    </a:cubicBezTo>
                    <a:cubicBezTo>
                      <a:pt x="254" y="4223"/>
                      <a:pt x="254" y="4223"/>
                      <a:pt x="254" y="4223"/>
                    </a:cubicBezTo>
                    <a:cubicBezTo>
                      <a:pt x="203" y="4192"/>
                      <a:pt x="184" y="4141"/>
                      <a:pt x="184" y="4091"/>
                    </a:cubicBezTo>
                    <a:cubicBezTo>
                      <a:pt x="184" y="4091"/>
                      <a:pt x="184" y="4091"/>
                      <a:pt x="184" y="4091"/>
                    </a:cubicBezTo>
                    <a:cubicBezTo>
                      <a:pt x="178" y="4028"/>
                      <a:pt x="223" y="3958"/>
                      <a:pt x="299" y="3939"/>
                    </a:cubicBezTo>
                    <a:cubicBezTo>
                      <a:pt x="299" y="3939"/>
                      <a:pt x="299" y="3939"/>
                      <a:pt x="299" y="3939"/>
                    </a:cubicBezTo>
                    <a:cubicBezTo>
                      <a:pt x="318" y="3933"/>
                      <a:pt x="343" y="3933"/>
                      <a:pt x="368" y="3933"/>
                    </a:cubicBezTo>
                    <a:cubicBezTo>
                      <a:pt x="368" y="3933"/>
                      <a:pt x="368" y="3933"/>
                      <a:pt x="368" y="3933"/>
                    </a:cubicBezTo>
                    <a:cubicBezTo>
                      <a:pt x="476" y="3933"/>
                      <a:pt x="648" y="3958"/>
                      <a:pt x="749" y="3958"/>
                    </a:cubicBezTo>
                    <a:cubicBezTo>
                      <a:pt x="749" y="3958"/>
                      <a:pt x="749" y="3958"/>
                      <a:pt x="749" y="3958"/>
                    </a:cubicBezTo>
                    <a:cubicBezTo>
                      <a:pt x="768" y="3958"/>
                      <a:pt x="787" y="3958"/>
                      <a:pt x="800" y="3958"/>
                    </a:cubicBezTo>
                    <a:cubicBezTo>
                      <a:pt x="800" y="3958"/>
                      <a:pt x="800" y="3958"/>
                      <a:pt x="800" y="3958"/>
                    </a:cubicBezTo>
                    <a:cubicBezTo>
                      <a:pt x="838" y="3952"/>
                      <a:pt x="889" y="3927"/>
                      <a:pt x="920" y="3908"/>
                    </a:cubicBezTo>
                    <a:cubicBezTo>
                      <a:pt x="920" y="3908"/>
                      <a:pt x="920" y="3908"/>
                      <a:pt x="920" y="3908"/>
                    </a:cubicBezTo>
                    <a:cubicBezTo>
                      <a:pt x="889" y="3901"/>
                      <a:pt x="844" y="3901"/>
                      <a:pt x="800" y="3895"/>
                    </a:cubicBezTo>
                    <a:cubicBezTo>
                      <a:pt x="800" y="3895"/>
                      <a:pt x="800" y="3895"/>
                      <a:pt x="800" y="3895"/>
                    </a:cubicBezTo>
                    <a:cubicBezTo>
                      <a:pt x="705" y="3889"/>
                      <a:pt x="597" y="3883"/>
                      <a:pt x="508" y="3876"/>
                    </a:cubicBezTo>
                    <a:cubicBezTo>
                      <a:pt x="508" y="3876"/>
                      <a:pt x="508" y="3876"/>
                      <a:pt x="508" y="3876"/>
                    </a:cubicBezTo>
                    <a:cubicBezTo>
                      <a:pt x="445" y="3870"/>
                      <a:pt x="394" y="3864"/>
                      <a:pt x="356" y="3851"/>
                    </a:cubicBezTo>
                    <a:cubicBezTo>
                      <a:pt x="356" y="3851"/>
                      <a:pt x="356" y="3851"/>
                      <a:pt x="356" y="3851"/>
                    </a:cubicBezTo>
                    <a:cubicBezTo>
                      <a:pt x="273" y="3819"/>
                      <a:pt x="229" y="3750"/>
                      <a:pt x="229" y="3674"/>
                    </a:cubicBezTo>
                    <a:cubicBezTo>
                      <a:pt x="229" y="3674"/>
                      <a:pt x="229" y="3674"/>
                      <a:pt x="229" y="3674"/>
                    </a:cubicBezTo>
                    <a:cubicBezTo>
                      <a:pt x="223" y="3617"/>
                      <a:pt x="267" y="3554"/>
                      <a:pt x="337" y="3542"/>
                    </a:cubicBezTo>
                    <a:cubicBezTo>
                      <a:pt x="337" y="3542"/>
                      <a:pt x="337" y="3542"/>
                      <a:pt x="337" y="3542"/>
                    </a:cubicBezTo>
                    <a:cubicBezTo>
                      <a:pt x="356" y="3535"/>
                      <a:pt x="375" y="3535"/>
                      <a:pt x="400" y="3535"/>
                    </a:cubicBezTo>
                    <a:cubicBezTo>
                      <a:pt x="400" y="3535"/>
                      <a:pt x="400" y="3535"/>
                      <a:pt x="400" y="3535"/>
                    </a:cubicBezTo>
                    <a:cubicBezTo>
                      <a:pt x="464" y="3535"/>
                      <a:pt x="559" y="3548"/>
                      <a:pt x="654" y="3561"/>
                    </a:cubicBezTo>
                    <a:cubicBezTo>
                      <a:pt x="654" y="3561"/>
                      <a:pt x="654" y="3561"/>
                      <a:pt x="654" y="3561"/>
                    </a:cubicBezTo>
                    <a:cubicBezTo>
                      <a:pt x="743" y="3573"/>
                      <a:pt x="838" y="3586"/>
                      <a:pt x="889" y="3586"/>
                    </a:cubicBezTo>
                    <a:cubicBezTo>
                      <a:pt x="889" y="3586"/>
                      <a:pt x="889" y="3586"/>
                      <a:pt x="889" y="3586"/>
                    </a:cubicBezTo>
                    <a:cubicBezTo>
                      <a:pt x="901" y="3586"/>
                      <a:pt x="914" y="3580"/>
                      <a:pt x="920" y="3580"/>
                    </a:cubicBezTo>
                    <a:cubicBezTo>
                      <a:pt x="920" y="3580"/>
                      <a:pt x="920" y="3580"/>
                      <a:pt x="920" y="3580"/>
                    </a:cubicBezTo>
                    <a:cubicBezTo>
                      <a:pt x="939" y="3580"/>
                      <a:pt x="958" y="3567"/>
                      <a:pt x="965" y="3561"/>
                    </a:cubicBezTo>
                    <a:cubicBezTo>
                      <a:pt x="965" y="3561"/>
                      <a:pt x="965" y="3561"/>
                      <a:pt x="965" y="3561"/>
                    </a:cubicBezTo>
                    <a:cubicBezTo>
                      <a:pt x="977" y="3548"/>
                      <a:pt x="977" y="3542"/>
                      <a:pt x="977" y="3535"/>
                    </a:cubicBezTo>
                    <a:cubicBezTo>
                      <a:pt x="977" y="3535"/>
                      <a:pt x="977" y="3535"/>
                      <a:pt x="977" y="3535"/>
                    </a:cubicBezTo>
                    <a:cubicBezTo>
                      <a:pt x="977" y="3535"/>
                      <a:pt x="977" y="3535"/>
                      <a:pt x="965" y="3529"/>
                    </a:cubicBezTo>
                    <a:cubicBezTo>
                      <a:pt x="965" y="3529"/>
                      <a:pt x="965" y="3529"/>
                      <a:pt x="965" y="3529"/>
                    </a:cubicBezTo>
                    <a:cubicBezTo>
                      <a:pt x="958" y="3529"/>
                      <a:pt x="939" y="3516"/>
                      <a:pt x="908" y="3510"/>
                    </a:cubicBezTo>
                    <a:cubicBezTo>
                      <a:pt x="908" y="3510"/>
                      <a:pt x="908" y="3510"/>
                      <a:pt x="908" y="3510"/>
                    </a:cubicBezTo>
                    <a:cubicBezTo>
                      <a:pt x="876" y="3504"/>
                      <a:pt x="832" y="3504"/>
                      <a:pt x="793" y="3498"/>
                    </a:cubicBezTo>
                    <a:cubicBezTo>
                      <a:pt x="793" y="3498"/>
                      <a:pt x="793" y="3498"/>
                      <a:pt x="793" y="3498"/>
                    </a:cubicBezTo>
                    <a:cubicBezTo>
                      <a:pt x="705" y="3485"/>
                      <a:pt x="603" y="3472"/>
                      <a:pt x="527" y="3460"/>
                    </a:cubicBezTo>
                    <a:cubicBezTo>
                      <a:pt x="527" y="3460"/>
                      <a:pt x="527" y="3460"/>
                      <a:pt x="527" y="3460"/>
                    </a:cubicBezTo>
                    <a:cubicBezTo>
                      <a:pt x="476" y="3453"/>
                      <a:pt x="432" y="3447"/>
                      <a:pt x="400" y="3428"/>
                    </a:cubicBezTo>
                    <a:cubicBezTo>
                      <a:pt x="400" y="3428"/>
                      <a:pt x="400" y="3428"/>
                      <a:pt x="400" y="3428"/>
                    </a:cubicBezTo>
                    <a:cubicBezTo>
                      <a:pt x="356" y="3409"/>
                      <a:pt x="324" y="3359"/>
                      <a:pt x="324" y="3314"/>
                    </a:cubicBezTo>
                    <a:cubicBezTo>
                      <a:pt x="324" y="3314"/>
                      <a:pt x="324" y="3314"/>
                      <a:pt x="324" y="3314"/>
                    </a:cubicBezTo>
                    <a:cubicBezTo>
                      <a:pt x="330" y="3270"/>
                      <a:pt x="349" y="3232"/>
                      <a:pt x="381" y="3201"/>
                    </a:cubicBezTo>
                    <a:cubicBezTo>
                      <a:pt x="381" y="3201"/>
                      <a:pt x="381" y="3201"/>
                      <a:pt x="381" y="3201"/>
                    </a:cubicBezTo>
                    <a:cubicBezTo>
                      <a:pt x="413" y="3176"/>
                      <a:pt x="451" y="3150"/>
                      <a:pt x="502" y="3150"/>
                    </a:cubicBezTo>
                    <a:cubicBezTo>
                      <a:pt x="502" y="3150"/>
                      <a:pt x="502" y="3150"/>
                      <a:pt x="502" y="3150"/>
                    </a:cubicBezTo>
                    <a:cubicBezTo>
                      <a:pt x="508" y="3144"/>
                      <a:pt x="514" y="3144"/>
                      <a:pt x="521" y="3144"/>
                    </a:cubicBezTo>
                    <a:cubicBezTo>
                      <a:pt x="521" y="3144"/>
                      <a:pt x="521" y="3144"/>
                      <a:pt x="521" y="3144"/>
                    </a:cubicBezTo>
                    <a:cubicBezTo>
                      <a:pt x="584" y="3144"/>
                      <a:pt x="673" y="3169"/>
                      <a:pt x="768" y="3195"/>
                    </a:cubicBezTo>
                    <a:cubicBezTo>
                      <a:pt x="768" y="3195"/>
                      <a:pt x="768" y="3195"/>
                      <a:pt x="768" y="3195"/>
                    </a:cubicBezTo>
                    <a:cubicBezTo>
                      <a:pt x="832" y="3213"/>
                      <a:pt x="895" y="3226"/>
                      <a:pt x="933" y="3232"/>
                    </a:cubicBezTo>
                    <a:cubicBezTo>
                      <a:pt x="933" y="3232"/>
                      <a:pt x="933" y="3232"/>
                      <a:pt x="933" y="3232"/>
                    </a:cubicBezTo>
                    <a:cubicBezTo>
                      <a:pt x="933" y="3232"/>
                      <a:pt x="927" y="3226"/>
                      <a:pt x="927" y="3226"/>
                    </a:cubicBezTo>
                    <a:cubicBezTo>
                      <a:pt x="927" y="3226"/>
                      <a:pt x="927" y="3226"/>
                      <a:pt x="927" y="3226"/>
                    </a:cubicBezTo>
                    <a:cubicBezTo>
                      <a:pt x="908" y="3201"/>
                      <a:pt x="876" y="3176"/>
                      <a:pt x="851" y="3163"/>
                    </a:cubicBezTo>
                    <a:cubicBezTo>
                      <a:pt x="851" y="3163"/>
                      <a:pt x="851" y="3163"/>
                      <a:pt x="851" y="3163"/>
                    </a:cubicBezTo>
                    <a:cubicBezTo>
                      <a:pt x="832" y="3150"/>
                      <a:pt x="774" y="3138"/>
                      <a:pt x="711" y="3125"/>
                    </a:cubicBezTo>
                    <a:cubicBezTo>
                      <a:pt x="711" y="3125"/>
                      <a:pt x="711" y="3125"/>
                      <a:pt x="711" y="3125"/>
                    </a:cubicBezTo>
                    <a:cubicBezTo>
                      <a:pt x="648" y="3112"/>
                      <a:pt x="578" y="3100"/>
                      <a:pt x="521" y="3087"/>
                    </a:cubicBezTo>
                    <a:cubicBezTo>
                      <a:pt x="521" y="3087"/>
                      <a:pt x="521" y="3087"/>
                      <a:pt x="521" y="3087"/>
                    </a:cubicBezTo>
                    <a:cubicBezTo>
                      <a:pt x="483" y="3081"/>
                      <a:pt x="451" y="3075"/>
                      <a:pt x="419" y="3056"/>
                    </a:cubicBezTo>
                    <a:cubicBezTo>
                      <a:pt x="419" y="3056"/>
                      <a:pt x="419" y="3056"/>
                      <a:pt x="419" y="3056"/>
                    </a:cubicBezTo>
                    <a:cubicBezTo>
                      <a:pt x="387" y="3037"/>
                      <a:pt x="362" y="2999"/>
                      <a:pt x="362" y="2961"/>
                    </a:cubicBezTo>
                    <a:cubicBezTo>
                      <a:pt x="362" y="2961"/>
                      <a:pt x="362" y="2961"/>
                      <a:pt x="362" y="2961"/>
                    </a:cubicBezTo>
                    <a:cubicBezTo>
                      <a:pt x="362" y="2917"/>
                      <a:pt x="381" y="2885"/>
                      <a:pt x="406" y="2866"/>
                    </a:cubicBezTo>
                    <a:cubicBezTo>
                      <a:pt x="406" y="2866"/>
                      <a:pt x="406" y="2866"/>
                      <a:pt x="406" y="2866"/>
                    </a:cubicBezTo>
                    <a:cubicBezTo>
                      <a:pt x="432" y="2841"/>
                      <a:pt x="470" y="2828"/>
                      <a:pt x="502" y="2822"/>
                    </a:cubicBezTo>
                    <a:cubicBezTo>
                      <a:pt x="502" y="2822"/>
                      <a:pt x="502" y="2822"/>
                      <a:pt x="502" y="2822"/>
                    </a:cubicBezTo>
                    <a:cubicBezTo>
                      <a:pt x="514" y="2822"/>
                      <a:pt x="521" y="2822"/>
                      <a:pt x="527" y="2822"/>
                    </a:cubicBezTo>
                    <a:cubicBezTo>
                      <a:pt x="527" y="2822"/>
                      <a:pt x="527" y="2822"/>
                      <a:pt x="527" y="2822"/>
                    </a:cubicBezTo>
                    <a:cubicBezTo>
                      <a:pt x="584" y="2822"/>
                      <a:pt x="654" y="2841"/>
                      <a:pt x="730" y="2860"/>
                    </a:cubicBezTo>
                    <a:cubicBezTo>
                      <a:pt x="730" y="2860"/>
                      <a:pt x="730" y="2860"/>
                      <a:pt x="730" y="2860"/>
                    </a:cubicBezTo>
                    <a:cubicBezTo>
                      <a:pt x="787" y="2873"/>
                      <a:pt x="851" y="2885"/>
                      <a:pt x="889" y="2892"/>
                    </a:cubicBezTo>
                    <a:cubicBezTo>
                      <a:pt x="889" y="2892"/>
                      <a:pt x="889" y="2892"/>
                      <a:pt x="889" y="2892"/>
                    </a:cubicBezTo>
                    <a:cubicBezTo>
                      <a:pt x="882" y="2892"/>
                      <a:pt x="882" y="2885"/>
                      <a:pt x="876" y="2885"/>
                    </a:cubicBezTo>
                    <a:cubicBezTo>
                      <a:pt x="876" y="2885"/>
                      <a:pt x="876" y="2885"/>
                      <a:pt x="876" y="2885"/>
                    </a:cubicBezTo>
                    <a:cubicBezTo>
                      <a:pt x="857" y="2879"/>
                      <a:pt x="832" y="2873"/>
                      <a:pt x="800" y="2866"/>
                    </a:cubicBezTo>
                    <a:cubicBezTo>
                      <a:pt x="800" y="2866"/>
                      <a:pt x="800" y="2866"/>
                      <a:pt x="800" y="2866"/>
                    </a:cubicBezTo>
                    <a:cubicBezTo>
                      <a:pt x="736" y="2847"/>
                      <a:pt x="667" y="2835"/>
                      <a:pt x="609" y="2816"/>
                    </a:cubicBezTo>
                    <a:cubicBezTo>
                      <a:pt x="609" y="2816"/>
                      <a:pt x="609" y="2816"/>
                      <a:pt x="609" y="2816"/>
                    </a:cubicBezTo>
                    <a:cubicBezTo>
                      <a:pt x="571" y="2803"/>
                      <a:pt x="540" y="2791"/>
                      <a:pt x="514" y="2772"/>
                    </a:cubicBezTo>
                    <a:cubicBezTo>
                      <a:pt x="514" y="2772"/>
                      <a:pt x="514" y="2772"/>
                      <a:pt x="514" y="2772"/>
                    </a:cubicBezTo>
                    <a:cubicBezTo>
                      <a:pt x="464" y="2734"/>
                      <a:pt x="438" y="2683"/>
                      <a:pt x="438" y="2633"/>
                    </a:cubicBezTo>
                    <a:cubicBezTo>
                      <a:pt x="438" y="2633"/>
                      <a:pt x="438" y="2633"/>
                      <a:pt x="438" y="2633"/>
                    </a:cubicBezTo>
                    <a:cubicBezTo>
                      <a:pt x="438" y="2601"/>
                      <a:pt x="445" y="2570"/>
                      <a:pt x="470" y="2544"/>
                    </a:cubicBezTo>
                    <a:cubicBezTo>
                      <a:pt x="470" y="2544"/>
                      <a:pt x="470" y="2544"/>
                      <a:pt x="470" y="2544"/>
                    </a:cubicBezTo>
                    <a:cubicBezTo>
                      <a:pt x="489" y="2519"/>
                      <a:pt x="521" y="2500"/>
                      <a:pt x="559" y="2500"/>
                    </a:cubicBezTo>
                    <a:cubicBezTo>
                      <a:pt x="559" y="2500"/>
                      <a:pt x="559" y="2500"/>
                      <a:pt x="559" y="2500"/>
                    </a:cubicBezTo>
                    <a:cubicBezTo>
                      <a:pt x="565" y="2494"/>
                      <a:pt x="571" y="2494"/>
                      <a:pt x="578" y="2494"/>
                    </a:cubicBezTo>
                    <a:cubicBezTo>
                      <a:pt x="578" y="2494"/>
                      <a:pt x="578" y="2494"/>
                      <a:pt x="578" y="2494"/>
                    </a:cubicBezTo>
                    <a:cubicBezTo>
                      <a:pt x="629" y="2494"/>
                      <a:pt x="698" y="2513"/>
                      <a:pt x="774" y="2525"/>
                    </a:cubicBezTo>
                    <a:cubicBezTo>
                      <a:pt x="774" y="2525"/>
                      <a:pt x="774" y="2525"/>
                      <a:pt x="774" y="2525"/>
                    </a:cubicBezTo>
                    <a:cubicBezTo>
                      <a:pt x="793" y="2532"/>
                      <a:pt x="812" y="2532"/>
                      <a:pt x="832" y="2538"/>
                    </a:cubicBezTo>
                    <a:cubicBezTo>
                      <a:pt x="832" y="2538"/>
                      <a:pt x="832" y="2538"/>
                      <a:pt x="832" y="2538"/>
                    </a:cubicBezTo>
                    <a:cubicBezTo>
                      <a:pt x="793" y="2525"/>
                      <a:pt x="755" y="2513"/>
                      <a:pt x="724" y="2506"/>
                    </a:cubicBezTo>
                    <a:cubicBezTo>
                      <a:pt x="724" y="2506"/>
                      <a:pt x="724" y="2506"/>
                      <a:pt x="724" y="2506"/>
                    </a:cubicBezTo>
                    <a:cubicBezTo>
                      <a:pt x="686" y="2488"/>
                      <a:pt x="654" y="2475"/>
                      <a:pt x="629" y="2456"/>
                    </a:cubicBezTo>
                    <a:cubicBezTo>
                      <a:pt x="629" y="2456"/>
                      <a:pt x="629" y="2456"/>
                      <a:pt x="629" y="2456"/>
                    </a:cubicBezTo>
                    <a:cubicBezTo>
                      <a:pt x="590" y="2431"/>
                      <a:pt x="571" y="2387"/>
                      <a:pt x="571" y="2349"/>
                    </a:cubicBezTo>
                    <a:cubicBezTo>
                      <a:pt x="571" y="2349"/>
                      <a:pt x="571" y="2349"/>
                      <a:pt x="571" y="2349"/>
                    </a:cubicBezTo>
                    <a:cubicBezTo>
                      <a:pt x="571" y="2279"/>
                      <a:pt x="635" y="2216"/>
                      <a:pt x="705" y="2216"/>
                    </a:cubicBezTo>
                    <a:cubicBezTo>
                      <a:pt x="705" y="2216"/>
                      <a:pt x="705" y="2216"/>
                      <a:pt x="705" y="2216"/>
                    </a:cubicBezTo>
                    <a:cubicBezTo>
                      <a:pt x="711" y="2216"/>
                      <a:pt x="711" y="2216"/>
                      <a:pt x="717" y="2216"/>
                    </a:cubicBezTo>
                    <a:cubicBezTo>
                      <a:pt x="717" y="2216"/>
                      <a:pt x="717" y="2216"/>
                      <a:pt x="717" y="2216"/>
                    </a:cubicBezTo>
                    <a:cubicBezTo>
                      <a:pt x="774" y="2216"/>
                      <a:pt x="851" y="2241"/>
                      <a:pt x="927" y="2267"/>
                    </a:cubicBezTo>
                    <a:cubicBezTo>
                      <a:pt x="927" y="2267"/>
                      <a:pt x="927" y="2267"/>
                      <a:pt x="927" y="2267"/>
                    </a:cubicBezTo>
                    <a:cubicBezTo>
                      <a:pt x="1003" y="2286"/>
                      <a:pt x="1085" y="2304"/>
                      <a:pt x="1104" y="2304"/>
                    </a:cubicBezTo>
                    <a:cubicBezTo>
                      <a:pt x="1104" y="2304"/>
                      <a:pt x="1104" y="2304"/>
                      <a:pt x="1104" y="2304"/>
                    </a:cubicBezTo>
                    <a:cubicBezTo>
                      <a:pt x="1111" y="2304"/>
                      <a:pt x="1111" y="2304"/>
                      <a:pt x="1111" y="2304"/>
                    </a:cubicBezTo>
                    <a:cubicBezTo>
                      <a:pt x="1111" y="2304"/>
                      <a:pt x="1111" y="2304"/>
                      <a:pt x="1111" y="2304"/>
                    </a:cubicBezTo>
                    <a:cubicBezTo>
                      <a:pt x="1123" y="2304"/>
                      <a:pt x="1130" y="2304"/>
                      <a:pt x="1142" y="2298"/>
                    </a:cubicBezTo>
                    <a:cubicBezTo>
                      <a:pt x="1142" y="2298"/>
                      <a:pt x="1142" y="2298"/>
                      <a:pt x="1142" y="2298"/>
                    </a:cubicBezTo>
                    <a:cubicBezTo>
                      <a:pt x="1136" y="2298"/>
                      <a:pt x="1130" y="2292"/>
                      <a:pt x="1123" y="2292"/>
                    </a:cubicBezTo>
                    <a:cubicBezTo>
                      <a:pt x="1123" y="2292"/>
                      <a:pt x="1123" y="2292"/>
                      <a:pt x="1123" y="2292"/>
                    </a:cubicBezTo>
                    <a:cubicBezTo>
                      <a:pt x="1098" y="2286"/>
                      <a:pt x="1066" y="2273"/>
                      <a:pt x="1035" y="2267"/>
                    </a:cubicBezTo>
                    <a:cubicBezTo>
                      <a:pt x="1035" y="2267"/>
                      <a:pt x="1035" y="2267"/>
                      <a:pt x="1035" y="2267"/>
                    </a:cubicBezTo>
                    <a:cubicBezTo>
                      <a:pt x="965" y="2248"/>
                      <a:pt x="889" y="2229"/>
                      <a:pt x="825" y="2210"/>
                    </a:cubicBezTo>
                    <a:cubicBezTo>
                      <a:pt x="825" y="2210"/>
                      <a:pt x="825" y="2210"/>
                      <a:pt x="825" y="2210"/>
                    </a:cubicBezTo>
                    <a:cubicBezTo>
                      <a:pt x="781" y="2197"/>
                      <a:pt x="749" y="2185"/>
                      <a:pt x="717" y="2166"/>
                    </a:cubicBezTo>
                    <a:cubicBezTo>
                      <a:pt x="717" y="2166"/>
                      <a:pt x="717" y="2166"/>
                      <a:pt x="717" y="2166"/>
                    </a:cubicBezTo>
                    <a:cubicBezTo>
                      <a:pt x="673" y="2128"/>
                      <a:pt x="648" y="2077"/>
                      <a:pt x="648" y="2027"/>
                    </a:cubicBezTo>
                    <a:cubicBezTo>
                      <a:pt x="648" y="2027"/>
                      <a:pt x="648" y="2027"/>
                      <a:pt x="648" y="2027"/>
                    </a:cubicBezTo>
                    <a:cubicBezTo>
                      <a:pt x="641" y="1964"/>
                      <a:pt x="698" y="1900"/>
                      <a:pt x="768" y="1888"/>
                    </a:cubicBezTo>
                    <a:cubicBezTo>
                      <a:pt x="768" y="1888"/>
                      <a:pt x="768" y="1888"/>
                      <a:pt x="768" y="1888"/>
                    </a:cubicBezTo>
                    <a:cubicBezTo>
                      <a:pt x="781" y="1888"/>
                      <a:pt x="787" y="1888"/>
                      <a:pt x="800" y="1888"/>
                    </a:cubicBezTo>
                    <a:cubicBezTo>
                      <a:pt x="800" y="1888"/>
                      <a:pt x="800" y="1888"/>
                      <a:pt x="800" y="1888"/>
                    </a:cubicBezTo>
                    <a:cubicBezTo>
                      <a:pt x="863" y="1888"/>
                      <a:pt x="952" y="1907"/>
                      <a:pt x="1047" y="1932"/>
                    </a:cubicBezTo>
                    <a:cubicBezTo>
                      <a:pt x="1047" y="1932"/>
                      <a:pt x="1047" y="1932"/>
                      <a:pt x="1047" y="1932"/>
                    </a:cubicBezTo>
                    <a:cubicBezTo>
                      <a:pt x="1136" y="1951"/>
                      <a:pt x="1231" y="1976"/>
                      <a:pt x="1263" y="1976"/>
                    </a:cubicBezTo>
                    <a:cubicBezTo>
                      <a:pt x="1263" y="1976"/>
                      <a:pt x="1263" y="1976"/>
                      <a:pt x="1263" y="1976"/>
                    </a:cubicBezTo>
                    <a:cubicBezTo>
                      <a:pt x="1269" y="1976"/>
                      <a:pt x="1269" y="1976"/>
                      <a:pt x="1269" y="1976"/>
                    </a:cubicBezTo>
                    <a:cubicBezTo>
                      <a:pt x="1269" y="1976"/>
                      <a:pt x="1269" y="1976"/>
                      <a:pt x="1269" y="1976"/>
                    </a:cubicBezTo>
                    <a:cubicBezTo>
                      <a:pt x="1282" y="1970"/>
                      <a:pt x="1282" y="1970"/>
                      <a:pt x="1282" y="1970"/>
                    </a:cubicBezTo>
                    <a:cubicBezTo>
                      <a:pt x="1282" y="1970"/>
                      <a:pt x="1282" y="1970"/>
                      <a:pt x="1282" y="1970"/>
                    </a:cubicBezTo>
                    <a:cubicBezTo>
                      <a:pt x="1282" y="1970"/>
                      <a:pt x="1288" y="1970"/>
                      <a:pt x="1288" y="1964"/>
                    </a:cubicBezTo>
                    <a:cubicBezTo>
                      <a:pt x="1288" y="1964"/>
                      <a:pt x="1288" y="1964"/>
                      <a:pt x="1288" y="1964"/>
                    </a:cubicBezTo>
                    <a:cubicBezTo>
                      <a:pt x="1288" y="1957"/>
                      <a:pt x="1282" y="1945"/>
                      <a:pt x="1269" y="1932"/>
                    </a:cubicBezTo>
                    <a:cubicBezTo>
                      <a:pt x="1269" y="1932"/>
                      <a:pt x="1269" y="1932"/>
                      <a:pt x="1269" y="1932"/>
                    </a:cubicBezTo>
                    <a:cubicBezTo>
                      <a:pt x="1269" y="1932"/>
                      <a:pt x="1257" y="1926"/>
                      <a:pt x="1238" y="1919"/>
                    </a:cubicBezTo>
                    <a:cubicBezTo>
                      <a:pt x="1238" y="1919"/>
                      <a:pt x="1238" y="1919"/>
                      <a:pt x="1238" y="1919"/>
                    </a:cubicBezTo>
                    <a:cubicBezTo>
                      <a:pt x="1218" y="1913"/>
                      <a:pt x="1193" y="1907"/>
                      <a:pt x="1168" y="1900"/>
                    </a:cubicBezTo>
                    <a:cubicBezTo>
                      <a:pt x="1168" y="1900"/>
                      <a:pt x="1168" y="1900"/>
                      <a:pt x="1168" y="1900"/>
                    </a:cubicBezTo>
                    <a:cubicBezTo>
                      <a:pt x="1111" y="1882"/>
                      <a:pt x="1047" y="1869"/>
                      <a:pt x="990" y="1856"/>
                    </a:cubicBezTo>
                    <a:cubicBezTo>
                      <a:pt x="990" y="1856"/>
                      <a:pt x="990" y="1856"/>
                      <a:pt x="990" y="1856"/>
                    </a:cubicBezTo>
                    <a:cubicBezTo>
                      <a:pt x="958" y="1844"/>
                      <a:pt x="927" y="1831"/>
                      <a:pt x="895" y="1812"/>
                    </a:cubicBezTo>
                    <a:cubicBezTo>
                      <a:pt x="895" y="1812"/>
                      <a:pt x="895" y="1812"/>
                      <a:pt x="895" y="1812"/>
                    </a:cubicBezTo>
                    <a:cubicBezTo>
                      <a:pt x="851" y="1768"/>
                      <a:pt x="825" y="1717"/>
                      <a:pt x="825" y="1661"/>
                    </a:cubicBezTo>
                    <a:cubicBezTo>
                      <a:pt x="825" y="1661"/>
                      <a:pt x="825" y="1661"/>
                      <a:pt x="825" y="1661"/>
                    </a:cubicBezTo>
                    <a:cubicBezTo>
                      <a:pt x="825" y="1635"/>
                      <a:pt x="832" y="1604"/>
                      <a:pt x="851" y="1579"/>
                    </a:cubicBezTo>
                    <a:cubicBezTo>
                      <a:pt x="851" y="1579"/>
                      <a:pt x="851" y="1579"/>
                      <a:pt x="851" y="1579"/>
                    </a:cubicBezTo>
                    <a:cubicBezTo>
                      <a:pt x="876" y="1553"/>
                      <a:pt x="908" y="1541"/>
                      <a:pt x="939" y="1541"/>
                    </a:cubicBezTo>
                    <a:cubicBezTo>
                      <a:pt x="939" y="1541"/>
                      <a:pt x="939" y="1541"/>
                      <a:pt x="939" y="1541"/>
                    </a:cubicBezTo>
                    <a:cubicBezTo>
                      <a:pt x="971" y="1541"/>
                      <a:pt x="996" y="1547"/>
                      <a:pt x="1022" y="1560"/>
                    </a:cubicBezTo>
                    <a:cubicBezTo>
                      <a:pt x="1022" y="1560"/>
                      <a:pt x="1022" y="1560"/>
                      <a:pt x="1022" y="1560"/>
                    </a:cubicBezTo>
                    <a:cubicBezTo>
                      <a:pt x="1054" y="1566"/>
                      <a:pt x="1085" y="1579"/>
                      <a:pt x="1123" y="1591"/>
                    </a:cubicBezTo>
                    <a:cubicBezTo>
                      <a:pt x="1123" y="1591"/>
                      <a:pt x="1123" y="1591"/>
                      <a:pt x="1123" y="1591"/>
                    </a:cubicBezTo>
                    <a:cubicBezTo>
                      <a:pt x="1187" y="1616"/>
                      <a:pt x="1263" y="1648"/>
                      <a:pt x="1326" y="1667"/>
                    </a:cubicBezTo>
                    <a:cubicBezTo>
                      <a:pt x="1326" y="1667"/>
                      <a:pt x="1326" y="1667"/>
                      <a:pt x="1326" y="1667"/>
                    </a:cubicBezTo>
                    <a:cubicBezTo>
                      <a:pt x="1364" y="1680"/>
                      <a:pt x="1396" y="1686"/>
                      <a:pt x="1409" y="1686"/>
                    </a:cubicBezTo>
                    <a:cubicBezTo>
                      <a:pt x="1409" y="1686"/>
                      <a:pt x="1409" y="1686"/>
                      <a:pt x="1409" y="1686"/>
                    </a:cubicBezTo>
                    <a:cubicBezTo>
                      <a:pt x="1428" y="1686"/>
                      <a:pt x="1447" y="1680"/>
                      <a:pt x="1466" y="1673"/>
                    </a:cubicBezTo>
                    <a:cubicBezTo>
                      <a:pt x="1466" y="1673"/>
                      <a:pt x="1466" y="1673"/>
                      <a:pt x="1466" y="1673"/>
                    </a:cubicBezTo>
                    <a:cubicBezTo>
                      <a:pt x="1472" y="1667"/>
                      <a:pt x="1479" y="1661"/>
                      <a:pt x="1485" y="1654"/>
                    </a:cubicBezTo>
                    <a:cubicBezTo>
                      <a:pt x="1485" y="1654"/>
                      <a:pt x="1485" y="1654"/>
                      <a:pt x="1485" y="1654"/>
                    </a:cubicBezTo>
                    <a:cubicBezTo>
                      <a:pt x="1485" y="1654"/>
                      <a:pt x="1485" y="1654"/>
                      <a:pt x="1485" y="1654"/>
                    </a:cubicBezTo>
                    <a:cubicBezTo>
                      <a:pt x="1485" y="1654"/>
                      <a:pt x="1485" y="1654"/>
                      <a:pt x="1485" y="1654"/>
                    </a:cubicBezTo>
                    <a:cubicBezTo>
                      <a:pt x="1479" y="1648"/>
                      <a:pt x="1466" y="1648"/>
                      <a:pt x="1453" y="1642"/>
                    </a:cubicBezTo>
                    <a:cubicBezTo>
                      <a:pt x="1453" y="1642"/>
                      <a:pt x="1453" y="1642"/>
                      <a:pt x="1453" y="1642"/>
                    </a:cubicBezTo>
                    <a:cubicBezTo>
                      <a:pt x="1428" y="1629"/>
                      <a:pt x="1396" y="1623"/>
                      <a:pt x="1358" y="1610"/>
                    </a:cubicBezTo>
                    <a:cubicBezTo>
                      <a:pt x="1358" y="1610"/>
                      <a:pt x="1358" y="1610"/>
                      <a:pt x="1358" y="1610"/>
                    </a:cubicBezTo>
                    <a:cubicBezTo>
                      <a:pt x="1288" y="1585"/>
                      <a:pt x="1206" y="1560"/>
                      <a:pt x="1136" y="1534"/>
                    </a:cubicBezTo>
                    <a:cubicBezTo>
                      <a:pt x="1136" y="1534"/>
                      <a:pt x="1136" y="1534"/>
                      <a:pt x="1136" y="1534"/>
                    </a:cubicBezTo>
                    <a:cubicBezTo>
                      <a:pt x="1092" y="1522"/>
                      <a:pt x="1060" y="1509"/>
                      <a:pt x="1028" y="1478"/>
                    </a:cubicBezTo>
                    <a:cubicBezTo>
                      <a:pt x="1028" y="1478"/>
                      <a:pt x="1028" y="1478"/>
                      <a:pt x="1028" y="1478"/>
                    </a:cubicBezTo>
                    <a:cubicBezTo>
                      <a:pt x="996" y="1452"/>
                      <a:pt x="984" y="1414"/>
                      <a:pt x="984" y="1383"/>
                    </a:cubicBezTo>
                    <a:cubicBezTo>
                      <a:pt x="984" y="1383"/>
                      <a:pt x="984" y="1383"/>
                      <a:pt x="984" y="1383"/>
                    </a:cubicBezTo>
                    <a:cubicBezTo>
                      <a:pt x="984" y="1332"/>
                      <a:pt x="1009" y="1294"/>
                      <a:pt x="1041" y="1257"/>
                    </a:cubicBezTo>
                    <a:cubicBezTo>
                      <a:pt x="1041" y="1257"/>
                      <a:pt x="1041" y="1257"/>
                      <a:pt x="1041" y="1257"/>
                    </a:cubicBezTo>
                    <a:cubicBezTo>
                      <a:pt x="1073" y="1225"/>
                      <a:pt x="1111" y="1200"/>
                      <a:pt x="1168" y="1200"/>
                    </a:cubicBezTo>
                    <a:cubicBezTo>
                      <a:pt x="1168" y="1200"/>
                      <a:pt x="1168" y="1200"/>
                      <a:pt x="1168" y="1200"/>
                    </a:cubicBezTo>
                    <a:cubicBezTo>
                      <a:pt x="1168" y="1200"/>
                      <a:pt x="1174" y="1200"/>
                      <a:pt x="1174" y="1200"/>
                    </a:cubicBezTo>
                    <a:cubicBezTo>
                      <a:pt x="1174" y="1200"/>
                      <a:pt x="1174" y="1200"/>
                      <a:pt x="1174" y="1200"/>
                    </a:cubicBezTo>
                    <a:cubicBezTo>
                      <a:pt x="1206" y="1200"/>
                      <a:pt x="1231" y="1212"/>
                      <a:pt x="1257" y="1225"/>
                    </a:cubicBezTo>
                    <a:cubicBezTo>
                      <a:pt x="1257" y="1225"/>
                      <a:pt x="1257" y="1225"/>
                      <a:pt x="1257" y="1225"/>
                    </a:cubicBezTo>
                    <a:cubicBezTo>
                      <a:pt x="1282" y="1238"/>
                      <a:pt x="1314" y="1257"/>
                      <a:pt x="1339" y="1276"/>
                    </a:cubicBezTo>
                    <a:cubicBezTo>
                      <a:pt x="1339" y="1276"/>
                      <a:pt x="1339" y="1276"/>
                      <a:pt x="1339" y="1276"/>
                    </a:cubicBezTo>
                    <a:cubicBezTo>
                      <a:pt x="1396" y="1307"/>
                      <a:pt x="1453" y="1351"/>
                      <a:pt x="1504" y="1377"/>
                    </a:cubicBezTo>
                    <a:cubicBezTo>
                      <a:pt x="1504" y="1377"/>
                      <a:pt x="1504" y="1377"/>
                      <a:pt x="1504" y="1377"/>
                    </a:cubicBezTo>
                    <a:cubicBezTo>
                      <a:pt x="1536" y="1395"/>
                      <a:pt x="1561" y="1402"/>
                      <a:pt x="1567" y="1402"/>
                    </a:cubicBezTo>
                    <a:cubicBezTo>
                      <a:pt x="1567" y="1402"/>
                      <a:pt x="1567" y="1402"/>
                      <a:pt x="1567" y="1402"/>
                    </a:cubicBezTo>
                    <a:cubicBezTo>
                      <a:pt x="1567" y="1402"/>
                      <a:pt x="1567" y="1402"/>
                      <a:pt x="1567" y="1402"/>
                    </a:cubicBezTo>
                    <a:cubicBezTo>
                      <a:pt x="1567" y="1402"/>
                      <a:pt x="1567" y="1402"/>
                      <a:pt x="1567" y="1402"/>
                    </a:cubicBezTo>
                    <a:cubicBezTo>
                      <a:pt x="1586" y="1402"/>
                      <a:pt x="1599" y="1395"/>
                      <a:pt x="1612" y="1383"/>
                    </a:cubicBezTo>
                    <a:cubicBezTo>
                      <a:pt x="1612" y="1383"/>
                      <a:pt x="1612" y="1383"/>
                      <a:pt x="1612" y="1383"/>
                    </a:cubicBezTo>
                    <a:cubicBezTo>
                      <a:pt x="1625" y="1370"/>
                      <a:pt x="1631" y="1358"/>
                      <a:pt x="1631" y="1351"/>
                    </a:cubicBezTo>
                    <a:cubicBezTo>
                      <a:pt x="1631" y="1351"/>
                      <a:pt x="1631" y="1351"/>
                      <a:pt x="1631" y="1351"/>
                    </a:cubicBezTo>
                    <a:cubicBezTo>
                      <a:pt x="1631" y="1351"/>
                      <a:pt x="1631" y="1351"/>
                      <a:pt x="1631" y="1351"/>
                    </a:cubicBezTo>
                    <a:cubicBezTo>
                      <a:pt x="1631" y="1351"/>
                      <a:pt x="1631" y="1351"/>
                      <a:pt x="1631" y="1351"/>
                    </a:cubicBezTo>
                    <a:cubicBezTo>
                      <a:pt x="1631" y="1351"/>
                      <a:pt x="1631" y="1351"/>
                      <a:pt x="1631" y="1351"/>
                    </a:cubicBezTo>
                    <a:cubicBezTo>
                      <a:pt x="1631" y="1351"/>
                      <a:pt x="1631" y="1345"/>
                      <a:pt x="1625" y="1345"/>
                    </a:cubicBezTo>
                    <a:cubicBezTo>
                      <a:pt x="1625" y="1345"/>
                      <a:pt x="1625" y="1345"/>
                      <a:pt x="1625" y="1345"/>
                    </a:cubicBezTo>
                    <a:cubicBezTo>
                      <a:pt x="1618" y="1339"/>
                      <a:pt x="1612" y="1332"/>
                      <a:pt x="1605" y="1326"/>
                    </a:cubicBezTo>
                    <a:cubicBezTo>
                      <a:pt x="1605" y="1326"/>
                      <a:pt x="1605" y="1326"/>
                      <a:pt x="1605" y="1326"/>
                    </a:cubicBezTo>
                    <a:cubicBezTo>
                      <a:pt x="1586" y="1313"/>
                      <a:pt x="1561" y="1301"/>
                      <a:pt x="1536" y="1282"/>
                    </a:cubicBezTo>
                    <a:cubicBezTo>
                      <a:pt x="1536" y="1282"/>
                      <a:pt x="1536" y="1282"/>
                      <a:pt x="1536" y="1282"/>
                    </a:cubicBezTo>
                    <a:cubicBezTo>
                      <a:pt x="1479" y="1250"/>
                      <a:pt x="1409" y="1212"/>
                      <a:pt x="1358" y="1175"/>
                    </a:cubicBezTo>
                    <a:cubicBezTo>
                      <a:pt x="1358" y="1175"/>
                      <a:pt x="1358" y="1175"/>
                      <a:pt x="1358" y="1175"/>
                    </a:cubicBezTo>
                    <a:cubicBezTo>
                      <a:pt x="1320" y="1156"/>
                      <a:pt x="1295" y="1137"/>
                      <a:pt x="1269" y="1099"/>
                    </a:cubicBezTo>
                    <a:cubicBezTo>
                      <a:pt x="1269" y="1099"/>
                      <a:pt x="1269" y="1099"/>
                      <a:pt x="1269" y="1099"/>
                    </a:cubicBezTo>
                    <a:cubicBezTo>
                      <a:pt x="1263" y="1080"/>
                      <a:pt x="1257" y="1055"/>
                      <a:pt x="1257" y="1029"/>
                    </a:cubicBezTo>
                    <a:cubicBezTo>
                      <a:pt x="1257" y="1029"/>
                      <a:pt x="1257" y="1029"/>
                      <a:pt x="1257" y="1029"/>
                    </a:cubicBezTo>
                    <a:cubicBezTo>
                      <a:pt x="1257" y="979"/>
                      <a:pt x="1282" y="935"/>
                      <a:pt x="1314" y="903"/>
                    </a:cubicBezTo>
                    <a:cubicBezTo>
                      <a:pt x="1314" y="903"/>
                      <a:pt x="1314" y="903"/>
                      <a:pt x="1314" y="903"/>
                    </a:cubicBezTo>
                    <a:cubicBezTo>
                      <a:pt x="1345" y="872"/>
                      <a:pt x="1390" y="840"/>
                      <a:pt x="1441" y="840"/>
                    </a:cubicBezTo>
                    <a:cubicBezTo>
                      <a:pt x="1441" y="840"/>
                      <a:pt x="1441" y="840"/>
                      <a:pt x="1441" y="840"/>
                    </a:cubicBezTo>
                    <a:cubicBezTo>
                      <a:pt x="1453" y="840"/>
                      <a:pt x="1460" y="840"/>
                      <a:pt x="1466" y="846"/>
                    </a:cubicBezTo>
                    <a:cubicBezTo>
                      <a:pt x="1466" y="846"/>
                      <a:pt x="1466" y="846"/>
                      <a:pt x="1466" y="846"/>
                    </a:cubicBezTo>
                    <a:cubicBezTo>
                      <a:pt x="1510" y="853"/>
                      <a:pt x="1529" y="872"/>
                      <a:pt x="1561" y="897"/>
                    </a:cubicBezTo>
                    <a:cubicBezTo>
                      <a:pt x="1561" y="897"/>
                      <a:pt x="1561" y="897"/>
                      <a:pt x="1561" y="897"/>
                    </a:cubicBezTo>
                    <a:cubicBezTo>
                      <a:pt x="1586" y="922"/>
                      <a:pt x="1612" y="947"/>
                      <a:pt x="1637" y="979"/>
                    </a:cubicBezTo>
                    <a:cubicBezTo>
                      <a:pt x="1637" y="979"/>
                      <a:pt x="1637" y="979"/>
                      <a:pt x="1637" y="979"/>
                    </a:cubicBezTo>
                    <a:cubicBezTo>
                      <a:pt x="1688" y="1029"/>
                      <a:pt x="1745" y="1086"/>
                      <a:pt x="1770" y="1105"/>
                    </a:cubicBezTo>
                    <a:cubicBezTo>
                      <a:pt x="1770" y="1105"/>
                      <a:pt x="1770" y="1105"/>
                      <a:pt x="1770" y="1105"/>
                    </a:cubicBezTo>
                    <a:cubicBezTo>
                      <a:pt x="1764" y="1099"/>
                      <a:pt x="1745" y="1055"/>
                      <a:pt x="1713" y="1010"/>
                    </a:cubicBezTo>
                    <a:cubicBezTo>
                      <a:pt x="1713" y="1010"/>
                      <a:pt x="1713" y="1010"/>
                      <a:pt x="1713" y="1010"/>
                    </a:cubicBezTo>
                    <a:cubicBezTo>
                      <a:pt x="1688" y="966"/>
                      <a:pt x="1650" y="916"/>
                      <a:pt x="1625" y="865"/>
                    </a:cubicBezTo>
                    <a:cubicBezTo>
                      <a:pt x="1625" y="865"/>
                      <a:pt x="1625" y="865"/>
                      <a:pt x="1625" y="865"/>
                    </a:cubicBezTo>
                    <a:cubicBezTo>
                      <a:pt x="1605" y="834"/>
                      <a:pt x="1593" y="808"/>
                      <a:pt x="1586" y="777"/>
                    </a:cubicBezTo>
                    <a:cubicBezTo>
                      <a:pt x="1586" y="777"/>
                      <a:pt x="1586" y="777"/>
                      <a:pt x="1586" y="777"/>
                    </a:cubicBezTo>
                    <a:cubicBezTo>
                      <a:pt x="1586" y="771"/>
                      <a:pt x="1586" y="758"/>
                      <a:pt x="1586" y="752"/>
                    </a:cubicBezTo>
                    <a:cubicBezTo>
                      <a:pt x="1586" y="752"/>
                      <a:pt x="1586" y="752"/>
                      <a:pt x="1586" y="752"/>
                    </a:cubicBezTo>
                    <a:cubicBezTo>
                      <a:pt x="1586" y="676"/>
                      <a:pt x="1644" y="613"/>
                      <a:pt x="1720" y="613"/>
                    </a:cubicBezTo>
                    <a:cubicBezTo>
                      <a:pt x="1720" y="613"/>
                      <a:pt x="1720" y="613"/>
                      <a:pt x="1720" y="613"/>
                    </a:cubicBezTo>
                    <a:cubicBezTo>
                      <a:pt x="1739" y="613"/>
                      <a:pt x="1764" y="619"/>
                      <a:pt x="1783" y="625"/>
                    </a:cubicBezTo>
                    <a:cubicBezTo>
                      <a:pt x="1783" y="625"/>
                      <a:pt x="1783" y="625"/>
                      <a:pt x="1783" y="625"/>
                    </a:cubicBezTo>
                    <a:cubicBezTo>
                      <a:pt x="1802" y="644"/>
                      <a:pt x="1815" y="657"/>
                      <a:pt x="1828" y="676"/>
                    </a:cubicBezTo>
                    <a:cubicBezTo>
                      <a:pt x="1828" y="676"/>
                      <a:pt x="1828" y="676"/>
                      <a:pt x="1828" y="676"/>
                    </a:cubicBezTo>
                    <a:cubicBezTo>
                      <a:pt x="1840" y="689"/>
                      <a:pt x="1853" y="707"/>
                      <a:pt x="1866" y="726"/>
                    </a:cubicBezTo>
                    <a:cubicBezTo>
                      <a:pt x="1866" y="726"/>
                      <a:pt x="1866" y="726"/>
                      <a:pt x="1866" y="726"/>
                    </a:cubicBezTo>
                    <a:cubicBezTo>
                      <a:pt x="1891" y="764"/>
                      <a:pt x="1910" y="808"/>
                      <a:pt x="1929" y="840"/>
                    </a:cubicBezTo>
                    <a:cubicBezTo>
                      <a:pt x="1929" y="840"/>
                      <a:pt x="1929" y="840"/>
                      <a:pt x="1929" y="840"/>
                    </a:cubicBezTo>
                    <a:cubicBezTo>
                      <a:pt x="1929" y="834"/>
                      <a:pt x="1935" y="827"/>
                      <a:pt x="1935" y="821"/>
                    </a:cubicBezTo>
                    <a:cubicBezTo>
                      <a:pt x="1935" y="821"/>
                      <a:pt x="1935" y="821"/>
                      <a:pt x="1935" y="821"/>
                    </a:cubicBezTo>
                    <a:cubicBezTo>
                      <a:pt x="1935" y="815"/>
                      <a:pt x="1916" y="758"/>
                      <a:pt x="1891" y="707"/>
                    </a:cubicBezTo>
                    <a:cubicBezTo>
                      <a:pt x="1891" y="707"/>
                      <a:pt x="1891" y="707"/>
                      <a:pt x="1891" y="707"/>
                    </a:cubicBezTo>
                    <a:cubicBezTo>
                      <a:pt x="1872" y="657"/>
                      <a:pt x="1847" y="606"/>
                      <a:pt x="1847" y="550"/>
                    </a:cubicBezTo>
                    <a:cubicBezTo>
                      <a:pt x="1847" y="550"/>
                      <a:pt x="1847" y="550"/>
                      <a:pt x="1847" y="550"/>
                    </a:cubicBezTo>
                    <a:cubicBezTo>
                      <a:pt x="1847" y="543"/>
                      <a:pt x="1847" y="537"/>
                      <a:pt x="1847" y="531"/>
                    </a:cubicBezTo>
                    <a:cubicBezTo>
                      <a:pt x="1847" y="531"/>
                      <a:pt x="1847" y="531"/>
                      <a:pt x="1847" y="531"/>
                    </a:cubicBezTo>
                    <a:cubicBezTo>
                      <a:pt x="1859" y="487"/>
                      <a:pt x="1885" y="455"/>
                      <a:pt x="1910" y="436"/>
                    </a:cubicBezTo>
                    <a:cubicBezTo>
                      <a:pt x="1910" y="436"/>
                      <a:pt x="1910" y="436"/>
                      <a:pt x="1910" y="436"/>
                    </a:cubicBezTo>
                    <a:cubicBezTo>
                      <a:pt x="1942" y="411"/>
                      <a:pt x="1973" y="398"/>
                      <a:pt x="2018" y="398"/>
                    </a:cubicBezTo>
                    <a:cubicBezTo>
                      <a:pt x="2018" y="398"/>
                      <a:pt x="2018" y="398"/>
                      <a:pt x="2018" y="398"/>
                    </a:cubicBezTo>
                    <a:cubicBezTo>
                      <a:pt x="2043" y="398"/>
                      <a:pt x="2081" y="404"/>
                      <a:pt x="2107" y="430"/>
                    </a:cubicBezTo>
                    <a:cubicBezTo>
                      <a:pt x="2107" y="430"/>
                      <a:pt x="2107" y="430"/>
                      <a:pt x="2107" y="430"/>
                    </a:cubicBezTo>
                    <a:cubicBezTo>
                      <a:pt x="2126" y="449"/>
                      <a:pt x="2138" y="468"/>
                      <a:pt x="2151" y="487"/>
                    </a:cubicBezTo>
                    <a:cubicBezTo>
                      <a:pt x="2151" y="487"/>
                      <a:pt x="2151" y="487"/>
                      <a:pt x="2151" y="487"/>
                    </a:cubicBezTo>
                    <a:cubicBezTo>
                      <a:pt x="2164" y="512"/>
                      <a:pt x="2176" y="531"/>
                      <a:pt x="2189" y="556"/>
                    </a:cubicBezTo>
                    <a:cubicBezTo>
                      <a:pt x="2189" y="556"/>
                      <a:pt x="2189" y="556"/>
                      <a:pt x="2189" y="556"/>
                    </a:cubicBezTo>
                    <a:cubicBezTo>
                      <a:pt x="2208" y="606"/>
                      <a:pt x="2234" y="663"/>
                      <a:pt x="2253" y="707"/>
                    </a:cubicBezTo>
                    <a:cubicBezTo>
                      <a:pt x="2253" y="707"/>
                      <a:pt x="2253" y="707"/>
                      <a:pt x="2253" y="707"/>
                    </a:cubicBezTo>
                    <a:cubicBezTo>
                      <a:pt x="2265" y="733"/>
                      <a:pt x="2278" y="752"/>
                      <a:pt x="2284" y="758"/>
                    </a:cubicBezTo>
                    <a:cubicBezTo>
                      <a:pt x="2284" y="758"/>
                      <a:pt x="2284" y="758"/>
                      <a:pt x="2284" y="758"/>
                    </a:cubicBezTo>
                    <a:cubicBezTo>
                      <a:pt x="2284" y="758"/>
                      <a:pt x="2284" y="758"/>
                      <a:pt x="2284" y="758"/>
                    </a:cubicBezTo>
                    <a:cubicBezTo>
                      <a:pt x="2278" y="758"/>
                      <a:pt x="2278" y="758"/>
                      <a:pt x="2278" y="758"/>
                    </a:cubicBezTo>
                    <a:cubicBezTo>
                      <a:pt x="2284" y="758"/>
                      <a:pt x="2284" y="758"/>
                      <a:pt x="2284" y="758"/>
                    </a:cubicBezTo>
                    <a:cubicBezTo>
                      <a:pt x="2284" y="758"/>
                      <a:pt x="2284" y="758"/>
                      <a:pt x="2291" y="758"/>
                    </a:cubicBezTo>
                    <a:cubicBezTo>
                      <a:pt x="2291" y="758"/>
                      <a:pt x="2291" y="758"/>
                      <a:pt x="2291" y="758"/>
                    </a:cubicBezTo>
                    <a:cubicBezTo>
                      <a:pt x="2291" y="758"/>
                      <a:pt x="2297" y="758"/>
                      <a:pt x="2297" y="752"/>
                    </a:cubicBezTo>
                    <a:cubicBezTo>
                      <a:pt x="2297" y="752"/>
                      <a:pt x="2297" y="752"/>
                      <a:pt x="2297" y="752"/>
                    </a:cubicBezTo>
                    <a:cubicBezTo>
                      <a:pt x="2303" y="745"/>
                      <a:pt x="2310" y="739"/>
                      <a:pt x="2310" y="733"/>
                    </a:cubicBezTo>
                    <a:cubicBezTo>
                      <a:pt x="2310" y="733"/>
                      <a:pt x="2310" y="733"/>
                      <a:pt x="2310" y="733"/>
                    </a:cubicBezTo>
                    <a:cubicBezTo>
                      <a:pt x="2310" y="733"/>
                      <a:pt x="2310" y="733"/>
                      <a:pt x="2303" y="726"/>
                    </a:cubicBezTo>
                    <a:cubicBezTo>
                      <a:pt x="2303" y="726"/>
                      <a:pt x="2303" y="726"/>
                      <a:pt x="2303" y="726"/>
                    </a:cubicBezTo>
                    <a:cubicBezTo>
                      <a:pt x="2303" y="720"/>
                      <a:pt x="2303" y="714"/>
                      <a:pt x="2297" y="701"/>
                    </a:cubicBezTo>
                    <a:cubicBezTo>
                      <a:pt x="2297" y="701"/>
                      <a:pt x="2297" y="701"/>
                      <a:pt x="2297" y="701"/>
                    </a:cubicBezTo>
                    <a:cubicBezTo>
                      <a:pt x="2291" y="682"/>
                      <a:pt x="2284" y="663"/>
                      <a:pt x="2272" y="638"/>
                    </a:cubicBezTo>
                    <a:cubicBezTo>
                      <a:pt x="2272" y="638"/>
                      <a:pt x="2272" y="638"/>
                      <a:pt x="2272" y="638"/>
                    </a:cubicBezTo>
                    <a:cubicBezTo>
                      <a:pt x="2253" y="588"/>
                      <a:pt x="2221" y="531"/>
                      <a:pt x="2202" y="487"/>
                    </a:cubicBezTo>
                    <a:cubicBezTo>
                      <a:pt x="2202" y="487"/>
                      <a:pt x="2202" y="487"/>
                      <a:pt x="2202" y="487"/>
                    </a:cubicBezTo>
                    <a:cubicBezTo>
                      <a:pt x="2189" y="449"/>
                      <a:pt x="2183" y="430"/>
                      <a:pt x="2176" y="392"/>
                    </a:cubicBezTo>
                    <a:cubicBezTo>
                      <a:pt x="2176" y="392"/>
                      <a:pt x="2176" y="392"/>
                      <a:pt x="2176" y="392"/>
                    </a:cubicBezTo>
                    <a:cubicBezTo>
                      <a:pt x="2176" y="360"/>
                      <a:pt x="2195" y="322"/>
                      <a:pt x="2221" y="303"/>
                    </a:cubicBezTo>
                    <a:cubicBezTo>
                      <a:pt x="2221" y="303"/>
                      <a:pt x="2221" y="303"/>
                      <a:pt x="2221" y="303"/>
                    </a:cubicBezTo>
                    <a:cubicBezTo>
                      <a:pt x="2246" y="291"/>
                      <a:pt x="2272" y="285"/>
                      <a:pt x="2303" y="285"/>
                    </a:cubicBezTo>
                    <a:cubicBezTo>
                      <a:pt x="2303" y="285"/>
                      <a:pt x="2303" y="285"/>
                      <a:pt x="2303" y="285"/>
                    </a:cubicBezTo>
                    <a:cubicBezTo>
                      <a:pt x="2341" y="285"/>
                      <a:pt x="2386" y="297"/>
                      <a:pt x="2424" y="329"/>
                    </a:cubicBezTo>
                    <a:cubicBezTo>
                      <a:pt x="2424" y="329"/>
                      <a:pt x="2424" y="329"/>
                      <a:pt x="2424" y="329"/>
                    </a:cubicBezTo>
                    <a:cubicBezTo>
                      <a:pt x="2456" y="360"/>
                      <a:pt x="2475" y="404"/>
                      <a:pt x="2500" y="449"/>
                    </a:cubicBezTo>
                    <a:cubicBezTo>
                      <a:pt x="2500" y="449"/>
                      <a:pt x="2500" y="449"/>
                      <a:pt x="2500" y="449"/>
                    </a:cubicBezTo>
                    <a:cubicBezTo>
                      <a:pt x="2525" y="493"/>
                      <a:pt x="2551" y="537"/>
                      <a:pt x="2570" y="575"/>
                    </a:cubicBezTo>
                    <a:cubicBezTo>
                      <a:pt x="2570" y="575"/>
                      <a:pt x="2570" y="575"/>
                      <a:pt x="2570" y="575"/>
                    </a:cubicBezTo>
                    <a:cubicBezTo>
                      <a:pt x="2576" y="588"/>
                      <a:pt x="2582" y="600"/>
                      <a:pt x="2589" y="606"/>
                    </a:cubicBezTo>
                    <a:cubicBezTo>
                      <a:pt x="2589" y="606"/>
                      <a:pt x="2589" y="606"/>
                      <a:pt x="2589" y="606"/>
                    </a:cubicBezTo>
                    <a:cubicBezTo>
                      <a:pt x="2589" y="606"/>
                      <a:pt x="2582" y="600"/>
                      <a:pt x="2582" y="594"/>
                    </a:cubicBezTo>
                    <a:cubicBezTo>
                      <a:pt x="2582" y="594"/>
                      <a:pt x="2582" y="594"/>
                      <a:pt x="2582" y="594"/>
                    </a:cubicBezTo>
                    <a:cubicBezTo>
                      <a:pt x="2576" y="575"/>
                      <a:pt x="2563" y="556"/>
                      <a:pt x="2557" y="531"/>
                    </a:cubicBezTo>
                    <a:cubicBezTo>
                      <a:pt x="2557" y="531"/>
                      <a:pt x="2557" y="531"/>
                      <a:pt x="2557" y="531"/>
                    </a:cubicBezTo>
                    <a:cubicBezTo>
                      <a:pt x="2532" y="487"/>
                      <a:pt x="2506" y="430"/>
                      <a:pt x="2487" y="386"/>
                    </a:cubicBezTo>
                    <a:cubicBezTo>
                      <a:pt x="2487" y="386"/>
                      <a:pt x="2487" y="386"/>
                      <a:pt x="2487" y="386"/>
                    </a:cubicBezTo>
                    <a:cubicBezTo>
                      <a:pt x="2475" y="348"/>
                      <a:pt x="2462" y="322"/>
                      <a:pt x="2462" y="291"/>
                    </a:cubicBezTo>
                    <a:cubicBezTo>
                      <a:pt x="2462" y="291"/>
                      <a:pt x="2462" y="291"/>
                      <a:pt x="2462" y="291"/>
                    </a:cubicBezTo>
                    <a:cubicBezTo>
                      <a:pt x="2462" y="285"/>
                      <a:pt x="2462" y="285"/>
                      <a:pt x="2462" y="285"/>
                    </a:cubicBezTo>
                    <a:cubicBezTo>
                      <a:pt x="2462" y="285"/>
                      <a:pt x="2462" y="285"/>
                      <a:pt x="2462" y="285"/>
                    </a:cubicBezTo>
                    <a:cubicBezTo>
                      <a:pt x="2468" y="247"/>
                      <a:pt x="2487" y="215"/>
                      <a:pt x="2519" y="196"/>
                    </a:cubicBezTo>
                    <a:cubicBezTo>
                      <a:pt x="2519" y="196"/>
                      <a:pt x="2519" y="196"/>
                      <a:pt x="2519" y="196"/>
                    </a:cubicBezTo>
                    <a:cubicBezTo>
                      <a:pt x="2544" y="184"/>
                      <a:pt x="2570" y="177"/>
                      <a:pt x="2601" y="177"/>
                    </a:cubicBezTo>
                    <a:cubicBezTo>
                      <a:pt x="2601" y="177"/>
                      <a:pt x="2601" y="177"/>
                      <a:pt x="2601" y="177"/>
                    </a:cubicBezTo>
                    <a:cubicBezTo>
                      <a:pt x="2646" y="177"/>
                      <a:pt x="2690" y="190"/>
                      <a:pt x="2735" y="221"/>
                    </a:cubicBezTo>
                    <a:cubicBezTo>
                      <a:pt x="2735" y="221"/>
                      <a:pt x="2735" y="221"/>
                      <a:pt x="2735" y="221"/>
                    </a:cubicBezTo>
                    <a:cubicBezTo>
                      <a:pt x="2766" y="253"/>
                      <a:pt x="2792" y="297"/>
                      <a:pt x="2824" y="341"/>
                    </a:cubicBezTo>
                    <a:cubicBezTo>
                      <a:pt x="2824" y="341"/>
                      <a:pt x="2824" y="341"/>
                      <a:pt x="2824" y="341"/>
                    </a:cubicBezTo>
                    <a:cubicBezTo>
                      <a:pt x="2843" y="386"/>
                      <a:pt x="2868" y="430"/>
                      <a:pt x="2887" y="468"/>
                    </a:cubicBezTo>
                    <a:cubicBezTo>
                      <a:pt x="2887" y="468"/>
                      <a:pt x="2887" y="468"/>
                      <a:pt x="2887" y="468"/>
                    </a:cubicBezTo>
                    <a:cubicBezTo>
                      <a:pt x="2881" y="442"/>
                      <a:pt x="2874" y="417"/>
                      <a:pt x="2868" y="398"/>
                    </a:cubicBezTo>
                    <a:cubicBezTo>
                      <a:pt x="2868" y="398"/>
                      <a:pt x="2868" y="398"/>
                      <a:pt x="2868" y="398"/>
                    </a:cubicBezTo>
                    <a:cubicBezTo>
                      <a:pt x="2855" y="329"/>
                      <a:pt x="2836" y="272"/>
                      <a:pt x="2830" y="221"/>
                    </a:cubicBezTo>
                    <a:cubicBezTo>
                      <a:pt x="2830" y="221"/>
                      <a:pt x="2830" y="221"/>
                      <a:pt x="2830" y="221"/>
                    </a:cubicBezTo>
                    <a:cubicBezTo>
                      <a:pt x="2830" y="215"/>
                      <a:pt x="2830" y="215"/>
                      <a:pt x="2830" y="209"/>
                    </a:cubicBezTo>
                    <a:cubicBezTo>
                      <a:pt x="2830" y="209"/>
                      <a:pt x="2830" y="209"/>
                      <a:pt x="2830" y="209"/>
                    </a:cubicBezTo>
                    <a:cubicBezTo>
                      <a:pt x="2836" y="177"/>
                      <a:pt x="2849" y="152"/>
                      <a:pt x="2868" y="133"/>
                    </a:cubicBezTo>
                    <a:cubicBezTo>
                      <a:pt x="2868" y="133"/>
                      <a:pt x="2868" y="133"/>
                      <a:pt x="2868" y="133"/>
                    </a:cubicBezTo>
                    <a:cubicBezTo>
                      <a:pt x="2893" y="114"/>
                      <a:pt x="2919" y="108"/>
                      <a:pt x="2944" y="108"/>
                    </a:cubicBezTo>
                    <a:cubicBezTo>
                      <a:pt x="2944" y="108"/>
                      <a:pt x="2944" y="108"/>
                      <a:pt x="2944" y="108"/>
                    </a:cubicBezTo>
                    <a:cubicBezTo>
                      <a:pt x="2988" y="108"/>
                      <a:pt x="3027" y="120"/>
                      <a:pt x="3052" y="152"/>
                    </a:cubicBezTo>
                    <a:cubicBezTo>
                      <a:pt x="3052" y="152"/>
                      <a:pt x="3052" y="152"/>
                      <a:pt x="3052" y="152"/>
                    </a:cubicBezTo>
                    <a:cubicBezTo>
                      <a:pt x="3084" y="184"/>
                      <a:pt x="3096" y="221"/>
                      <a:pt x="3122" y="266"/>
                    </a:cubicBezTo>
                    <a:cubicBezTo>
                      <a:pt x="3122" y="266"/>
                      <a:pt x="3122" y="266"/>
                      <a:pt x="3122" y="266"/>
                    </a:cubicBezTo>
                    <a:cubicBezTo>
                      <a:pt x="3122" y="266"/>
                      <a:pt x="3122" y="272"/>
                      <a:pt x="3122" y="278"/>
                    </a:cubicBezTo>
                    <a:cubicBezTo>
                      <a:pt x="3122" y="278"/>
                      <a:pt x="3122" y="278"/>
                      <a:pt x="3122" y="278"/>
                    </a:cubicBezTo>
                    <a:cubicBezTo>
                      <a:pt x="3115" y="234"/>
                      <a:pt x="3103" y="196"/>
                      <a:pt x="3103" y="165"/>
                    </a:cubicBezTo>
                    <a:cubicBezTo>
                      <a:pt x="3103" y="165"/>
                      <a:pt x="3103" y="165"/>
                      <a:pt x="3103" y="165"/>
                    </a:cubicBezTo>
                    <a:cubicBezTo>
                      <a:pt x="3103" y="152"/>
                      <a:pt x="3103" y="146"/>
                      <a:pt x="3109" y="139"/>
                    </a:cubicBezTo>
                    <a:cubicBezTo>
                      <a:pt x="3109" y="139"/>
                      <a:pt x="3109" y="139"/>
                      <a:pt x="3109" y="139"/>
                    </a:cubicBezTo>
                    <a:cubicBezTo>
                      <a:pt x="3115" y="101"/>
                      <a:pt x="3134" y="70"/>
                      <a:pt x="3160" y="51"/>
                    </a:cubicBezTo>
                    <a:cubicBezTo>
                      <a:pt x="3160" y="51"/>
                      <a:pt x="3160" y="51"/>
                      <a:pt x="3160" y="51"/>
                    </a:cubicBezTo>
                    <a:cubicBezTo>
                      <a:pt x="3191" y="32"/>
                      <a:pt x="3223" y="19"/>
                      <a:pt x="3255" y="19"/>
                    </a:cubicBezTo>
                    <a:cubicBezTo>
                      <a:pt x="3255" y="19"/>
                      <a:pt x="3255" y="19"/>
                      <a:pt x="3255" y="19"/>
                    </a:cubicBezTo>
                    <a:cubicBezTo>
                      <a:pt x="3287" y="19"/>
                      <a:pt x="3318" y="26"/>
                      <a:pt x="3344" y="51"/>
                    </a:cubicBezTo>
                    <a:cubicBezTo>
                      <a:pt x="3344" y="51"/>
                      <a:pt x="3344" y="51"/>
                      <a:pt x="3344" y="51"/>
                    </a:cubicBezTo>
                    <a:cubicBezTo>
                      <a:pt x="3363" y="70"/>
                      <a:pt x="3375" y="95"/>
                      <a:pt x="3388" y="120"/>
                    </a:cubicBezTo>
                    <a:cubicBezTo>
                      <a:pt x="3388" y="120"/>
                      <a:pt x="3388" y="120"/>
                      <a:pt x="3388" y="120"/>
                    </a:cubicBezTo>
                    <a:cubicBezTo>
                      <a:pt x="3394" y="146"/>
                      <a:pt x="3407" y="171"/>
                      <a:pt x="3420" y="196"/>
                    </a:cubicBezTo>
                    <a:cubicBezTo>
                      <a:pt x="3420" y="196"/>
                      <a:pt x="3420" y="196"/>
                      <a:pt x="3420" y="196"/>
                    </a:cubicBezTo>
                    <a:cubicBezTo>
                      <a:pt x="3433" y="247"/>
                      <a:pt x="3452" y="291"/>
                      <a:pt x="3464" y="316"/>
                    </a:cubicBezTo>
                    <a:cubicBezTo>
                      <a:pt x="3464" y="316"/>
                      <a:pt x="3464" y="316"/>
                      <a:pt x="3464" y="316"/>
                    </a:cubicBezTo>
                    <a:cubicBezTo>
                      <a:pt x="3464" y="272"/>
                      <a:pt x="3445" y="184"/>
                      <a:pt x="3445" y="120"/>
                    </a:cubicBezTo>
                    <a:cubicBezTo>
                      <a:pt x="3445" y="120"/>
                      <a:pt x="3445" y="120"/>
                      <a:pt x="3445" y="120"/>
                    </a:cubicBezTo>
                    <a:cubicBezTo>
                      <a:pt x="3445" y="101"/>
                      <a:pt x="3445" y="83"/>
                      <a:pt x="3458" y="51"/>
                    </a:cubicBezTo>
                    <a:cubicBezTo>
                      <a:pt x="3458" y="51"/>
                      <a:pt x="3458" y="51"/>
                      <a:pt x="3458" y="51"/>
                    </a:cubicBezTo>
                    <a:cubicBezTo>
                      <a:pt x="3458" y="51"/>
                      <a:pt x="3458" y="51"/>
                      <a:pt x="3458" y="51"/>
                    </a:cubicBezTo>
                    <a:cubicBezTo>
                      <a:pt x="3464" y="32"/>
                      <a:pt x="3483" y="19"/>
                      <a:pt x="3502" y="13"/>
                    </a:cubicBezTo>
                    <a:cubicBezTo>
                      <a:pt x="3502" y="13"/>
                      <a:pt x="3502" y="13"/>
                      <a:pt x="3502" y="13"/>
                    </a:cubicBezTo>
                    <a:cubicBezTo>
                      <a:pt x="3521" y="7"/>
                      <a:pt x="3534" y="0"/>
                      <a:pt x="3553" y="0"/>
                    </a:cubicBezTo>
                    <a:cubicBezTo>
                      <a:pt x="3553" y="0"/>
                      <a:pt x="3553" y="0"/>
                      <a:pt x="3553" y="0"/>
                    </a:cubicBezTo>
                    <a:cubicBezTo>
                      <a:pt x="3610" y="7"/>
                      <a:pt x="3661" y="26"/>
                      <a:pt x="3699" y="70"/>
                    </a:cubicBezTo>
                    <a:cubicBezTo>
                      <a:pt x="3699" y="70"/>
                      <a:pt x="3699" y="70"/>
                      <a:pt x="3699" y="70"/>
                    </a:cubicBezTo>
                    <a:cubicBezTo>
                      <a:pt x="3737" y="101"/>
                      <a:pt x="3750" y="146"/>
                      <a:pt x="3769" y="184"/>
                    </a:cubicBezTo>
                    <a:cubicBezTo>
                      <a:pt x="3769" y="184"/>
                      <a:pt x="3769" y="184"/>
                      <a:pt x="3769" y="184"/>
                    </a:cubicBezTo>
                    <a:cubicBezTo>
                      <a:pt x="3781" y="228"/>
                      <a:pt x="3794" y="266"/>
                      <a:pt x="3800" y="278"/>
                    </a:cubicBezTo>
                    <a:cubicBezTo>
                      <a:pt x="3800" y="278"/>
                      <a:pt x="3800" y="278"/>
                      <a:pt x="3800" y="278"/>
                    </a:cubicBezTo>
                    <a:cubicBezTo>
                      <a:pt x="3680" y="322"/>
                      <a:pt x="3680" y="322"/>
                      <a:pt x="3680" y="322"/>
                    </a:cubicBezTo>
                    <a:cubicBezTo>
                      <a:pt x="3674" y="303"/>
                      <a:pt x="3661" y="266"/>
                      <a:pt x="3648" y="228"/>
                    </a:cubicBezTo>
                    <a:cubicBezTo>
                      <a:pt x="3648" y="228"/>
                      <a:pt x="3648" y="228"/>
                      <a:pt x="3648" y="228"/>
                    </a:cubicBezTo>
                    <a:cubicBezTo>
                      <a:pt x="3636" y="196"/>
                      <a:pt x="3616" y="158"/>
                      <a:pt x="3610" y="158"/>
                    </a:cubicBezTo>
                    <a:cubicBezTo>
                      <a:pt x="3610" y="158"/>
                      <a:pt x="3610" y="158"/>
                      <a:pt x="3610" y="158"/>
                    </a:cubicBezTo>
                    <a:cubicBezTo>
                      <a:pt x="3604" y="146"/>
                      <a:pt x="3585" y="139"/>
                      <a:pt x="3572" y="133"/>
                    </a:cubicBezTo>
                    <a:cubicBezTo>
                      <a:pt x="3572" y="133"/>
                      <a:pt x="3572" y="133"/>
                      <a:pt x="3572" y="133"/>
                    </a:cubicBezTo>
                    <a:cubicBezTo>
                      <a:pt x="3572" y="177"/>
                      <a:pt x="3591" y="259"/>
                      <a:pt x="3591" y="322"/>
                    </a:cubicBezTo>
                    <a:cubicBezTo>
                      <a:pt x="3591" y="322"/>
                      <a:pt x="3591" y="322"/>
                      <a:pt x="3591" y="322"/>
                    </a:cubicBezTo>
                    <a:cubicBezTo>
                      <a:pt x="3591" y="335"/>
                      <a:pt x="3591" y="348"/>
                      <a:pt x="3585" y="367"/>
                    </a:cubicBezTo>
                    <a:cubicBezTo>
                      <a:pt x="3585" y="367"/>
                      <a:pt x="3585" y="367"/>
                      <a:pt x="3585" y="367"/>
                    </a:cubicBezTo>
                    <a:cubicBezTo>
                      <a:pt x="3585" y="367"/>
                      <a:pt x="3585" y="367"/>
                      <a:pt x="3585" y="367"/>
                    </a:cubicBezTo>
                    <a:cubicBezTo>
                      <a:pt x="3585" y="367"/>
                      <a:pt x="3585" y="367"/>
                      <a:pt x="3585" y="367"/>
                    </a:cubicBezTo>
                    <a:cubicBezTo>
                      <a:pt x="3566" y="417"/>
                      <a:pt x="3528" y="455"/>
                      <a:pt x="3471" y="455"/>
                    </a:cubicBezTo>
                    <a:cubicBezTo>
                      <a:pt x="3471" y="455"/>
                      <a:pt x="3471" y="455"/>
                      <a:pt x="3471" y="455"/>
                    </a:cubicBezTo>
                    <a:cubicBezTo>
                      <a:pt x="3433" y="455"/>
                      <a:pt x="3394" y="436"/>
                      <a:pt x="3375" y="411"/>
                    </a:cubicBezTo>
                    <a:cubicBezTo>
                      <a:pt x="3375" y="411"/>
                      <a:pt x="3375" y="411"/>
                      <a:pt x="3375" y="411"/>
                    </a:cubicBezTo>
                    <a:cubicBezTo>
                      <a:pt x="3356" y="386"/>
                      <a:pt x="3344" y="367"/>
                      <a:pt x="3337" y="341"/>
                    </a:cubicBezTo>
                    <a:cubicBezTo>
                      <a:pt x="3337" y="341"/>
                      <a:pt x="3337" y="341"/>
                      <a:pt x="3337" y="341"/>
                    </a:cubicBezTo>
                    <a:cubicBezTo>
                      <a:pt x="3325" y="316"/>
                      <a:pt x="3318" y="291"/>
                      <a:pt x="3306" y="266"/>
                    </a:cubicBezTo>
                    <a:cubicBezTo>
                      <a:pt x="3306" y="266"/>
                      <a:pt x="3306" y="266"/>
                      <a:pt x="3306" y="266"/>
                    </a:cubicBezTo>
                    <a:cubicBezTo>
                      <a:pt x="3287" y="209"/>
                      <a:pt x="3268" y="158"/>
                      <a:pt x="3255" y="146"/>
                    </a:cubicBezTo>
                    <a:cubicBezTo>
                      <a:pt x="3255" y="146"/>
                      <a:pt x="3255" y="146"/>
                      <a:pt x="3255" y="146"/>
                    </a:cubicBezTo>
                    <a:cubicBezTo>
                      <a:pt x="3255" y="146"/>
                      <a:pt x="3249" y="146"/>
                      <a:pt x="3242" y="152"/>
                    </a:cubicBezTo>
                    <a:cubicBezTo>
                      <a:pt x="3242" y="152"/>
                      <a:pt x="3242" y="152"/>
                      <a:pt x="3242" y="152"/>
                    </a:cubicBezTo>
                    <a:cubicBezTo>
                      <a:pt x="3236" y="158"/>
                      <a:pt x="3230" y="158"/>
                      <a:pt x="3230" y="158"/>
                    </a:cubicBezTo>
                    <a:cubicBezTo>
                      <a:pt x="3230" y="158"/>
                      <a:pt x="3230" y="158"/>
                      <a:pt x="3230" y="158"/>
                    </a:cubicBezTo>
                    <a:cubicBezTo>
                      <a:pt x="3230" y="165"/>
                      <a:pt x="3230" y="165"/>
                      <a:pt x="3230" y="165"/>
                    </a:cubicBezTo>
                    <a:cubicBezTo>
                      <a:pt x="3230" y="165"/>
                      <a:pt x="3230" y="165"/>
                      <a:pt x="3230" y="165"/>
                    </a:cubicBezTo>
                    <a:cubicBezTo>
                      <a:pt x="3230" y="177"/>
                      <a:pt x="3242" y="234"/>
                      <a:pt x="3255" y="285"/>
                    </a:cubicBezTo>
                    <a:cubicBezTo>
                      <a:pt x="3255" y="285"/>
                      <a:pt x="3255" y="285"/>
                      <a:pt x="3255" y="285"/>
                    </a:cubicBezTo>
                    <a:cubicBezTo>
                      <a:pt x="3268" y="335"/>
                      <a:pt x="3287" y="379"/>
                      <a:pt x="3287" y="423"/>
                    </a:cubicBezTo>
                    <a:cubicBezTo>
                      <a:pt x="3287" y="423"/>
                      <a:pt x="3287" y="423"/>
                      <a:pt x="3287" y="423"/>
                    </a:cubicBezTo>
                    <a:cubicBezTo>
                      <a:pt x="3287" y="455"/>
                      <a:pt x="3280" y="480"/>
                      <a:pt x="3268" y="505"/>
                    </a:cubicBezTo>
                    <a:cubicBezTo>
                      <a:pt x="3268" y="505"/>
                      <a:pt x="3268" y="505"/>
                      <a:pt x="3268" y="505"/>
                    </a:cubicBezTo>
                    <a:cubicBezTo>
                      <a:pt x="3255" y="531"/>
                      <a:pt x="3223" y="556"/>
                      <a:pt x="3185" y="556"/>
                    </a:cubicBezTo>
                    <a:cubicBezTo>
                      <a:pt x="3185" y="556"/>
                      <a:pt x="3185" y="556"/>
                      <a:pt x="3185" y="556"/>
                    </a:cubicBezTo>
                    <a:cubicBezTo>
                      <a:pt x="3153" y="556"/>
                      <a:pt x="3128" y="543"/>
                      <a:pt x="3109" y="524"/>
                    </a:cubicBezTo>
                    <a:cubicBezTo>
                      <a:pt x="3109" y="524"/>
                      <a:pt x="3109" y="524"/>
                      <a:pt x="3109" y="524"/>
                    </a:cubicBezTo>
                    <a:cubicBezTo>
                      <a:pt x="3090" y="499"/>
                      <a:pt x="3077" y="487"/>
                      <a:pt x="3071" y="461"/>
                    </a:cubicBezTo>
                    <a:cubicBezTo>
                      <a:pt x="3071" y="461"/>
                      <a:pt x="3071" y="461"/>
                      <a:pt x="3071" y="461"/>
                    </a:cubicBezTo>
                    <a:cubicBezTo>
                      <a:pt x="3058" y="436"/>
                      <a:pt x="3046" y="411"/>
                      <a:pt x="3033" y="386"/>
                    </a:cubicBezTo>
                    <a:cubicBezTo>
                      <a:pt x="3033" y="386"/>
                      <a:pt x="3033" y="386"/>
                      <a:pt x="3033" y="386"/>
                    </a:cubicBezTo>
                    <a:cubicBezTo>
                      <a:pt x="3014" y="335"/>
                      <a:pt x="2988" y="278"/>
                      <a:pt x="2969" y="253"/>
                    </a:cubicBezTo>
                    <a:cubicBezTo>
                      <a:pt x="2969" y="253"/>
                      <a:pt x="2969" y="253"/>
                      <a:pt x="2969" y="253"/>
                    </a:cubicBezTo>
                    <a:cubicBezTo>
                      <a:pt x="2969" y="247"/>
                      <a:pt x="2963" y="240"/>
                      <a:pt x="2963" y="240"/>
                    </a:cubicBezTo>
                    <a:cubicBezTo>
                      <a:pt x="2963" y="240"/>
                      <a:pt x="2963" y="240"/>
                      <a:pt x="2963" y="240"/>
                    </a:cubicBezTo>
                    <a:cubicBezTo>
                      <a:pt x="2963" y="240"/>
                      <a:pt x="2963" y="240"/>
                      <a:pt x="2963" y="240"/>
                    </a:cubicBezTo>
                    <a:cubicBezTo>
                      <a:pt x="2963" y="240"/>
                      <a:pt x="2963" y="240"/>
                      <a:pt x="2963" y="240"/>
                    </a:cubicBezTo>
                    <a:cubicBezTo>
                      <a:pt x="2963" y="266"/>
                      <a:pt x="2976" y="316"/>
                      <a:pt x="2995" y="360"/>
                    </a:cubicBezTo>
                    <a:cubicBezTo>
                      <a:pt x="2995" y="360"/>
                      <a:pt x="2995" y="360"/>
                      <a:pt x="2995" y="360"/>
                    </a:cubicBezTo>
                    <a:cubicBezTo>
                      <a:pt x="3007" y="430"/>
                      <a:pt x="3027" y="487"/>
                      <a:pt x="3033" y="537"/>
                    </a:cubicBezTo>
                    <a:cubicBezTo>
                      <a:pt x="3033" y="537"/>
                      <a:pt x="3033" y="537"/>
                      <a:pt x="3033" y="537"/>
                    </a:cubicBezTo>
                    <a:cubicBezTo>
                      <a:pt x="3033" y="543"/>
                      <a:pt x="3033" y="543"/>
                      <a:pt x="3027" y="550"/>
                    </a:cubicBezTo>
                    <a:cubicBezTo>
                      <a:pt x="3027" y="550"/>
                      <a:pt x="3027" y="550"/>
                      <a:pt x="3027" y="550"/>
                    </a:cubicBezTo>
                    <a:cubicBezTo>
                      <a:pt x="3027" y="550"/>
                      <a:pt x="3027" y="550"/>
                      <a:pt x="3027" y="550"/>
                    </a:cubicBezTo>
                    <a:cubicBezTo>
                      <a:pt x="3027" y="550"/>
                      <a:pt x="3027" y="550"/>
                      <a:pt x="3027" y="550"/>
                    </a:cubicBezTo>
                    <a:cubicBezTo>
                      <a:pt x="3027" y="575"/>
                      <a:pt x="3020" y="600"/>
                      <a:pt x="3001" y="619"/>
                    </a:cubicBezTo>
                    <a:cubicBezTo>
                      <a:pt x="3001" y="619"/>
                      <a:pt x="3001" y="619"/>
                      <a:pt x="3001" y="619"/>
                    </a:cubicBezTo>
                    <a:cubicBezTo>
                      <a:pt x="2988" y="644"/>
                      <a:pt x="2957" y="657"/>
                      <a:pt x="2931" y="657"/>
                    </a:cubicBezTo>
                    <a:cubicBezTo>
                      <a:pt x="2931" y="657"/>
                      <a:pt x="2931" y="657"/>
                      <a:pt x="2931" y="657"/>
                    </a:cubicBezTo>
                    <a:cubicBezTo>
                      <a:pt x="2887" y="657"/>
                      <a:pt x="2862" y="638"/>
                      <a:pt x="2836" y="613"/>
                    </a:cubicBezTo>
                    <a:cubicBezTo>
                      <a:pt x="2836" y="613"/>
                      <a:pt x="2836" y="613"/>
                      <a:pt x="2836" y="613"/>
                    </a:cubicBezTo>
                    <a:cubicBezTo>
                      <a:pt x="2804" y="581"/>
                      <a:pt x="2785" y="543"/>
                      <a:pt x="2760" y="499"/>
                    </a:cubicBezTo>
                    <a:cubicBezTo>
                      <a:pt x="2760" y="499"/>
                      <a:pt x="2760" y="499"/>
                      <a:pt x="2760" y="499"/>
                    </a:cubicBezTo>
                    <a:cubicBezTo>
                      <a:pt x="2735" y="455"/>
                      <a:pt x="2709" y="404"/>
                      <a:pt x="2690" y="367"/>
                    </a:cubicBezTo>
                    <a:cubicBezTo>
                      <a:pt x="2690" y="367"/>
                      <a:pt x="2690" y="367"/>
                      <a:pt x="2690" y="367"/>
                    </a:cubicBezTo>
                    <a:cubicBezTo>
                      <a:pt x="2671" y="341"/>
                      <a:pt x="2659" y="322"/>
                      <a:pt x="2652" y="322"/>
                    </a:cubicBezTo>
                    <a:cubicBezTo>
                      <a:pt x="2652" y="322"/>
                      <a:pt x="2652" y="322"/>
                      <a:pt x="2652" y="322"/>
                    </a:cubicBezTo>
                    <a:cubicBezTo>
                      <a:pt x="2640" y="310"/>
                      <a:pt x="2614" y="303"/>
                      <a:pt x="2601" y="303"/>
                    </a:cubicBezTo>
                    <a:cubicBezTo>
                      <a:pt x="2601" y="303"/>
                      <a:pt x="2601" y="303"/>
                      <a:pt x="2601" y="303"/>
                    </a:cubicBezTo>
                    <a:cubicBezTo>
                      <a:pt x="2595" y="303"/>
                      <a:pt x="2595" y="303"/>
                      <a:pt x="2595" y="303"/>
                    </a:cubicBezTo>
                    <a:cubicBezTo>
                      <a:pt x="2595" y="303"/>
                      <a:pt x="2595" y="303"/>
                      <a:pt x="2595" y="303"/>
                    </a:cubicBezTo>
                    <a:cubicBezTo>
                      <a:pt x="2595" y="310"/>
                      <a:pt x="2595" y="310"/>
                      <a:pt x="2595" y="316"/>
                    </a:cubicBezTo>
                    <a:cubicBezTo>
                      <a:pt x="2595" y="316"/>
                      <a:pt x="2595" y="316"/>
                      <a:pt x="2595" y="316"/>
                    </a:cubicBezTo>
                    <a:cubicBezTo>
                      <a:pt x="2601" y="335"/>
                      <a:pt x="2614" y="354"/>
                      <a:pt x="2621" y="379"/>
                    </a:cubicBezTo>
                    <a:cubicBezTo>
                      <a:pt x="2621" y="379"/>
                      <a:pt x="2621" y="379"/>
                      <a:pt x="2621" y="379"/>
                    </a:cubicBezTo>
                    <a:cubicBezTo>
                      <a:pt x="2646" y="430"/>
                      <a:pt x="2671" y="480"/>
                      <a:pt x="2690" y="524"/>
                    </a:cubicBezTo>
                    <a:cubicBezTo>
                      <a:pt x="2690" y="524"/>
                      <a:pt x="2690" y="524"/>
                      <a:pt x="2690" y="524"/>
                    </a:cubicBezTo>
                    <a:cubicBezTo>
                      <a:pt x="2703" y="556"/>
                      <a:pt x="2716" y="581"/>
                      <a:pt x="2716" y="613"/>
                    </a:cubicBezTo>
                    <a:cubicBezTo>
                      <a:pt x="2716" y="613"/>
                      <a:pt x="2716" y="613"/>
                      <a:pt x="2716" y="613"/>
                    </a:cubicBezTo>
                    <a:cubicBezTo>
                      <a:pt x="2716" y="619"/>
                      <a:pt x="2722" y="625"/>
                      <a:pt x="2722" y="625"/>
                    </a:cubicBezTo>
                    <a:cubicBezTo>
                      <a:pt x="2722" y="625"/>
                      <a:pt x="2722" y="625"/>
                      <a:pt x="2722" y="625"/>
                    </a:cubicBezTo>
                    <a:cubicBezTo>
                      <a:pt x="2722" y="663"/>
                      <a:pt x="2703" y="695"/>
                      <a:pt x="2684" y="714"/>
                    </a:cubicBezTo>
                    <a:cubicBezTo>
                      <a:pt x="2684" y="714"/>
                      <a:pt x="2684" y="714"/>
                      <a:pt x="2684" y="714"/>
                    </a:cubicBezTo>
                    <a:cubicBezTo>
                      <a:pt x="2659" y="739"/>
                      <a:pt x="2627" y="752"/>
                      <a:pt x="2601" y="752"/>
                    </a:cubicBezTo>
                    <a:cubicBezTo>
                      <a:pt x="2601" y="752"/>
                      <a:pt x="2601" y="752"/>
                      <a:pt x="2601" y="752"/>
                    </a:cubicBezTo>
                    <a:cubicBezTo>
                      <a:pt x="2570" y="752"/>
                      <a:pt x="2538" y="739"/>
                      <a:pt x="2513" y="714"/>
                    </a:cubicBezTo>
                    <a:cubicBezTo>
                      <a:pt x="2513" y="714"/>
                      <a:pt x="2513" y="714"/>
                      <a:pt x="2513" y="714"/>
                    </a:cubicBezTo>
                    <a:cubicBezTo>
                      <a:pt x="2494" y="701"/>
                      <a:pt x="2481" y="682"/>
                      <a:pt x="2475" y="663"/>
                    </a:cubicBezTo>
                    <a:cubicBezTo>
                      <a:pt x="2475" y="663"/>
                      <a:pt x="2475" y="663"/>
                      <a:pt x="2475" y="663"/>
                    </a:cubicBezTo>
                    <a:cubicBezTo>
                      <a:pt x="2462" y="644"/>
                      <a:pt x="2449" y="625"/>
                      <a:pt x="2437" y="600"/>
                    </a:cubicBezTo>
                    <a:cubicBezTo>
                      <a:pt x="2437" y="600"/>
                      <a:pt x="2437" y="600"/>
                      <a:pt x="2437" y="600"/>
                    </a:cubicBezTo>
                    <a:cubicBezTo>
                      <a:pt x="2417" y="556"/>
                      <a:pt x="2392" y="505"/>
                      <a:pt x="2367" y="468"/>
                    </a:cubicBezTo>
                    <a:cubicBezTo>
                      <a:pt x="2367" y="468"/>
                      <a:pt x="2367" y="468"/>
                      <a:pt x="2367" y="468"/>
                    </a:cubicBezTo>
                    <a:cubicBezTo>
                      <a:pt x="2354" y="442"/>
                      <a:pt x="2341" y="430"/>
                      <a:pt x="2341" y="423"/>
                    </a:cubicBezTo>
                    <a:cubicBezTo>
                      <a:pt x="2341" y="423"/>
                      <a:pt x="2341" y="423"/>
                      <a:pt x="2341" y="423"/>
                    </a:cubicBezTo>
                    <a:cubicBezTo>
                      <a:pt x="2329" y="417"/>
                      <a:pt x="2322" y="411"/>
                      <a:pt x="2310" y="411"/>
                    </a:cubicBezTo>
                    <a:cubicBezTo>
                      <a:pt x="2310" y="411"/>
                      <a:pt x="2310" y="411"/>
                      <a:pt x="2310" y="411"/>
                    </a:cubicBezTo>
                    <a:cubicBezTo>
                      <a:pt x="2310" y="411"/>
                      <a:pt x="2316" y="417"/>
                      <a:pt x="2316" y="417"/>
                    </a:cubicBezTo>
                    <a:cubicBezTo>
                      <a:pt x="2316" y="417"/>
                      <a:pt x="2316" y="417"/>
                      <a:pt x="2316" y="417"/>
                    </a:cubicBezTo>
                    <a:cubicBezTo>
                      <a:pt x="2322" y="436"/>
                      <a:pt x="2329" y="455"/>
                      <a:pt x="2341" y="480"/>
                    </a:cubicBezTo>
                    <a:cubicBezTo>
                      <a:pt x="2341" y="480"/>
                      <a:pt x="2341" y="480"/>
                      <a:pt x="2341" y="480"/>
                    </a:cubicBezTo>
                    <a:cubicBezTo>
                      <a:pt x="2360" y="531"/>
                      <a:pt x="2392" y="588"/>
                      <a:pt x="2411" y="638"/>
                    </a:cubicBezTo>
                    <a:cubicBezTo>
                      <a:pt x="2411" y="638"/>
                      <a:pt x="2411" y="638"/>
                      <a:pt x="2411" y="638"/>
                    </a:cubicBezTo>
                    <a:cubicBezTo>
                      <a:pt x="2424" y="670"/>
                      <a:pt x="2437" y="701"/>
                      <a:pt x="2437" y="733"/>
                    </a:cubicBezTo>
                    <a:cubicBezTo>
                      <a:pt x="2437" y="733"/>
                      <a:pt x="2437" y="733"/>
                      <a:pt x="2437" y="733"/>
                    </a:cubicBezTo>
                    <a:cubicBezTo>
                      <a:pt x="2430" y="821"/>
                      <a:pt x="2367" y="884"/>
                      <a:pt x="2291" y="884"/>
                    </a:cubicBezTo>
                    <a:cubicBezTo>
                      <a:pt x="2291" y="884"/>
                      <a:pt x="2291" y="884"/>
                      <a:pt x="2291" y="884"/>
                    </a:cubicBezTo>
                    <a:cubicBezTo>
                      <a:pt x="2259" y="884"/>
                      <a:pt x="2227" y="872"/>
                      <a:pt x="2202" y="853"/>
                    </a:cubicBezTo>
                    <a:cubicBezTo>
                      <a:pt x="2202" y="853"/>
                      <a:pt x="2202" y="853"/>
                      <a:pt x="2202" y="853"/>
                    </a:cubicBezTo>
                    <a:cubicBezTo>
                      <a:pt x="2183" y="834"/>
                      <a:pt x="2170" y="815"/>
                      <a:pt x="2157" y="796"/>
                    </a:cubicBezTo>
                    <a:cubicBezTo>
                      <a:pt x="2157" y="796"/>
                      <a:pt x="2157" y="796"/>
                      <a:pt x="2157" y="796"/>
                    </a:cubicBezTo>
                    <a:cubicBezTo>
                      <a:pt x="2145" y="777"/>
                      <a:pt x="2132" y="752"/>
                      <a:pt x="2119" y="726"/>
                    </a:cubicBezTo>
                    <a:cubicBezTo>
                      <a:pt x="2119" y="726"/>
                      <a:pt x="2119" y="726"/>
                      <a:pt x="2119" y="726"/>
                    </a:cubicBezTo>
                    <a:cubicBezTo>
                      <a:pt x="2100" y="676"/>
                      <a:pt x="2075" y="619"/>
                      <a:pt x="2056" y="575"/>
                    </a:cubicBezTo>
                    <a:cubicBezTo>
                      <a:pt x="2056" y="575"/>
                      <a:pt x="2056" y="575"/>
                      <a:pt x="2056" y="575"/>
                    </a:cubicBezTo>
                    <a:cubicBezTo>
                      <a:pt x="2043" y="550"/>
                      <a:pt x="2031" y="531"/>
                      <a:pt x="2024" y="524"/>
                    </a:cubicBezTo>
                    <a:cubicBezTo>
                      <a:pt x="2024" y="524"/>
                      <a:pt x="2024" y="524"/>
                      <a:pt x="2024" y="524"/>
                    </a:cubicBezTo>
                    <a:cubicBezTo>
                      <a:pt x="2024" y="524"/>
                      <a:pt x="2024" y="524"/>
                      <a:pt x="2024" y="524"/>
                    </a:cubicBezTo>
                    <a:cubicBezTo>
                      <a:pt x="2024" y="524"/>
                      <a:pt x="2024" y="524"/>
                      <a:pt x="2024" y="524"/>
                    </a:cubicBezTo>
                    <a:cubicBezTo>
                      <a:pt x="2024" y="524"/>
                      <a:pt x="2024" y="524"/>
                      <a:pt x="2024" y="524"/>
                    </a:cubicBezTo>
                    <a:cubicBezTo>
                      <a:pt x="2024" y="524"/>
                      <a:pt x="2024" y="524"/>
                      <a:pt x="2018" y="524"/>
                    </a:cubicBezTo>
                    <a:cubicBezTo>
                      <a:pt x="2018" y="524"/>
                      <a:pt x="2018" y="524"/>
                      <a:pt x="2018" y="524"/>
                    </a:cubicBezTo>
                    <a:cubicBezTo>
                      <a:pt x="2005" y="524"/>
                      <a:pt x="1980" y="537"/>
                      <a:pt x="1973" y="543"/>
                    </a:cubicBezTo>
                    <a:cubicBezTo>
                      <a:pt x="1973" y="543"/>
                      <a:pt x="1973" y="543"/>
                      <a:pt x="1973" y="543"/>
                    </a:cubicBezTo>
                    <a:cubicBezTo>
                      <a:pt x="1973" y="550"/>
                      <a:pt x="1973" y="550"/>
                      <a:pt x="1973" y="550"/>
                    </a:cubicBezTo>
                    <a:cubicBezTo>
                      <a:pt x="1973" y="550"/>
                      <a:pt x="1973" y="550"/>
                      <a:pt x="1973" y="550"/>
                    </a:cubicBezTo>
                    <a:cubicBezTo>
                      <a:pt x="1973" y="550"/>
                      <a:pt x="1973" y="550"/>
                      <a:pt x="1973" y="550"/>
                    </a:cubicBezTo>
                    <a:cubicBezTo>
                      <a:pt x="1973" y="550"/>
                      <a:pt x="1973" y="550"/>
                      <a:pt x="1973" y="550"/>
                    </a:cubicBezTo>
                    <a:cubicBezTo>
                      <a:pt x="1973" y="562"/>
                      <a:pt x="1992" y="613"/>
                      <a:pt x="2011" y="663"/>
                    </a:cubicBezTo>
                    <a:cubicBezTo>
                      <a:pt x="2011" y="663"/>
                      <a:pt x="2011" y="663"/>
                      <a:pt x="2011" y="663"/>
                    </a:cubicBezTo>
                    <a:cubicBezTo>
                      <a:pt x="2031" y="714"/>
                      <a:pt x="2056" y="764"/>
                      <a:pt x="2062" y="821"/>
                    </a:cubicBezTo>
                    <a:cubicBezTo>
                      <a:pt x="2062" y="821"/>
                      <a:pt x="2062" y="821"/>
                      <a:pt x="2062" y="821"/>
                    </a:cubicBezTo>
                    <a:cubicBezTo>
                      <a:pt x="2056" y="872"/>
                      <a:pt x="2050" y="928"/>
                      <a:pt x="2011" y="973"/>
                    </a:cubicBezTo>
                    <a:cubicBezTo>
                      <a:pt x="2011" y="973"/>
                      <a:pt x="2011" y="973"/>
                      <a:pt x="2011" y="973"/>
                    </a:cubicBezTo>
                    <a:cubicBezTo>
                      <a:pt x="1999" y="985"/>
                      <a:pt x="1973" y="1004"/>
                      <a:pt x="1942" y="1004"/>
                    </a:cubicBezTo>
                    <a:cubicBezTo>
                      <a:pt x="1942" y="1004"/>
                      <a:pt x="1942" y="1004"/>
                      <a:pt x="1942" y="1004"/>
                    </a:cubicBezTo>
                    <a:cubicBezTo>
                      <a:pt x="1923" y="1004"/>
                      <a:pt x="1910" y="998"/>
                      <a:pt x="1897" y="992"/>
                    </a:cubicBezTo>
                    <a:cubicBezTo>
                      <a:pt x="1897" y="992"/>
                      <a:pt x="1897" y="992"/>
                      <a:pt x="1897" y="992"/>
                    </a:cubicBezTo>
                    <a:cubicBezTo>
                      <a:pt x="1897" y="992"/>
                      <a:pt x="1897" y="992"/>
                      <a:pt x="1897" y="992"/>
                    </a:cubicBezTo>
                    <a:cubicBezTo>
                      <a:pt x="1897" y="992"/>
                      <a:pt x="1897" y="992"/>
                      <a:pt x="1897" y="992"/>
                    </a:cubicBezTo>
                    <a:cubicBezTo>
                      <a:pt x="1872" y="973"/>
                      <a:pt x="1859" y="960"/>
                      <a:pt x="1847" y="941"/>
                    </a:cubicBezTo>
                    <a:cubicBezTo>
                      <a:pt x="1847" y="941"/>
                      <a:pt x="1847" y="941"/>
                      <a:pt x="1847" y="941"/>
                    </a:cubicBezTo>
                    <a:cubicBezTo>
                      <a:pt x="1834" y="928"/>
                      <a:pt x="1821" y="909"/>
                      <a:pt x="1815" y="891"/>
                    </a:cubicBezTo>
                    <a:cubicBezTo>
                      <a:pt x="1815" y="891"/>
                      <a:pt x="1815" y="891"/>
                      <a:pt x="1815" y="891"/>
                    </a:cubicBezTo>
                    <a:cubicBezTo>
                      <a:pt x="1789" y="846"/>
                      <a:pt x="1764" y="802"/>
                      <a:pt x="1745" y="771"/>
                    </a:cubicBezTo>
                    <a:cubicBezTo>
                      <a:pt x="1745" y="771"/>
                      <a:pt x="1745" y="771"/>
                      <a:pt x="1745" y="771"/>
                    </a:cubicBezTo>
                    <a:cubicBezTo>
                      <a:pt x="1732" y="758"/>
                      <a:pt x="1720" y="739"/>
                      <a:pt x="1720" y="739"/>
                    </a:cubicBezTo>
                    <a:cubicBezTo>
                      <a:pt x="1720" y="739"/>
                      <a:pt x="1720" y="739"/>
                      <a:pt x="1720" y="739"/>
                    </a:cubicBezTo>
                    <a:cubicBezTo>
                      <a:pt x="1720" y="739"/>
                      <a:pt x="1713" y="739"/>
                      <a:pt x="1713" y="739"/>
                    </a:cubicBezTo>
                    <a:cubicBezTo>
                      <a:pt x="1713" y="739"/>
                      <a:pt x="1713" y="739"/>
                      <a:pt x="1713" y="739"/>
                    </a:cubicBezTo>
                    <a:cubicBezTo>
                      <a:pt x="1713" y="739"/>
                      <a:pt x="1713" y="745"/>
                      <a:pt x="1713" y="752"/>
                    </a:cubicBezTo>
                    <a:cubicBezTo>
                      <a:pt x="1713" y="752"/>
                      <a:pt x="1713" y="752"/>
                      <a:pt x="1713" y="752"/>
                    </a:cubicBezTo>
                    <a:cubicBezTo>
                      <a:pt x="1713" y="752"/>
                      <a:pt x="1713" y="752"/>
                      <a:pt x="1713" y="758"/>
                    </a:cubicBezTo>
                    <a:cubicBezTo>
                      <a:pt x="1713" y="758"/>
                      <a:pt x="1713" y="758"/>
                      <a:pt x="1713" y="758"/>
                    </a:cubicBezTo>
                    <a:cubicBezTo>
                      <a:pt x="1713" y="758"/>
                      <a:pt x="1713" y="758"/>
                      <a:pt x="1713" y="764"/>
                    </a:cubicBezTo>
                    <a:cubicBezTo>
                      <a:pt x="1713" y="764"/>
                      <a:pt x="1713" y="764"/>
                      <a:pt x="1713" y="764"/>
                    </a:cubicBezTo>
                    <a:cubicBezTo>
                      <a:pt x="1713" y="771"/>
                      <a:pt x="1720" y="777"/>
                      <a:pt x="1726" y="790"/>
                    </a:cubicBezTo>
                    <a:cubicBezTo>
                      <a:pt x="1726" y="790"/>
                      <a:pt x="1726" y="790"/>
                      <a:pt x="1726" y="790"/>
                    </a:cubicBezTo>
                    <a:cubicBezTo>
                      <a:pt x="1732" y="802"/>
                      <a:pt x="1745" y="827"/>
                      <a:pt x="1758" y="846"/>
                    </a:cubicBezTo>
                    <a:cubicBezTo>
                      <a:pt x="1758" y="846"/>
                      <a:pt x="1758" y="846"/>
                      <a:pt x="1758" y="846"/>
                    </a:cubicBezTo>
                    <a:cubicBezTo>
                      <a:pt x="1789" y="891"/>
                      <a:pt x="1821" y="941"/>
                      <a:pt x="1853" y="992"/>
                    </a:cubicBezTo>
                    <a:cubicBezTo>
                      <a:pt x="1853" y="992"/>
                      <a:pt x="1853" y="992"/>
                      <a:pt x="1853" y="992"/>
                    </a:cubicBezTo>
                    <a:cubicBezTo>
                      <a:pt x="1872" y="1017"/>
                      <a:pt x="1885" y="1042"/>
                      <a:pt x="1891" y="1074"/>
                    </a:cubicBezTo>
                    <a:cubicBezTo>
                      <a:pt x="1891" y="1074"/>
                      <a:pt x="1891" y="1074"/>
                      <a:pt x="1891" y="1074"/>
                    </a:cubicBezTo>
                    <a:cubicBezTo>
                      <a:pt x="1897" y="1093"/>
                      <a:pt x="1897" y="1105"/>
                      <a:pt x="1897" y="1124"/>
                    </a:cubicBezTo>
                    <a:cubicBezTo>
                      <a:pt x="1897" y="1124"/>
                      <a:pt x="1897" y="1124"/>
                      <a:pt x="1897" y="1124"/>
                    </a:cubicBezTo>
                    <a:cubicBezTo>
                      <a:pt x="1897" y="1149"/>
                      <a:pt x="1891" y="1181"/>
                      <a:pt x="1872" y="1200"/>
                    </a:cubicBezTo>
                    <a:cubicBezTo>
                      <a:pt x="1872" y="1200"/>
                      <a:pt x="1872" y="1200"/>
                      <a:pt x="1872" y="1200"/>
                    </a:cubicBezTo>
                    <a:cubicBezTo>
                      <a:pt x="1853" y="1225"/>
                      <a:pt x="1821" y="1238"/>
                      <a:pt x="1789" y="1238"/>
                    </a:cubicBezTo>
                    <a:cubicBezTo>
                      <a:pt x="1789" y="1238"/>
                      <a:pt x="1789" y="1238"/>
                      <a:pt x="1789" y="1238"/>
                    </a:cubicBezTo>
                    <a:cubicBezTo>
                      <a:pt x="1764" y="1238"/>
                      <a:pt x="1745" y="1231"/>
                      <a:pt x="1726" y="1225"/>
                    </a:cubicBezTo>
                    <a:cubicBezTo>
                      <a:pt x="1726" y="1225"/>
                      <a:pt x="1726" y="1225"/>
                      <a:pt x="1726" y="1225"/>
                    </a:cubicBezTo>
                    <a:cubicBezTo>
                      <a:pt x="1682" y="1200"/>
                      <a:pt x="1650" y="1168"/>
                      <a:pt x="1605" y="1124"/>
                    </a:cubicBezTo>
                    <a:cubicBezTo>
                      <a:pt x="1605" y="1124"/>
                      <a:pt x="1605" y="1124"/>
                      <a:pt x="1605" y="1124"/>
                    </a:cubicBezTo>
                    <a:cubicBezTo>
                      <a:pt x="1567" y="1080"/>
                      <a:pt x="1523" y="1036"/>
                      <a:pt x="1485" y="1004"/>
                    </a:cubicBezTo>
                    <a:cubicBezTo>
                      <a:pt x="1485" y="1004"/>
                      <a:pt x="1485" y="1004"/>
                      <a:pt x="1485" y="1004"/>
                    </a:cubicBezTo>
                    <a:cubicBezTo>
                      <a:pt x="1466" y="985"/>
                      <a:pt x="1447" y="973"/>
                      <a:pt x="1441" y="966"/>
                    </a:cubicBezTo>
                    <a:cubicBezTo>
                      <a:pt x="1441" y="966"/>
                      <a:pt x="1441" y="966"/>
                      <a:pt x="1441" y="966"/>
                    </a:cubicBezTo>
                    <a:cubicBezTo>
                      <a:pt x="1441" y="966"/>
                      <a:pt x="1441" y="966"/>
                      <a:pt x="1441" y="966"/>
                    </a:cubicBezTo>
                    <a:cubicBezTo>
                      <a:pt x="1441" y="966"/>
                      <a:pt x="1422" y="973"/>
                      <a:pt x="1402" y="992"/>
                    </a:cubicBezTo>
                    <a:cubicBezTo>
                      <a:pt x="1402" y="992"/>
                      <a:pt x="1402" y="992"/>
                      <a:pt x="1402" y="992"/>
                    </a:cubicBezTo>
                    <a:cubicBezTo>
                      <a:pt x="1390" y="1004"/>
                      <a:pt x="1383" y="1029"/>
                      <a:pt x="1383" y="1029"/>
                    </a:cubicBezTo>
                    <a:cubicBezTo>
                      <a:pt x="1383" y="1029"/>
                      <a:pt x="1383" y="1029"/>
                      <a:pt x="1383" y="1029"/>
                    </a:cubicBezTo>
                    <a:cubicBezTo>
                      <a:pt x="1383" y="1036"/>
                      <a:pt x="1383" y="1036"/>
                      <a:pt x="1383" y="1036"/>
                    </a:cubicBezTo>
                    <a:cubicBezTo>
                      <a:pt x="1383" y="1036"/>
                      <a:pt x="1383" y="1036"/>
                      <a:pt x="1383" y="1036"/>
                    </a:cubicBezTo>
                    <a:cubicBezTo>
                      <a:pt x="1383" y="1036"/>
                      <a:pt x="1383" y="1036"/>
                      <a:pt x="1383" y="1036"/>
                    </a:cubicBezTo>
                    <a:cubicBezTo>
                      <a:pt x="1383" y="1036"/>
                      <a:pt x="1383" y="1042"/>
                      <a:pt x="1390" y="1042"/>
                    </a:cubicBezTo>
                    <a:cubicBezTo>
                      <a:pt x="1390" y="1042"/>
                      <a:pt x="1390" y="1042"/>
                      <a:pt x="1390" y="1042"/>
                    </a:cubicBezTo>
                    <a:cubicBezTo>
                      <a:pt x="1390" y="1048"/>
                      <a:pt x="1402" y="1055"/>
                      <a:pt x="1409" y="1061"/>
                    </a:cubicBezTo>
                    <a:cubicBezTo>
                      <a:pt x="1409" y="1061"/>
                      <a:pt x="1409" y="1061"/>
                      <a:pt x="1409" y="1061"/>
                    </a:cubicBezTo>
                    <a:cubicBezTo>
                      <a:pt x="1428" y="1074"/>
                      <a:pt x="1453" y="1086"/>
                      <a:pt x="1479" y="1105"/>
                    </a:cubicBezTo>
                    <a:cubicBezTo>
                      <a:pt x="1479" y="1105"/>
                      <a:pt x="1479" y="1105"/>
                      <a:pt x="1479" y="1105"/>
                    </a:cubicBezTo>
                    <a:cubicBezTo>
                      <a:pt x="1536" y="1137"/>
                      <a:pt x="1599" y="1175"/>
                      <a:pt x="1656" y="1206"/>
                    </a:cubicBezTo>
                    <a:cubicBezTo>
                      <a:pt x="1656" y="1206"/>
                      <a:pt x="1656" y="1206"/>
                      <a:pt x="1656" y="1206"/>
                    </a:cubicBezTo>
                    <a:cubicBezTo>
                      <a:pt x="1688" y="1231"/>
                      <a:pt x="1720" y="1250"/>
                      <a:pt x="1739" y="1288"/>
                    </a:cubicBezTo>
                    <a:cubicBezTo>
                      <a:pt x="1739" y="1288"/>
                      <a:pt x="1739" y="1288"/>
                      <a:pt x="1739" y="1288"/>
                    </a:cubicBezTo>
                    <a:cubicBezTo>
                      <a:pt x="1751" y="1307"/>
                      <a:pt x="1758" y="1332"/>
                      <a:pt x="1758" y="1351"/>
                    </a:cubicBezTo>
                    <a:cubicBezTo>
                      <a:pt x="1758" y="1351"/>
                      <a:pt x="1758" y="1351"/>
                      <a:pt x="1758" y="1351"/>
                    </a:cubicBezTo>
                    <a:cubicBezTo>
                      <a:pt x="1758" y="1402"/>
                      <a:pt x="1732" y="1446"/>
                      <a:pt x="1701" y="1478"/>
                    </a:cubicBezTo>
                    <a:cubicBezTo>
                      <a:pt x="1701" y="1478"/>
                      <a:pt x="1701" y="1478"/>
                      <a:pt x="1701" y="1478"/>
                    </a:cubicBezTo>
                    <a:cubicBezTo>
                      <a:pt x="1669" y="1509"/>
                      <a:pt x="1625" y="1528"/>
                      <a:pt x="1567" y="1528"/>
                    </a:cubicBezTo>
                    <a:cubicBezTo>
                      <a:pt x="1567" y="1528"/>
                      <a:pt x="1567" y="1528"/>
                      <a:pt x="1567" y="1528"/>
                    </a:cubicBezTo>
                    <a:cubicBezTo>
                      <a:pt x="1561" y="1528"/>
                      <a:pt x="1555" y="1528"/>
                      <a:pt x="1548" y="1528"/>
                    </a:cubicBezTo>
                    <a:cubicBezTo>
                      <a:pt x="1548" y="1528"/>
                      <a:pt x="1548" y="1528"/>
                      <a:pt x="1548" y="1528"/>
                    </a:cubicBezTo>
                    <a:cubicBezTo>
                      <a:pt x="1510" y="1522"/>
                      <a:pt x="1485" y="1509"/>
                      <a:pt x="1447" y="1490"/>
                    </a:cubicBezTo>
                    <a:cubicBezTo>
                      <a:pt x="1447" y="1490"/>
                      <a:pt x="1447" y="1490"/>
                      <a:pt x="1447" y="1490"/>
                    </a:cubicBezTo>
                    <a:cubicBezTo>
                      <a:pt x="1415" y="1471"/>
                      <a:pt x="1377" y="1446"/>
                      <a:pt x="1339" y="1427"/>
                    </a:cubicBezTo>
                    <a:cubicBezTo>
                      <a:pt x="1339" y="1427"/>
                      <a:pt x="1339" y="1427"/>
                      <a:pt x="1339" y="1427"/>
                    </a:cubicBezTo>
                    <a:cubicBezTo>
                      <a:pt x="1269" y="1377"/>
                      <a:pt x="1193" y="1332"/>
                      <a:pt x="1174" y="1326"/>
                    </a:cubicBezTo>
                    <a:cubicBezTo>
                      <a:pt x="1174" y="1326"/>
                      <a:pt x="1174" y="1326"/>
                      <a:pt x="1174" y="1326"/>
                    </a:cubicBezTo>
                    <a:cubicBezTo>
                      <a:pt x="1168" y="1326"/>
                      <a:pt x="1168" y="1326"/>
                      <a:pt x="1168" y="1326"/>
                    </a:cubicBezTo>
                    <a:cubicBezTo>
                      <a:pt x="1168" y="1326"/>
                      <a:pt x="1168" y="1326"/>
                      <a:pt x="1168" y="1326"/>
                    </a:cubicBezTo>
                    <a:cubicBezTo>
                      <a:pt x="1168" y="1326"/>
                      <a:pt x="1168" y="1326"/>
                      <a:pt x="1168" y="1326"/>
                    </a:cubicBezTo>
                    <a:cubicBezTo>
                      <a:pt x="1168" y="1326"/>
                      <a:pt x="1168" y="1326"/>
                      <a:pt x="1168" y="1326"/>
                    </a:cubicBezTo>
                    <a:cubicBezTo>
                      <a:pt x="1161" y="1326"/>
                      <a:pt x="1142" y="1332"/>
                      <a:pt x="1130" y="1345"/>
                    </a:cubicBezTo>
                    <a:cubicBezTo>
                      <a:pt x="1130" y="1345"/>
                      <a:pt x="1130" y="1345"/>
                      <a:pt x="1130" y="1345"/>
                    </a:cubicBezTo>
                    <a:cubicBezTo>
                      <a:pt x="1117" y="1358"/>
                      <a:pt x="1111" y="1377"/>
                      <a:pt x="1111" y="1383"/>
                    </a:cubicBezTo>
                    <a:cubicBezTo>
                      <a:pt x="1111" y="1383"/>
                      <a:pt x="1111" y="1383"/>
                      <a:pt x="1111" y="1383"/>
                    </a:cubicBezTo>
                    <a:cubicBezTo>
                      <a:pt x="1111" y="1389"/>
                      <a:pt x="1111" y="1383"/>
                      <a:pt x="1117" y="1389"/>
                    </a:cubicBezTo>
                    <a:cubicBezTo>
                      <a:pt x="1117" y="1389"/>
                      <a:pt x="1117" y="1389"/>
                      <a:pt x="1117" y="1389"/>
                    </a:cubicBezTo>
                    <a:cubicBezTo>
                      <a:pt x="1117" y="1389"/>
                      <a:pt x="1117" y="1389"/>
                      <a:pt x="1117" y="1389"/>
                    </a:cubicBezTo>
                    <a:cubicBezTo>
                      <a:pt x="1117" y="1389"/>
                      <a:pt x="1117" y="1389"/>
                      <a:pt x="1117" y="1389"/>
                    </a:cubicBezTo>
                    <a:cubicBezTo>
                      <a:pt x="1117" y="1389"/>
                      <a:pt x="1123" y="1389"/>
                      <a:pt x="1123" y="1395"/>
                    </a:cubicBezTo>
                    <a:cubicBezTo>
                      <a:pt x="1123" y="1395"/>
                      <a:pt x="1123" y="1395"/>
                      <a:pt x="1123" y="1395"/>
                    </a:cubicBezTo>
                    <a:cubicBezTo>
                      <a:pt x="1130" y="1395"/>
                      <a:pt x="1142" y="1402"/>
                      <a:pt x="1155" y="1408"/>
                    </a:cubicBezTo>
                    <a:cubicBezTo>
                      <a:pt x="1155" y="1408"/>
                      <a:pt x="1155" y="1408"/>
                      <a:pt x="1155" y="1408"/>
                    </a:cubicBezTo>
                    <a:cubicBezTo>
                      <a:pt x="1180" y="1421"/>
                      <a:pt x="1212" y="1427"/>
                      <a:pt x="1250" y="1440"/>
                    </a:cubicBezTo>
                    <a:cubicBezTo>
                      <a:pt x="1250" y="1440"/>
                      <a:pt x="1250" y="1440"/>
                      <a:pt x="1250" y="1440"/>
                    </a:cubicBezTo>
                    <a:cubicBezTo>
                      <a:pt x="1320" y="1465"/>
                      <a:pt x="1402" y="1490"/>
                      <a:pt x="1472" y="1509"/>
                    </a:cubicBezTo>
                    <a:cubicBezTo>
                      <a:pt x="1472" y="1509"/>
                      <a:pt x="1472" y="1509"/>
                      <a:pt x="1472" y="1509"/>
                    </a:cubicBezTo>
                    <a:cubicBezTo>
                      <a:pt x="1517" y="1528"/>
                      <a:pt x="1548" y="1541"/>
                      <a:pt x="1580" y="1566"/>
                    </a:cubicBezTo>
                    <a:cubicBezTo>
                      <a:pt x="1580" y="1566"/>
                      <a:pt x="1580" y="1566"/>
                      <a:pt x="1580" y="1566"/>
                    </a:cubicBezTo>
                    <a:cubicBezTo>
                      <a:pt x="1599" y="1591"/>
                      <a:pt x="1618" y="1623"/>
                      <a:pt x="1618" y="1648"/>
                    </a:cubicBezTo>
                    <a:cubicBezTo>
                      <a:pt x="1618" y="1648"/>
                      <a:pt x="1618" y="1648"/>
                      <a:pt x="1618" y="1648"/>
                    </a:cubicBezTo>
                    <a:cubicBezTo>
                      <a:pt x="1612" y="1705"/>
                      <a:pt x="1580" y="1743"/>
                      <a:pt x="1542" y="1768"/>
                    </a:cubicBezTo>
                    <a:cubicBezTo>
                      <a:pt x="1542" y="1768"/>
                      <a:pt x="1542" y="1768"/>
                      <a:pt x="1542" y="1768"/>
                    </a:cubicBezTo>
                    <a:cubicBezTo>
                      <a:pt x="1510" y="1799"/>
                      <a:pt x="1460" y="1812"/>
                      <a:pt x="1409" y="1812"/>
                    </a:cubicBezTo>
                    <a:cubicBezTo>
                      <a:pt x="1409" y="1812"/>
                      <a:pt x="1409" y="1812"/>
                      <a:pt x="1409" y="1812"/>
                    </a:cubicBezTo>
                    <a:cubicBezTo>
                      <a:pt x="1352" y="1812"/>
                      <a:pt x="1288" y="1787"/>
                      <a:pt x="1218" y="1762"/>
                    </a:cubicBezTo>
                    <a:cubicBezTo>
                      <a:pt x="1218" y="1762"/>
                      <a:pt x="1218" y="1762"/>
                      <a:pt x="1218" y="1762"/>
                    </a:cubicBezTo>
                    <a:cubicBezTo>
                      <a:pt x="1142" y="1736"/>
                      <a:pt x="1073" y="1705"/>
                      <a:pt x="1015" y="1686"/>
                    </a:cubicBezTo>
                    <a:cubicBezTo>
                      <a:pt x="1015" y="1686"/>
                      <a:pt x="1015" y="1686"/>
                      <a:pt x="1015" y="1686"/>
                    </a:cubicBezTo>
                    <a:cubicBezTo>
                      <a:pt x="984" y="1680"/>
                      <a:pt x="965" y="1673"/>
                      <a:pt x="952" y="1667"/>
                    </a:cubicBezTo>
                    <a:cubicBezTo>
                      <a:pt x="952" y="1667"/>
                      <a:pt x="952" y="1667"/>
                      <a:pt x="952" y="1667"/>
                    </a:cubicBezTo>
                    <a:cubicBezTo>
                      <a:pt x="952" y="1680"/>
                      <a:pt x="965" y="1705"/>
                      <a:pt x="977" y="1711"/>
                    </a:cubicBezTo>
                    <a:cubicBezTo>
                      <a:pt x="977" y="1711"/>
                      <a:pt x="977" y="1711"/>
                      <a:pt x="977" y="1711"/>
                    </a:cubicBezTo>
                    <a:cubicBezTo>
                      <a:pt x="971" y="1711"/>
                      <a:pt x="990" y="1717"/>
                      <a:pt x="1009" y="1724"/>
                    </a:cubicBezTo>
                    <a:cubicBezTo>
                      <a:pt x="1009" y="1724"/>
                      <a:pt x="1009" y="1724"/>
                      <a:pt x="1009" y="1724"/>
                    </a:cubicBezTo>
                    <a:cubicBezTo>
                      <a:pt x="1028" y="1730"/>
                      <a:pt x="1054" y="1743"/>
                      <a:pt x="1079" y="1749"/>
                    </a:cubicBezTo>
                    <a:cubicBezTo>
                      <a:pt x="1079" y="1749"/>
                      <a:pt x="1079" y="1749"/>
                      <a:pt x="1079" y="1749"/>
                    </a:cubicBezTo>
                    <a:cubicBezTo>
                      <a:pt x="1136" y="1762"/>
                      <a:pt x="1199" y="1774"/>
                      <a:pt x="1257" y="1793"/>
                    </a:cubicBezTo>
                    <a:cubicBezTo>
                      <a:pt x="1257" y="1793"/>
                      <a:pt x="1257" y="1793"/>
                      <a:pt x="1257" y="1793"/>
                    </a:cubicBezTo>
                    <a:cubicBezTo>
                      <a:pt x="1288" y="1806"/>
                      <a:pt x="1320" y="1812"/>
                      <a:pt x="1352" y="1837"/>
                    </a:cubicBezTo>
                    <a:cubicBezTo>
                      <a:pt x="1352" y="1837"/>
                      <a:pt x="1352" y="1837"/>
                      <a:pt x="1352" y="1837"/>
                    </a:cubicBezTo>
                    <a:cubicBezTo>
                      <a:pt x="1390" y="1869"/>
                      <a:pt x="1415" y="1913"/>
                      <a:pt x="1415" y="1964"/>
                    </a:cubicBezTo>
                    <a:cubicBezTo>
                      <a:pt x="1415" y="1964"/>
                      <a:pt x="1415" y="1964"/>
                      <a:pt x="1415" y="1964"/>
                    </a:cubicBezTo>
                    <a:cubicBezTo>
                      <a:pt x="1415" y="1995"/>
                      <a:pt x="1402" y="2027"/>
                      <a:pt x="1377" y="2052"/>
                    </a:cubicBezTo>
                    <a:cubicBezTo>
                      <a:pt x="1377" y="2052"/>
                      <a:pt x="1377" y="2052"/>
                      <a:pt x="1377" y="2052"/>
                    </a:cubicBezTo>
                    <a:cubicBezTo>
                      <a:pt x="1358" y="2077"/>
                      <a:pt x="1320" y="2096"/>
                      <a:pt x="1288" y="2096"/>
                    </a:cubicBezTo>
                    <a:cubicBezTo>
                      <a:pt x="1288" y="2096"/>
                      <a:pt x="1288" y="2096"/>
                      <a:pt x="1288" y="2096"/>
                    </a:cubicBezTo>
                    <a:cubicBezTo>
                      <a:pt x="1276" y="2102"/>
                      <a:pt x="1269" y="2102"/>
                      <a:pt x="1263" y="2102"/>
                    </a:cubicBezTo>
                    <a:cubicBezTo>
                      <a:pt x="1263" y="2102"/>
                      <a:pt x="1263" y="2102"/>
                      <a:pt x="1263" y="2102"/>
                    </a:cubicBezTo>
                    <a:cubicBezTo>
                      <a:pt x="1199" y="2096"/>
                      <a:pt x="1111" y="2077"/>
                      <a:pt x="1015" y="2052"/>
                    </a:cubicBezTo>
                    <a:cubicBezTo>
                      <a:pt x="1015" y="2052"/>
                      <a:pt x="1015" y="2052"/>
                      <a:pt x="1015" y="2052"/>
                    </a:cubicBezTo>
                    <a:cubicBezTo>
                      <a:pt x="927" y="2033"/>
                      <a:pt x="832" y="2014"/>
                      <a:pt x="800" y="2014"/>
                    </a:cubicBezTo>
                    <a:cubicBezTo>
                      <a:pt x="800" y="2014"/>
                      <a:pt x="800" y="2014"/>
                      <a:pt x="800" y="2014"/>
                    </a:cubicBezTo>
                    <a:cubicBezTo>
                      <a:pt x="793" y="2014"/>
                      <a:pt x="793" y="2014"/>
                      <a:pt x="793" y="2014"/>
                    </a:cubicBezTo>
                    <a:cubicBezTo>
                      <a:pt x="793" y="2014"/>
                      <a:pt x="793" y="2014"/>
                      <a:pt x="793" y="2014"/>
                    </a:cubicBezTo>
                    <a:cubicBezTo>
                      <a:pt x="768" y="2020"/>
                      <a:pt x="774" y="2020"/>
                      <a:pt x="774" y="2027"/>
                    </a:cubicBezTo>
                    <a:cubicBezTo>
                      <a:pt x="774" y="2027"/>
                      <a:pt x="774" y="2027"/>
                      <a:pt x="774" y="2027"/>
                    </a:cubicBezTo>
                    <a:cubicBezTo>
                      <a:pt x="774" y="2039"/>
                      <a:pt x="774" y="2052"/>
                      <a:pt x="793" y="2065"/>
                    </a:cubicBezTo>
                    <a:cubicBezTo>
                      <a:pt x="793" y="2065"/>
                      <a:pt x="793" y="2065"/>
                      <a:pt x="793" y="2065"/>
                    </a:cubicBezTo>
                    <a:cubicBezTo>
                      <a:pt x="793" y="2065"/>
                      <a:pt x="812" y="2071"/>
                      <a:pt x="838" y="2084"/>
                    </a:cubicBezTo>
                    <a:cubicBezTo>
                      <a:pt x="838" y="2084"/>
                      <a:pt x="838" y="2084"/>
                      <a:pt x="838" y="2084"/>
                    </a:cubicBezTo>
                    <a:cubicBezTo>
                      <a:pt x="863" y="2090"/>
                      <a:pt x="895" y="2102"/>
                      <a:pt x="927" y="2109"/>
                    </a:cubicBezTo>
                    <a:cubicBezTo>
                      <a:pt x="927" y="2109"/>
                      <a:pt x="927" y="2109"/>
                      <a:pt x="927" y="2109"/>
                    </a:cubicBezTo>
                    <a:cubicBezTo>
                      <a:pt x="990" y="2128"/>
                      <a:pt x="1073" y="2147"/>
                      <a:pt x="1130" y="2159"/>
                    </a:cubicBezTo>
                    <a:cubicBezTo>
                      <a:pt x="1130" y="2159"/>
                      <a:pt x="1130" y="2159"/>
                      <a:pt x="1130" y="2159"/>
                    </a:cubicBezTo>
                    <a:cubicBezTo>
                      <a:pt x="1174" y="2172"/>
                      <a:pt x="1206" y="2185"/>
                      <a:pt x="1238" y="2203"/>
                    </a:cubicBezTo>
                    <a:cubicBezTo>
                      <a:pt x="1238" y="2203"/>
                      <a:pt x="1238" y="2203"/>
                      <a:pt x="1238" y="2203"/>
                    </a:cubicBezTo>
                    <a:cubicBezTo>
                      <a:pt x="1263" y="2222"/>
                      <a:pt x="1282" y="2260"/>
                      <a:pt x="1282" y="2292"/>
                    </a:cubicBezTo>
                    <a:cubicBezTo>
                      <a:pt x="1282" y="2292"/>
                      <a:pt x="1282" y="2292"/>
                      <a:pt x="1282" y="2292"/>
                    </a:cubicBezTo>
                    <a:cubicBezTo>
                      <a:pt x="1282" y="2342"/>
                      <a:pt x="1257" y="2374"/>
                      <a:pt x="1225" y="2393"/>
                    </a:cubicBezTo>
                    <a:cubicBezTo>
                      <a:pt x="1225" y="2393"/>
                      <a:pt x="1225" y="2393"/>
                      <a:pt x="1225" y="2393"/>
                    </a:cubicBezTo>
                    <a:cubicBezTo>
                      <a:pt x="1193" y="2418"/>
                      <a:pt x="1155" y="2431"/>
                      <a:pt x="1117" y="2431"/>
                    </a:cubicBezTo>
                    <a:cubicBezTo>
                      <a:pt x="1117" y="2431"/>
                      <a:pt x="1117" y="2431"/>
                      <a:pt x="1117" y="2431"/>
                    </a:cubicBezTo>
                    <a:cubicBezTo>
                      <a:pt x="1111" y="2431"/>
                      <a:pt x="1111" y="2431"/>
                      <a:pt x="1104" y="2431"/>
                    </a:cubicBezTo>
                    <a:cubicBezTo>
                      <a:pt x="1104" y="2431"/>
                      <a:pt x="1104" y="2431"/>
                      <a:pt x="1104" y="2431"/>
                    </a:cubicBezTo>
                    <a:cubicBezTo>
                      <a:pt x="1047" y="2431"/>
                      <a:pt x="971" y="2405"/>
                      <a:pt x="889" y="2387"/>
                    </a:cubicBezTo>
                    <a:cubicBezTo>
                      <a:pt x="889" y="2387"/>
                      <a:pt x="889" y="2387"/>
                      <a:pt x="889" y="2387"/>
                    </a:cubicBezTo>
                    <a:cubicBezTo>
                      <a:pt x="812" y="2361"/>
                      <a:pt x="736" y="2342"/>
                      <a:pt x="717" y="2342"/>
                    </a:cubicBezTo>
                    <a:cubicBezTo>
                      <a:pt x="717" y="2342"/>
                      <a:pt x="717" y="2342"/>
                      <a:pt x="717" y="2342"/>
                    </a:cubicBezTo>
                    <a:cubicBezTo>
                      <a:pt x="717" y="2342"/>
                      <a:pt x="717" y="2342"/>
                      <a:pt x="711" y="2342"/>
                    </a:cubicBezTo>
                    <a:cubicBezTo>
                      <a:pt x="711" y="2342"/>
                      <a:pt x="711" y="2342"/>
                      <a:pt x="711" y="2342"/>
                    </a:cubicBezTo>
                    <a:cubicBezTo>
                      <a:pt x="705" y="2342"/>
                      <a:pt x="698" y="2349"/>
                      <a:pt x="698" y="2349"/>
                    </a:cubicBezTo>
                    <a:cubicBezTo>
                      <a:pt x="698" y="2349"/>
                      <a:pt x="698" y="2349"/>
                      <a:pt x="698" y="2349"/>
                    </a:cubicBezTo>
                    <a:cubicBezTo>
                      <a:pt x="698" y="2349"/>
                      <a:pt x="698" y="2349"/>
                      <a:pt x="698" y="2349"/>
                    </a:cubicBezTo>
                    <a:cubicBezTo>
                      <a:pt x="698" y="2349"/>
                      <a:pt x="698" y="2349"/>
                      <a:pt x="698" y="2349"/>
                    </a:cubicBezTo>
                    <a:cubicBezTo>
                      <a:pt x="698" y="2349"/>
                      <a:pt x="698" y="2349"/>
                      <a:pt x="705" y="2355"/>
                    </a:cubicBezTo>
                    <a:cubicBezTo>
                      <a:pt x="705" y="2355"/>
                      <a:pt x="705" y="2355"/>
                      <a:pt x="705" y="2355"/>
                    </a:cubicBezTo>
                    <a:cubicBezTo>
                      <a:pt x="711" y="2361"/>
                      <a:pt x="724" y="2368"/>
                      <a:pt x="743" y="2374"/>
                    </a:cubicBezTo>
                    <a:cubicBezTo>
                      <a:pt x="743" y="2374"/>
                      <a:pt x="743" y="2374"/>
                      <a:pt x="743" y="2374"/>
                    </a:cubicBezTo>
                    <a:cubicBezTo>
                      <a:pt x="768" y="2387"/>
                      <a:pt x="793" y="2393"/>
                      <a:pt x="825" y="2405"/>
                    </a:cubicBezTo>
                    <a:cubicBezTo>
                      <a:pt x="825" y="2405"/>
                      <a:pt x="825" y="2405"/>
                      <a:pt x="825" y="2405"/>
                    </a:cubicBezTo>
                    <a:cubicBezTo>
                      <a:pt x="882" y="2424"/>
                      <a:pt x="952" y="2443"/>
                      <a:pt x="1009" y="2462"/>
                    </a:cubicBezTo>
                    <a:cubicBezTo>
                      <a:pt x="1009" y="2462"/>
                      <a:pt x="1009" y="2462"/>
                      <a:pt x="1009" y="2462"/>
                    </a:cubicBezTo>
                    <a:cubicBezTo>
                      <a:pt x="1047" y="2475"/>
                      <a:pt x="1079" y="2488"/>
                      <a:pt x="1104" y="2500"/>
                    </a:cubicBezTo>
                    <a:cubicBezTo>
                      <a:pt x="1104" y="2500"/>
                      <a:pt x="1104" y="2500"/>
                      <a:pt x="1104" y="2500"/>
                    </a:cubicBezTo>
                    <a:cubicBezTo>
                      <a:pt x="1123" y="2513"/>
                      <a:pt x="1142" y="2532"/>
                      <a:pt x="1161" y="2544"/>
                    </a:cubicBezTo>
                    <a:cubicBezTo>
                      <a:pt x="1161" y="2544"/>
                      <a:pt x="1161" y="2544"/>
                      <a:pt x="1161" y="2544"/>
                    </a:cubicBezTo>
                    <a:cubicBezTo>
                      <a:pt x="1174" y="2563"/>
                      <a:pt x="1187" y="2589"/>
                      <a:pt x="1187" y="2620"/>
                    </a:cubicBezTo>
                    <a:cubicBezTo>
                      <a:pt x="1187" y="2620"/>
                      <a:pt x="1187" y="2620"/>
                      <a:pt x="1187" y="2620"/>
                    </a:cubicBezTo>
                    <a:cubicBezTo>
                      <a:pt x="1193" y="2652"/>
                      <a:pt x="1168" y="2683"/>
                      <a:pt x="1142" y="2696"/>
                    </a:cubicBezTo>
                    <a:cubicBezTo>
                      <a:pt x="1142" y="2696"/>
                      <a:pt x="1142" y="2696"/>
                      <a:pt x="1142" y="2696"/>
                    </a:cubicBezTo>
                    <a:cubicBezTo>
                      <a:pt x="1117" y="2708"/>
                      <a:pt x="1098" y="2715"/>
                      <a:pt x="1073" y="2715"/>
                    </a:cubicBezTo>
                    <a:cubicBezTo>
                      <a:pt x="1073" y="2715"/>
                      <a:pt x="1073" y="2715"/>
                      <a:pt x="1073" y="2715"/>
                    </a:cubicBezTo>
                    <a:cubicBezTo>
                      <a:pt x="1041" y="2715"/>
                      <a:pt x="1003" y="2708"/>
                      <a:pt x="958" y="2696"/>
                    </a:cubicBezTo>
                    <a:cubicBezTo>
                      <a:pt x="958" y="2696"/>
                      <a:pt x="958" y="2696"/>
                      <a:pt x="958" y="2696"/>
                    </a:cubicBezTo>
                    <a:cubicBezTo>
                      <a:pt x="920" y="2690"/>
                      <a:pt x="870" y="2677"/>
                      <a:pt x="819" y="2664"/>
                    </a:cubicBezTo>
                    <a:cubicBezTo>
                      <a:pt x="819" y="2664"/>
                      <a:pt x="819" y="2664"/>
                      <a:pt x="819" y="2664"/>
                    </a:cubicBezTo>
                    <a:cubicBezTo>
                      <a:pt x="724" y="2645"/>
                      <a:pt x="616" y="2620"/>
                      <a:pt x="578" y="2620"/>
                    </a:cubicBezTo>
                    <a:cubicBezTo>
                      <a:pt x="578" y="2620"/>
                      <a:pt x="578" y="2620"/>
                      <a:pt x="578" y="2620"/>
                    </a:cubicBezTo>
                    <a:cubicBezTo>
                      <a:pt x="578" y="2620"/>
                      <a:pt x="571" y="2620"/>
                      <a:pt x="571" y="2620"/>
                    </a:cubicBezTo>
                    <a:cubicBezTo>
                      <a:pt x="571" y="2620"/>
                      <a:pt x="571" y="2620"/>
                      <a:pt x="571" y="2620"/>
                    </a:cubicBezTo>
                    <a:cubicBezTo>
                      <a:pt x="565" y="2620"/>
                      <a:pt x="565" y="2626"/>
                      <a:pt x="565" y="2626"/>
                    </a:cubicBezTo>
                    <a:cubicBezTo>
                      <a:pt x="565" y="2626"/>
                      <a:pt x="565" y="2626"/>
                      <a:pt x="565" y="2626"/>
                    </a:cubicBezTo>
                    <a:cubicBezTo>
                      <a:pt x="565" y="2626"/>
                      <a:pt x="565" y="2626"/>
                      <a:pt x="565" y="2633"/>
                    </a:cubicBezTo>
                    <a:cubicBezTo>
                      <a:pt x="565" y="2633"/>
                      <a:pt x="565" y="2633"/>
                      <a:pt x="565" y="2633"/>
                    </a:cubicBezTo>
                    <a:cubicBezTo>
                      <a:pt x="565" y="2639"/>
                      <a:pt x="571" y="2658"/>
                      <a:pt x="584" y="2671"/>
                    </a:cubicBezTo>
                    <a:cubicBezTo>
                      <a:pt x="584" y="2671"/>
                      <a:pt x="584" y="2671"/>
                      <a:pt x="584" y="2671"/>
                    </a:cubicBezTo>
                    <a:cubicBezTo>
                      <a:pt x="590" y="2671"/>
                      <a:pt x="603" y="2683"/>
                      <a:pt x="629" y="2690"/>
                    </a:cubicBezTo>
                    <a:cubicBezTo>
                      <a:pt x="629" y="2690"/>
                      <a:pt x="629" y="2690"/>
                      <a:pt x="629" y="2690"/>
                    </a:cubicBezTo>
                    <a:cubicBezTo>
                      <a:pt x="648" y="2696"/>
                      <a:pt x="673" y="2702"/>
                      <a:pt x="705" y="2708"/>
                    </a:cubicBezTo>
                    <a:cubicBezTo>
                      <a:pt x="705" y="2708"/>
                      <a:pt x="705" y="2708"/>
                      <a:pt x="705" y="2708"/>
                    </a:cubicBezTo>
                    <a:cubicBezTo>
                      <a:pt x="768" y="2727"/>
                      <a:pt x="832" y="2740"/>
                      <a:pt x="889" y="2759"/>
                    </a:cubicBezTo>
                    <a:cubicBezTo>
                      <a:pt x="889" y="2759"/>
                      <a:pt x="889" y="2759"/>
                      <a:pt x="889" y="2759"/>
                    </a:cubicBezTo>
                    <a:cubicBezTo>
                      <a:pt x="927" y="2772"/>
                      <a:pt x="958" y="2778"/>
                      <a:pt x="984" y="2797"/>
                    </a:cubicBezTo>
                    <a:cubicBezTo>
                      <a:pt x="984" y="2797"/>
                      <a:pt x="984" y="2797"/>
                      <a:pt x="984" y="2797"/>
                    </a:cubicBezTo>
                    <a:cubicBezTo>
                      <a:pt x="1022" y="2816"/>
                      <a:pt x="1047" y="2854"/>
                      <a:pt x="1047" y="2898"/>
                    </a:cubicBezTo>
                    <a:cubicBezTo>
                      <a:pt x="1047" y="2898"/>
                      <a:pt x="1047" y="2898"/>
                      <a:pt x="1047" y="2898"/>
                    </a:cubicBezTo>
                    <a:cubicBezTo>
                      <a:pt x="1047" y="2936"/>
                      <a:pt x="1028" y="2967"/>
                      <a:pt x="1003" y="2986"/>
                    </a:cubicBezTo>
                    <a:cubicBezTo>
                      <a:pt x="1003" y="2986"/>
                      <a:pt x="1003" y="2986"/>
                      <a:pt x="1003" y="2986"/>
                    </a:cubicBezTo>
                    <a:cubicBezTo>
                      <a:pt x="977" y="3005"/>
                      <a:pt x="946" y="3011"/>
                      <a:pt x="914" y="3018"/>
                    </a:cubicBezTo>
                    <a:cubicBezTo>
                      <a:pt x="914" y="3018"/>
                      <a:pt x="914" y="3018"/>
                      <a:pt x="914" y="3018"/>
                    </a:cubicBezTo>
                    <a:cubicBezTo>
                      <a:pt x="908" y="3018"/>
                      <a:pt x="908" y="3018"/>
                      <a:pt x="901" y="3018"/>
                    </a:cubicBezTo>
                    <a:cubicBezTo>
                      <a:pt x="901" y="3018"/>
                      <a:pt x="901" y="3018"/>
                      <a:pt x="901" y="3018"/>
                    </a:cubicBezTo>
                    <a:cubicBezTo>
                      <a:pt x="844" y="3018"/>
                      <a:pt x="774" y="2999"/>
                      <a:pt x="698" y="2980"/>
                    </a:cubicBezTo>
                    <a:cubicBezTo>
                      <a:pt x="698" y="2980"/>
                      <a:pt x="698" y="2980"/>
                      <a:pt x="698" y="2980"/>
                    </a:cubicBezTo>
                    <a:cubicBezTo>
                      <a:pt x="629" y="2967"/>
                      <a:pt x="552" y="2948"/>
                      <a:pt x="527" y="2948"/>
                    </a:cubicBezTo>
                    <a:cubicBezTo>
                      <a:pt x="527" y="2948"/>
                      <a:pt x="527" y="2948"/>
                      <a:pt x="527" y="2948"/>
                    </a:cubicBezTo>
                    <a:cubicBezTo>
                      <a:pt x="521" y="2948"/>
                      <a:pt x="521" y="2948"/>
                      <a:pt x="521" y="2948"/>
                    </a:cubicBezTo>
                    <a:cubicBezTo>
                      <a:pt x="521" y="2948"/>
                      <a:pt x="521" y="2948"/>
                      <a:pt x="521" y="2948"/>
                    </a:cubicBezTo>
                    <a:cubicBezTo>
                      <a:pt x="514" y="2948"/>
                      <a:pt x="508" y="2955"/>
                      <a:pt x="502" y="2955"/>
                    </a:cubicBezTo>
                    <a:cubicBezTo>
                      <a:pt x="502" y="2955"/>
                      <a:pt x="502" y="2955"/>
                      <a:pt x="502" y="2955"/>
                    </a:cubicBezTo>
                    <a:cubicBezTo>
                      <a:pt x="502" y="2955"/>
                      <a:pt x="502" y="2955"/>
                      <a:pt x="502" y="2955"/>
                    </a:cubicBezTo>
                    <a:cubicBezTo>
                      <a:pt x="502" y="2955"/>
                      <a:pt x="502" y="2955"/>
                      <a:pt x="502" y="2955"/>
                    </a:cubicBezTo>
                    <a:cubicBezTo>
                      <a:pt x="514" y="2955"/>
                      <a:pt x="527" y="2961"/>
                      <a:pt x="546" y="2967"/>
                    </a:cubicBezTo>
                    <a:cubicBezTo>
                      <a:pt x="546" y="2967"/>
                      <a:pt x="546" y="2967"/>
                      <a:pt x="546" y="2967"/>
                    </a:cubicBezTo>
                    <a:cubicBezTo>
                      <a:pt x="578" y="2974"/>
                      <a:pt x="622" y="2980"/>
                      <a:pt x="667" y="2986"/>
                    </a:cubicBezTo>
                    <a:cubicBezTo>
                      <a:pt x="667" y="2986"/>
                      <a:pt x="667" y="2986"/>
                      <a:pt x="667" y="2986"/>
                    </a:cubicBezTo>
                    <a:cubicBezTo>
                      <a:pt x="755" y="3005"/>
                      <a:pt x="851" y="3018"/>
                      <a:pt x="914" y="3049"/>
                    </a:cubicBezTo>
                    <a:cubicBezTo>
                      <a:pt x="914" y="3049"/>
                      <a:pt x="914" y="3049"/>
                      <a:pt x="914" y="3049"/>
                    </a:cubicBezTo>
                    <a:cubicBezTo>
                      <a:pt x="958" y="3075"/>
                      <a:pt x="996" y="3106"/>
                      <a:pt x="1022" y="3144"/>
                    </a:cubicBezTo>
                    <a:cubicBezTo>
                      <a:pt x="1022" y="3144"/>
                      <a:pt x="1022" y="3144"/>
                      <a:pt x="1022" y="3144"/>
                    </a:cubicBezTo>
                    <a:cubicBezTo>
                      <a:pt x="1054" y="3182"/>
                      <a:pt x="1079" y="3220"/>
                      <a:pt x="1079" y="3270"/>
                    </a:cubicBezTo>
                    <a:cubicBezTo>
                      <a:pt x="1079" y="3270"/>
                      <a:pt x="1079" y="3270"/>
                      <a:pt x="1079" y="3270"/>
                    </a:cubicBezTo>
                    <a:cubicBezTo>
                      <a:pt x="1079" y="3289"/>
                      <a:pt x="1079" y="3308"/>
                      <a:pt x="1066" y="3327"/>
                    </a:cubicBezTo>
                    <a:cubicBezTo>
                      <a:pt x="1066" y="3327"/>
                      <a:pt x="1066" y="3327"/>
                      <a:pt x="1066" y="3327"/>
                    </a:cubicBezTo>
                    <a:cubicBezTo>
                      <a:pt x="1054" y="3346"/>
                      <a:pt x="1028" y="3359"/>
                      <a:pt x="1009" y="3365"/>
                    </a:cubicBezTo>
                    <a:cubicBezTo>
                      <a:pt x="1009" y="3365"/>
                      <a:pt x="1009" y="3365"/>
                      <a:pt x="1009" y="3365"/>
                    </a:cubicBezTo>
                    <a:cubicBezTo>
                      <a:pt x="996" y="3365"/>
                      <a:pt x="990" y="3365"/>
                      <a:pt x="977" y="3365"/>
                    </a:cubicBezTo>
                    <a:cubicBezTo>
                      <a:pt x="977" y="3365"/>
                      <a:pt x="977" y="3365"/>
                      <a:pt x="977" y="3365"/>
                    </a:cubicBezTo>
                    <a:cubicBezTo>
                      <a:pt x="914" y="3365"/>
                      <a:pt x="832" y="3340"/>
                      <a:pt x="736" y="3314"/>
                    </a:cubicBezTo>
                    <a:cubicBezTo>
                      <a:pt x="736" y="3314"/>
                      <a:pt x="736" y="3314"/>
                      <a:pt x="736" y="3314"/>
                    </a:cubicBezTo>
                    <a:cubicBezTo>
                      <a:pt x="648" y="3296"/>
                      <a:pt x="552" y="3270"/>
                      <a:pt x="521" y="3270"/>
                    </a:cubicBezTo>
                    <a:cubicBezTo>
                      <a:pt x="521" y="3270"/>
                      <a:pt x="521" y="3270"/>
                      <a:pt x="521" y="3270"/>
                    </a:cubicBezTo>
                    <a:cubicBezTo>
                      <a:pt x="514" y="3270"/>
                      <a:pt x="514" y="3270"/>
                      <a:pt x="514" y="3270"/>
                    </a:cubicBezTo>
                    <a:cubicBezTo>
                      <a:pt x="514" y="3270"/>
                      <a:pt x="514" y="3270"/>
                      <a:pt x="514" y="3270"/>
                    </a:cubicBezTo>
                    <a:cubicBezTo>
                      <a:pt x="495" y="3277"/>
                      <a:pt x="476" y="3283"/>
                      <a:pt x="470" y="3296"/>
                    </a:cubicBezTo>
                    <a:cubicBezTo>
                      <a:pt x="470" y="3296"/>
                      <a:pt x="470" y="3296"/>
                      <a:pt x="470" y="3296"/>
                    </a:cubicBezTo>
                    <a:cubicBezTo>
                      <a:pt x="457" y="3302"/>
                      <a:pt x="457" y="3308"/>
                      <a:pt x="451" y="3314"/>
                    </a:cubicBezTo>
                    <a:cubicBezTo>
                      <a:pt x="451" y="3314"/>
                      <a:pt x="451" y="3314"/>
                      <a:pt x="451" y="3314"/>
                    </a:cubicBezTo>
                    <a:cubicBezTo>
                      <a:pt x="457" y="3314"/>
                      <a:pt x="457" y="3314"/>
                      <a:pt x="457" y="3314"/>
                    </a:cubicBezTo>
                    <a:cubicBezTo>
                      <a:pt x="457" y="3314"/>
                      <a:pt x="457" y="3314"/>
                      <a:pt x="457" y="3314"/>
                    </a:cubicBezTo>
                    <a:cubicBezTo>
                      <a:pt x="457" y="3321"/>
                      <a:pt x="483" y="3327"/>
                      <a:pt x="514" y="3333"/>
                    </a:cubicBezTo>
                    <a:cubicBezTo>
                      <a:pt x="514" y="3333"/>
                      <a:pt x="514" y="3333"/>
                      <a:pt x="514" y="3333"/>
                    </a:cubicBezTo>
                    <a:cubicBezTo>
                      <a:pt x="546" y="3340"/>
                      <a:pt x="584" y="3346"/>
                      <a:pt x="629" y="3346"/>
                    </a:cubicBezTo>
                    <a:cubicBezTo>
                      <a:pt x="629" y="3346"/>
                      <a:pt x="629" y="3346"/>
                      <a:pt x="629" y="3346"/>
                    </a:cubicBezTo>
                    <a:cubicBezTo>
                      <a:pt x="711" y="3359"/>
                      <a:pt x="812" y="3371"/>
                      <a:pt x="889" y="3384"/>
                    </a:cubicBezTo>
                    <a:cubicBezTo>
                      <a:pt x="889" y="3384"/>
                      <a:pt x="889" y="3384"/>
                      <a:pt x="889" y="3384"/>
                    </a:cubicBezTo>
                    <a:cubicBezTo>
                      <a:pt x="946" y="3390"/>
                      <a:pt x="984" y="3397"/>
                      <a:pt x="1022" y="3415"/>
                    </a:cubicBezTo>
                    <a:cubicBezTo>
                      <a:pt x="1022" y="3415"/>
                      <a:pt x="1022" y="3415"/>
                      <a:pt x="1022" y="3415"/>
                    </a:cubicBezTo>
                    <a:cubicBezTo>
                      <a:pt x="1073" y="3441"/>
                      <a:pt x="1104" y="3491"/>
                      <a:pt x="1104" y="3535"/>
                    </a:cubicBezTo>
                    <a:cubicBezTo>
                      <a:pt x="1104" y="3535"/>
                      <a:pt x="1104" y="3535"/>
                      <a:pt x="1104" y="3535"/>
                    </a:cubicBezTo>
                    <a:cubicBezTo>
                      <a:pt x="1104" y="3624"/>
                      <a:pt x="1035" y="3687"/>
                      <a:pt x="939" y="3706"/>
                    </a:cubicBezTo>
                    <a:cubicBezTo>
                      <a:pt x="939" y="3706"/>
                      <a:pt x="939" y="3706"/>
                      <a:pt x="939" y="3706"/>
                    </a:cubicBezTo>
                    <a:cubicBezTo>
                      <a:pt x="927" y="3706"/>
                      <a:pt x="908" y="3712"/>
                      <a:pt x="889" y="3712"/>
                    </a:cubicBezTo>
                    <a:cubicBezTo>
                      <a:pt x="889" y="3712"/>
                      <a:pt x="889" y="3712"/>
                      <a:pt x="889" y="3712"/>
                    </a:cubicBezTo>
                    <a:cubicBezTo>
                      <a:pt x="825" y="3706"/>
                      <a:pt x="730" y="3693"/>
                      <a:pt x="635" y="3681"/>
                    </a:cubicBezTo>
                    <a:cubicBezTo>
                      <a:pt x="635" y="3681"/>
                      <a:pt x="635" y="3681"/>
                      <a:pt x="635" y="3681"/>
                    </a:cubicBezTo>
                    <a:cubicBezTo>
                      <a:pt x="546" y="3668"/>
                      <a:pt x="451" y="3662"/>
                      <a:pt x="400" y="3662"/>
                    </a:cubicBezTo>
                    <a:cubicBezTo>
                      <a:pt x="400" y="3662"/>
                      <a:pt x="400" y="3662"/>
                      <a:pt x="400" y="3662"/>
                    </a:cubicBezTo>
                    <a:cubicBezTo>
                      <a:pt x="381" y="3662"/>
                      <a:pt x="368" y="3662"/>
                      <a:pt x="368" y="3662"/>
                    </a:cubicBezTo>
                    <a:cubicBezTo>
                      <a:pt x="368" y="3662"/>
                      <a:pt x="368" y="3662"/>
                      <a:pt x="368" y="3662"/>
                    </a:cubicBezTo>
                    <a:cubicBezTo>
                      <a:pt x="349" y="3668"/>
                      <a:pt x="356" y="3668"/>
                      <a:pt x="356" y="3674"/>
                    </a:cubicBezTo>
                    <a:cubicBezTo>
                      <a:pt x="356" y="3674"/>
                      <a:pt x="356" y="3674"/>
                      <a:pt x="356" y="3674"/>
                    </a:cubicBezTo>
                    <a:cubicBezTo>
                      <a:pt x="356" y="3687"/>
                      <a:pt x="362" y="3718"/>
                      <a:pt x="400" y="3731"/>
                    </a:cubicBezTo>
                    <a:cubicBezTo>
                      <a:pt x="400" y="3731"/>
                      <a:pt x="400" y="3731"/>
                      <a:pt x="400" y="3731"/>
                    </a:cubicBezTo>
                    <a:cubicBezTo>
                      <a:pt x="413" y="3737"/>
                      <a:pt x="451" y="3744"/>
                      <a:pt x="495" y="3750"/>
                    </a:cubicBezTo>
                    <a:cubicBezTo>
                      <a:pt x="495" y="3750"/>
                      <a:pt x="495" y="3750"/>
                      <a:pt x="495" y="3750"/>
                    </a:cubicBezTo>
                    <a:cubicBezTo>
                      <a:pt x="546" y="3756"/>
                      <a:pt x="603" y="3756"/>
                      <a:pt x="660" y="3763"/>
                    </a:cubicBezTo>
                    <a:cubicBezTo>
                      <a:pt x="660" y="3763"/>
                      <a:pt x="660" y="3763"/>
                      <a:pt x="660" y="3763"/>
                    </a:cubicBezTo>
                    <a:cubicBezTo>
                      <a:pt x="774" y="3769"/>
                      <a:pt x="895" y="3775"/>
                      <a:pt x="971" y="3788"/>
                    </a:cubicBezTo>
                    <a:cubicBezTo>
                      <a:pt x="971" y="3788"/>
                      <a:pt x="971" y="3788"/>
                      <a:pt x="971" y="3788"/>
                    </a:cubicBezTo>
                    <a:cubicBezTo>
                      <a:pt x="996" y="3794"/>
                      <a:pt x="1015" y="3794"/>
                      <a:pt x="1035" y="3807"/>
                    </a:cubicBezTo>
                    <a:cubicBezTo>
                      <a:pt x="1035" y="3807"/>
                      <a:pt x="1035" y="3807"/>
                      <a:pt x="1035" y="3807"/>
                    </a:cubicBezTo>
                    <a:cubicBezTo>
                      <a:pt x="1060" y="3819"/>
                      <a:pt x="1085" y="3851"/>
                      <a:pt x="1085" y="3889"/>
                    </a:cubicBezTo>
                    <a:cubicBezTo>
                      <a:pt x="1085" y="3889"/>
                      <a:pt x="1085" y="3889"/>
                      <a:pt x="1085" y="3889"/>
                    </a:cubicBezTo>
                    <a:cubicBezTo>
                      <a:pt x="1085" y="3927"/>
                      <a:pt x="1066" y="3946"/>
                      <a:pt x="1047" y="3965"/>
                    </a:cubicBezTo>
                    <a:cubicBezTo>
                      <a:pt x="1047" y="3965"/>
                      <a:pt x="1047" y="3965"/>
                      <a:pt x="1047" y="3965"/>
                    </a:cubicBezTo>
                    <a:cubicBezTo>
                      <a:pt x="1028" y="3984"/>
                      <a:pt x="1009" y="4002"/>
                      <a:pt x="984" y="4015"/>
                    </a:cubicBezTo>
                    <a:cubicBezTo>
                      <a:pt x="984" y="4015"/>
                      <a:pt x="984" y="4015"/>
                      <a:pt x="984" y="4015"/>
                    </a:cubicBezTo>
                    <a:cubicBezTo>
                      <a:pt x="939" y="4047"/>
                      <a:pt x="882" y="4066"/>
                      <a:pt x="825" y="4078"/>
                    </a:cubicBezTo>
                    <a:cubicBezTo>
                      <a:pt x="825" y="4078"/>
                      <a:pt x="825" y="4078"/>
                      <a:pt x="825" y="4078"/>
                    </a:cubicBezTo>
                    <a:cubicBezTo>
                      <a:pt x="800" y="4085"/>
                      <a:pt x="774" y="4085"/>
                      <a:pt x="749" y="4085"/>
                    </a:cubicBezTo>
                    <a:cubicBezTo>
                      <a:pt x="749" y="4085"/>
                      <a:pt x="749" y="4085"/>
                      <a:pt x="749" y="4085"/>
                    </a:cubicBezTo>
                    <a:cubicBezTo>
                      <a:pt x="629" y="4085"/>
                      <a:pt x="457" y="4059"/>
                      <a:pt x="368" y="4059"/>
                    </a:cubicBezTo>
                    <a:cubicBezTo>
                      <a:pt x="368" y="4059"/>
                      <a:pt x="368" y="4059"/>
                      <a:pt x="368" y="4059"/>
                    </a:cubicBezTo>
                    <a:cubicBezTo>
                      <a:pt x="349" y="4059"/>
                      <a:pt x="337" y="4059"/>
                      <a:pt x="330" y="4059"/>
                    </a:cubicBezTo>
                    <a:cubicBezTo>
                      <a:pt x="330" y="4059"/>
                      <a:pt x="330" y="4059"/>
                      <a:pt x="330" y="4059"/>
                    </a:cubicBezTo>
                    <a:cubicBezTo>
                      <a:pt x="311" y="4066"/>
                      <a:pt x="311" y="4072"/>
                      <a:pt x="311" y="4091"/>
                    </a:cubicBezTo>
                    <a:cubicBezTo>
                      <a:pt x="311" y="4091"/>
                      <a:pt x="311" y="4091"/>
                      <a:pt x="311" y="4091"/>
                    </a:cubicBezTo>
                    <a:cubicBezTo>
                      <a:pt x="311" y="4103"/>
                      <a:pt x="318" y="4116"/>
                      <a:pt x="324" y="4116"/>
                    </a:cubicBezTo>
                    <a:cubicBezTo>
                      <a:pt x="324" y="4116"/>
                      <a:pt x="324" y="4116"/>
                      <a:pt x="324" y="4116"/>
                    </a:cubicBezTo>
                    <a:cubicBezTo>
                      <a:pt x="324" y="4116"/>
                      <a:pt x="324" y="4116"/>
                      <a:pt x="324" y="4116"/>
                    </a:cubicBezTo>
                    <a:cubicBezTo>
                      <a:pt x="324" y="4116"/>
                      <a:pt x="324" y="4116"/>
                      <a:pt x="324" y="4116"/>
                    </a:cubicBezTo>
                    <a:cubicBezTo>
                      <a:pt x="324" y="4116"/>
                      <a:pt x="324" y="4116"/>
                      <a:pt x="330" y="4122"/>
                    </a:cubicBezTo>
                    <a:cubicBezTo>
                      <a:pt x="330" y="4122"/>
                      <a:pt x="330" y="4122"/>
                      <a:pt x="330" y="4122"/>
                    </a:cubicBezTo>
                    <a:cubicBezTo>
                      <a:pt x="330" y="4122"/>
                      <a:pt x="343" y="4122"/>
                      <a:pt x="349" y="4122"/>
                    </a:cubicBezTo>
                    <a:cubicBezTo>
                      <a:pt x="349" y="4122"/>
                      <a:pt x="349" y="4122"/>
                      <a:pt x="349" y="4122"/>
                    </a:cubicBezTo>
                    <a:cubicBezTo>
                      <a:pt x="368" y="4129"/>
                      <a:pt x="394" y="4135"/>
                      <a:pt x="419" y="4135"/>
                    </a:cubicBezTo>
                    <a:cubicBezTo>
                      <a:pt x="419" y="4135"/>
                      <a:pt x="419" y="4135"/>
                      <a:pt x="419" y="4135"/>
                    </a:cubicBezTo>
                    <a:cubicBezTo>
                      <a:pt x="470" y="4141"/>
                      <a:pt x="533" y="4148"/>
                      <a:pt x="590" y="4154"/>
                    </a:cubicBezTo>
                    <a:cubicBezTo>
                      <a:pt x="590" y="4154"/>
                      <a:pt x="590" y="4154"/>
                      <a:pt x="590" y="4154"/>
                    </a:cubicBezTo>
                    <a:cubicBezTo>
                      <a:pt x="629" y="4160"/>
                      <a:pt x="660" y="4167"/>
                      <a:pt x="692" y="4186"/>
                    </a:cubicBezTo>
                    <a:cubicBezTo>
                      <a:pt x="692" y="4186"/>
                      <a:pt x="692" y="4186"/>
                      <a:pt x="692" y="4186"/>
                    </a:cubicBezTo>
                    <a:cubicBezTo>
                      <a:pt x="749" y="4223"/>
                      <a:pt x="800" y="4280"/>
                      <a:pt x="800" y="4362"/>
                    </a:cubicBezTo>
                    <a:cubicBezTo>
                      <a:pt x="800" y="4362"/>
                      <a:pt x="800" y="4362"/>
                      <a:pt x="800" y="4362"/>
                    </a:cubicBezTo>
                    <a:cubicBezTo>
                      <a:pt x="800" y="4406"/>
                      <a:pt x="774" y="4451"/>
                      <a:pt x="730" y="4476"/>
                    </a:cubicBezTo>
                    <a:cubicBezTo>
                      <a:pt x="730" y="4476"/>
                      <a:pt x="730" y="4476"/>
                      <a:pt x="730" y="4476"/>
                    </a:cubicBezTo>
                    <a:cubicBezTo>
                      <a:pt x="698" y="4489"/>
                      <a:pt x="673" y="4495"/>
                      <a:pt x="641" y="4495"/>
                    </a:cubicBezTo>
                    <a:cubicBezTo>
                      <a:pt x="641" y="4495"/>
                      <a:pt x="641" y="4495"/>
                      <a:pt x="641" y="4495"/>
                    </a:cubicBezTo>
                    <a:cubicBezTo>
                      <a:pt x="609" y="4501"/>
                      <a:pt x="571" y="4501"/>
                      <a:pt x="533" y="4501"/>
                    </a:cubicBezTo>
                    <a:cubicBezTo>
                      <a:pt x="533" y="4501"/>
                      <a:pt x="533" y="4501"/>
                      <a:pt x="533" y="4501"/>
                    </a:cubicBezTo>
                    <a:cubicBezTo>
                      <a:pt x="464" y="4507"/>
                      <a:pt x="375" y="4507"/>
                      <a:pt x="318" y="4514"/>
                    </a:cubicBezTo>
                    <a:cubicBezTo>
                      <a:pt x="318" y="4514"/>
                      <a:pt x="318" y="4514"/>
                      <a:pt x="318" y="4514"/>
                    </a:cubicBezTo>
                    <a:cubicBezTo>
                      <a:pt x="273" y="4520"/>
                      <a:pt x="242" y="4526"/>
                      <a:pt x="235" y="4526"/>
                    </a:cubicBezTo>
                    <a:cubicBezTo>
                      <a:pt x="235" y="4526"/>
                      <a:pt x="235" y="4526"/>
                      <a:pt x="235" y="4526"/>
                    </a:cubicBezTo>
                    <a:cubicBezTo>
                      <a:pt x="197" y="4545"/>
                      <a:pt x="191" y="4571"/>
                      <a:pt x="191" y="4571"/>
                    </a:cubicBezTo>
                    <a:cubicBezTo>
                      <a:pt x="191" y="4571"/>
                      <a:pt x="191" y="4571"/>
                      <a:pt x="191" y="4571"/>
                    </a:cubicBezTo>
                    <a:cubicBezTo>
                      <a:pt x="191" y="4571"/>
                      <a:pt x="191" y="4571"/>
                      <a:pt x="191" y="4571"/>
                    </a:cubicBezTo>
                    <a:cubicBezTo>
                      <a:pt x="191" y="4571"/>
                      <a:pt x="191" y="4571"/>
                      <a:pt x="191" y="4571"/>
                    </a:cubicBezTo>
                    <a:cubicBezTo>
                      <a:pt x="191" y="4571"/>
                      <a:pt x="191" y="4577"/>
                      <a:pt x="197" y="4577"/>
                    </a:cubicBezTo>
                    <a:cubicBezTo>
                      <a:pt x="197" y="4577"/>
                      <a:pt x="197" y="4577"/>
                      <a:pt x="197" y="4577"/>
                    </a:cubicBezTo>
                    <a:cubicBezTo>
                      <a:pt x="197" y="4583"/>
                      <a:pt x="223" y="4590"/>
                      <a:pt x="248" y="4590"/>
                    </a:cubicBezTo>
                    <a:cubicBezTo>
                      <a:pt x="248" y="4590"/>
                      <a:pt x="248" y="4590"/>
                      <a:pt x="248" y="4590"/>
                    </a:cubicBezTo>
                    <a:cubicBezTo>
                      <a:pt x="273" y="4596"/>
                      <a:pt x="305" y="4596"/>
                      <a:pt x="343" y="4602"/>
                    </a:cubicBezTo>
                    <a:cubicBezTo>
                      <a:pt x="343" y="4602"/>
                      <a:pt x="343" y="4602"/>
                      <a:pt x="343" y="4602"/>
                    </a:cubicBezTo>
                    <a:cubicBezTo>
                      <a:pt x="413" y="4608"/>
                      <a:pt x="502" y="4608"/>
                      <a:pt x="565" y="4621"/>
                    </a:cubicBezTo>
                    <a:cubicBezTo>
                      <a:pt x="565" y="4621"/>
                      <a:pt x="565" y="4621"/>
                      <a:pt x="565" y="4621"/>
                    </a:cubicBezTo>
                    <a:cubicBezTo>
                      <a:pt x="616" y="4627"/>
                      <a:pt x="648" y="4627"/>
                      <a:pt x="686" y="4646"/>
                    </a:cubicBezTo>
                    <a:cubicBezTo>
                      <a:pt x="686" y="4646"/>
                      <a:pt x="686" y="4646"/>
                      <a:pt x="686" y="4646"/>
                    </a:cubicBezTo>
                    <a:cubicBezTo>
                      <a:pt x="736" y="4672"/>
                      <a:pt x="762" y="4722"/>
                      <a:pt x="762" y="4766"/>
                    </a:cubicBezTo>
                    <a:cubicBezTo>
                      <a:pt x="762" y="4766"/>
                      <a:pt x="762" y="4766"/>
                      <a:pt x="762" y="4766"/>
                    </a:cubicBezTo>
                    <a:cubicBezTo>
                      <a:pt x="762" y="4842"/>
                      <a:pt x="711" y="4905"/>
                      <a:pt x="635" y="4930"/>
                    </a:cubicBezTo>
                    <a:cubicBezTo>
                      <a:pt x="635" y="4930"/>
                      <a:pt x="635" y="4930"/>
                      <a:pt x="635" y="4930"/>
                    </a:cubicBezTo>
                    <a:cubicBezTo>
                      <a:pt x="584" y="4949"/>
                      <a:pt x="521" y="4956"/>
                      <a:pt x="451" y="4956"/>
                    </a:cubicBezTo>
                    <a:cubicBezTo>
                      <a:pt x="451" y="4956"/>
                      <a:pt x="451" y="4956"/>
                      <a:pt x="451" y="4956"/>
                    </a:cubicBezTo>
                    <a:cubicBezTo>
                      <a:pt x="381" y="4956"/>
                      <a:pt x="305" y="4956"/>
                      <a:pt x="248" y="4962"/>
                    </a:cubicBezTo>
                    <a:cubicBezTo>
                      <a:pt x="248" y="4962"/>
                      <a:pt x="248" y="4962"/>
                      <a:pt x="248" y="4962"/>
                    </a:cubicBezTo>
                    <a:cubicBezTo>
                      <a:pt x="210" y="4962"/>
                      <a:pt x="178" y="4968"/>
                      <a:pt x="178" y="4968"/>
                    </a:cubicBezTo>
                    <a:cubicBezTo>
                      <a:pt x="178" y="4968"/>
                      <a:pt x="178" y="4968"/>
                      <a:pt x="178" y="4968"/>
                    </a:cubicBezTo>
                    <a:cubicBezTo>
                      <a:pt x="159" y="4981"/>
                      <a:pt x="159" y="4987"/>
                      <a:pt x="159" y="4987"/>
                    </a:cubicBezTo>
                    <a:cubicBezTo>
                      <a:pt x="159" y="4987"/>
                      <a:pt x="159" y="4987"/>
                      <a:pt x="159" y="4987"/>
                    </a:cubicBezTo>
                    <a:cubicBezTo>
                      <a:pt x="159" y="4994"/>
                      <a:pt x="159" y="4994"/>
                      <a:pt x="178" y="5006"/>
                    </a:cubicBezTo>
                    <a:cubicBezTo>
                      <a:pt x="178" y="5006"/>
                      <a:pt x="178" y="5006"/>
                      <a:pt x="178" y="5006"/>
                    </a:cubicBezTo>
                    <a:cubicBezTo>
                      <a:pt x="178" y="5006"/>
                      <a:pt x="203" y="5012"/>
                      <a:pt x="229" y="5012"/>
                    </a:cubicBezTo>
                    <a:cubicBezTo>
                      <a:pt x="229" y="5012"/>
                      <a:pt x="229" y="5012"/>
                      <a:pt x="229" y="5012"/>
                    </a:cubicBezTo>
                    <a:cubicBezTo>
                      <a:pt x="254" y="5019"/>
                      <a:pt x="286" y="5019"/>
                      <a:pt x="318" y="5019"/>
                    </a:cubicBezTo>
                    <a:cubicBezTo>
                      <a:pt x="318" y="5019"/>
                      <a:pt x="318" y="5019"/>
                      <a:pt x="318" y="5019"/>
                    </a:cubicBezTo>
                    <a:cubicBezTo>
                      <a:pt x="394" y="5019"/>
                      <a:pt x="470" y="5019"/>
                      <a:pt x="540" y="5025"/>
                    </a:cubicBezTo>
                    <a:cubicBezTo>
                      <a:pt x="540" y="5025"/>
                      <a:pt x="540" y="5025"/>
                      <a:pt x="540" y="5025"/>
                    </a:cubicBezTo>
                    <a:cubicBezTo>
                      <a:pt x="584" y="5031"/>
                      <a:pt x="622" y="5031"/>
                      <a:pt x="660" y="5050"/>
                    </a:cubicBezTo>
                    <a:cubicBezTo>
                      <a:pt x="660" y="5050"/>
                      <a:pt x="660" y="5050"/>
                      <a:pt x="660" y="5050"/>
                    </a:cubicBezTo>
                    <a:cubicBezTo>
                      <a:pt x="730" y="5082"/>
                      <a:pt x="781" y="5145"/>
                      <a:pt x="781" y="5221"/>
                    </a:cubicBezTo>
                    <a:cubicBezTo>
                      <a:pt x="781" y="5221"/>
                      <a:pt x="781" y="5221"/>
                      <a:pt x="781" y="5221"/>
                    </a:cubicBezTo>
                    <a:cubicBezTo>
                      <a:pt x="781" y="5271"/>
                      <a:pt x="749" y="5328"/>
                      <a:pt x="692" y="5347"/>
                    </a:cubicBezTo>
                    <a:cubicBezTo>
                      <a:pt x="692" y="5347"/>
                      <a:pt x="692" y="5347"/>
                      <a:pt x="692" y="5347"/>
                    </a:cubicBezTo>
                    <a:cubicBezTo>
                      <a:pt x="667" y="5360"/>
                      <a:pt x="635" y="5366"/>
                      <a:pt x="603" y="5372"/>
                    </a:cubicBezTo>
                    <a:cubicBezTo>
                      <a:pt x="603" y="5372"/>
                      <a:pt x="603" y="5372"/>
                      <a:pt x="603" y="5372"/>
                    </a:cubicBezTo>
                    <a:cubicBezTo>
                      <a:pt x="565" y="5372"/>
                      <a:pt x="527" y="5379"/>
                      <a:pt x="483" y="5379"/>
                    </a:cubicBezTo>
                    <a:cubicBezTo>
                      <a:pt x="483" y="5379"/>
                      <a:pt x="483" y="5379"/>
                      <a:pt x="483" y="5379"/>
                    </a:cubicBezTo>
                    <a:cubicBezTo>
                      <a:pt x="400" y="5385"/>
                      <a:pt x="311" y="5385"/>
                      <a:pt x="242" y="5391"/>
                    </a:cubicBezTo>
                    <a:cubicBezTo>
                      <a:pt x="242" y="5391"/>
                      <a:pt x="242" y="5391"/>
                      <a:pt x="242" y="5391"/>
                    </a:cubicBezTo>
                    <a:cubicBezTo>
                      <a:pt x="197" y="5391"/>
                      <a:pt x="159" y="5398"/>
                      <a:pt x="146" y="5404"/>
                    </a:cubicBezTo>
                    <a:cubicBezTo>
                      <a:pt x="146" y="5404"/>
                      <a:pt x="146" y="5404"/>
                      <a:pt x="146" y="5404"/>
                    </a:cubicBezTo>
                    <a:cubicBezTo>
                      <a:pt x="134" y="5410"/>
                      <a:pt x="134" y="5410"/>
                      <a:pt x="134" y="5410"/>
                    </a:cubicBezTo>
                    <a:cubicBezTo>
                      <a:pt x="134" y="5410"/>
                      <a:pt x="134" y="5410"/>
                      <a:pt x="134" y="5410"/>
                    </a:cubicBezTo>
                    <a:cubicBezTo>
                      <a:pt x="134" y="5410"/>
                      <a:pt x="134" y="5410"/>
                      <a:pt x="134" y="5410"/>
                    </a:cubicBezTo>
                    <a:cubicBezTo>
                      <a:pt x="134" y="5416"/>
                      <a:pt x="134" y="5416"/>
                      <a:pt x="140" y="5423"/>
                    </a:cubicBezTo>
                    <a:cubicBezTo>
                      <a:pt x="140" y="5423"/>
                      <a:pt x="140" y="5423"/>
                      <a:pt x="140" y="5423"/>
                    </a:cubicBezTo>
                    <a:cubicBezTo>
                      <a:pt x="140" y="5429"/>
                      <a:pt x="153" y="5442"/>
                      <a:pt x="165" y="5442"/>
                    </a:cubicBezTo>
                    <a:cubicBezTo>
                      <a:pt x="165" y="5442"/>
                      <a:pt x="165" y="5442"/>
                      <a:pt x="165" y="5442"/>
                    </a:cubicBezTo>
                    <a:cubicBezTo>
                      <a:pt x="172" y="5448"/>
                      <a:pt x="235" y="5461"/>
                      <a:pt x="299" y="5461"/>
                    </a:cubicBezTo>
                    <a:cubicBezTo>
                      <a:pt x="299" y="5461"/>
                      <a:pt x="299" y="5461"/>
                      <a:pt x="299" y="5461"/>
                    </a:cubicBezTo>
                    <a:cubicBezTo>
                      <a:pt x="362" y="5467"/>
                      <a:pt x="438" y="5473"/>
                      <a:pt x="502" y="5480"/>
                    </a:cubicBezTo>
                    <a:cubicBezTo>
                      <a:pt x="502" y="5480"/>
                      <a:pt x="502" y="5480"/>
                      <a:pt x="502" y="5480"/>
                    </a:cubicBezTo>
                    <a:cubicBezTo>
                      <a:pt x="546" y="5480"/>
                      <a:pt x="584" y="5486"/>
                      <a:pt x="616" y="5499"/>
                    </a:cubicBezTo>
                    <a:cubicBezTo>
                      <a:pt x="616" y="5499"/>
                      <a:pt x="616" y="5499"/>
                      <a:pt x="616" y="5499"/>
                    </a:cubicBezTo>
                    <a:cubicBezTo>
                      <a:pt x="654" y="5517"/>
                      <a:pt x="686" y="5536"/>
                      <a:pt x="711" y="5562"/>
                    </a:cubicBezTo>
                    <a:cubicBezTo>
                      <a:pt x="711" y="5562"/>
                      <a:pt x="711" y="5562"/>
                      <a:pt x="711" y="5562"/>
                    </a:cubicBezTo>
                    <a:cubicBezTo>
                      <a:pt x="730" y="5593"/>
                      <a:pt x="749" y="5625"/>
                      <a:pt x="749" y="5663"/>
                    </a:cubicBezTo>
                    <a:cubicBezTo>
                      <a:pt x="749" y="5663"/>
                      <a:pt x="749" y="5663"/>
                      <a:pt x="749" y="5663"/>
                    </a:cubicBezTo>
                    <a:cubicBezTo>
                      <a:pt x="755" y="5688"/>
                      <a:pt x="743" y="5707"/>
                      <a:pt x="730" y="5726"/>
                    </a:cubicBezTo>
                    <a:cubicBezTo>
                      <a:pt x="730" y="5726"/>
                      <a:pt x="730" y="5726"/>
                      <a:pt x="730" y="5726"/>
                    </a:cubicBezTo>
                    <a:cubicBezTo>
                      <a:pt x="717" y="5751"/>
                      <a:pt x="698" y="5764"/>
                      <a:pt x="673" y="5770"/>
                    </a:cubicBezTo>
                    <a:cubicBezTo>
                      <a:pt x="673" y="5770"/>
                      <a:pt x="673" y="5770"/>
                      <a:pt x="673" y="5770"/>
                    </a:cubicBezTo>
                    <a:cubicBezTo>
                      <a:pt x="648" y="5776"/>
                      <a:pt x="629" y="5783"/>
                      <a:pt x="597" y="5783"/>
                    </a:cubicBezTo>
                    <a:cubicBezTo>
                      <a:pt x="597" y="5783"/>
                      <a:pt x="597" y="5783"/>
                      <a:pt x="597" y="5783"/>
                    </a:cubicBezTo>
                    <a:cubicBezTo>
                      <a:pt x="571" y="5783"/>
                      <a:pt x="540" y="5783"/>
                      <a:pt x="508" y="5783"/>
                    </a:cubicBezTo>
                    <a:cubicBezTo>
                      <a:pt x="508" y="5783"/>
                      <a:pt x="508" y="5783"/>
                      <a:pt x="508" y="5783"/>
                    </a:cubicBezTo>
                    <a:cubicBezTo>
                      <a:pt x="451" y="5783"/>
                      <a:pt x="394" y="5783"/>
                      <a:pt x="343" y="5783"/>
                    </a:cubicBezTo>
                    <a:cubicBezTo>
                      <a:pt x="343" y="5783"/>
                      <a:pt x="343" y="5783"/>
                      <a:pt x="343" y="5783"/>
                    </a:cubicBezTo>
                    <a:cubicBezTo>
                      <a:pt x="305" y="5783"/>
                      <a:pt x="267" y="5783"/>
                      <a:pt x="235" y="5789"/>
                    </a:cubicBezTo>
                    <a:cubicBezTo>
                      <a:pt x="235" y="5789"/>
                      <a:pt x="235" y="5789"/>
                      <a:pt x="235" y="5789"/>
                    </a:cubicBezTo>
                    <a:cubicBezTo>
                      <a:pt x="203" y="5789"/>
                      <a:pt x="184" y="5795"/>
                      <a:pt x="178" y="5795"/>
                    </a:cubicBezTo>
                    <a:cubicBezTo>
                      <a:pt x="178" y="5795"/>
                      <a:pt x="178" y="5795"/>
                      <a:pt x="178" y="5795"/>
                    </a:cubicBezTo>
                    <a:cubicBezTo>
                      <a:pt x="159" y="5808"/>
                      <a:pt x="153" y="5820"/>
                      <a:pt x="153" y="5839"/>
                    </a:cubicBezTo>
                    <a:cubicBezTo>
                      <a:pt x="153" y="5839"/>
                      <a:pt x="153" y="5839"/>
                      <a:pt x="153" y="5839"/>
                    </a:cubicBezTo>
                    <a:cubicBezTo>
                      <a:pt x="153" y="5852"/>
                      <a:pt x="159" y="5858"/>
                      <a:pt x="178" y="5871"/>
                    </a:cubicBezTo>
                    <a:cubicBezTo>
                      <a:pt x="178" y="5871"/>
                      <a:pt x="178" y="5871"/>
                      <a:pt x="178" y="5871"/>
                    </a:cubicBezTo>
                    <a:cubicBezTo>
                      <a:pt x="184" y="5871"/>
                      <a:pt x="210" y="5877"/>
                      <a:pt x="242" y="5884"/>
                    </a:cubicBezTo>
                    <a:cubicBezTo>
                      <a:pt x="242" y="5884"/>
                      <a:pt x="242" y="5884"/>
                      <a:pt x="242" y="5884"/>
                    </a:cubicBezTo>
                    <a:cubicBezTo>
                      <a:pt x="280" y="5884"/>
                      <a:pt x="324" y="5884"/>
                      <a:pt x="368" y="5884"/>
                    </a:cubicBezTo>
                    <a:cubicBezTo>
                      <a:pt x="368" y="5884"/>
                      <a:pt x="368" y="5884"/>
                      <a:pt x="368" y="5884"/>
                    </a:cubicBezTo>
                    <a:cubicBezTo>
                      <a:pt x="426" y="5884"/>
                      <a:pt x="495" y="5884"/>
                      <a:pt x="552" y="5884"/>
                    </a:cubicBezTo>
                    <a:cubicBezTo>
                      <a:pt x="552" y="5884"/>
                      <a:pt x="552" y="5884"/>
                      <a:pt x="552" y="5884"/>
                    </a:cubicBezTo>
                    <a:cubicBezTo>
                      <a:pt x="590" y="5884"/>
                      <a:pt x="622" y="5884"/>
                      <a:pt x="654" y="5884"/>
                    </a:cubicBezTo>
                    <a:cubicBezTo>
                      <a:pt x="654" y="5884"/>
                      <a:pt x="654" y="5884"/>
                      <a:pt x="654" y="5884"/>
                    </a:cubicBezTo>
                    <a:cubicBezTo>
                      <a:pt x="686" y="5890"/>
                      <a:pt x="705" y="5890"/>
                      <a:pt x="730" y="5896"/>
                    </a:cubicBezTo>
                    <a:cubicBezTo>
                      <a:pt x="730" y="5896"/>
                      <a:pt x="730" y="5896"/>
                      <a:pt x="730" y="5896"/>
                    </a:cubicBezTo>
                    <a:cubicBezTo>
                      <a:pt x="749" y="5903"/>
                      <a:pt x="768" y="5915"/>
                      <a:pt x="781" y="5928"/>
                    </a:cubicBezTo>
                    <a:cubicBezTo>
                      <a:pt x="781" y="5928"/>
                      <a:pt x="781" y="5928"/>
                      <a:pt x="781" y="5928"/>
                    </a:cubicBezTo>
                    <a:cubicBezTo>
                      <a:pt x="793" y="5947"/>
                      <a:pt x="800" y="5966"/>
                      <a:pt x="800" y="5991"/>
                    </a:cubicBezTo>
                    <a:cubicBezTo>
                      <a:pt x="800" y="5991"/>
                      <a:pt x="800" y="5991"/>
                      <a:pt x="800" y="5991"/>
                    </a:cubicBezTo>
                    <a:cubicBezTo>
                      <a:pt x="800" y="6016"/>
                      <a:pt x="787" y="6035"/>
                      <a:pt x="774" y="6054"/>
                    </a:cubicBezTo>
                    <a:cubicBezTo>
                      <a:pt x="774" y="6054"/>
                      <a:pt x="774" y="6054"/>
                      <a:pt x="774" y="6054"/>
                    </a:cubicBezTo>
                    <a:cubicBezTo>
                      <a:pt x="768" y="6073"/>
                      <a:pt x="749" y="6086"/>
                      <a:pt x="736" y="6098"/>
                    </a:cubicBezTo>
                    <a:cubicBezTo>
                      <a:pt x="736" y="6098"/>
                      <a:pt x="736" y="6098"/>
                      <a:pt x="736" y="6098"/>
                    </a:cubicBezTo>
                    <a:cubicBezTo>
                      <a:pt x="705" y="6123"/>
                      <a:pt x="667" y="6142"/>
                      <a:pt x="629" y="6155"/>
                    </a:cubicBezTo>
                    <a:cubicBezTo>
                      <a:pt x="629" y="6155"/>
                      <a:pt x="629" y="6155"/>
                      <a:pt x="629" y="6155"/>
                    </a:cubicBezTo>
                    <a:cubicBezTo>
                      <a:pt x="584" y="6174"/>
                      <a:pt x="527" y="6174"/>
                      <a:pt x="470" y="6180"/>
                    </a:cubicBezTo>
                    <a:cubicBezTo>
                      <a:pt x="470" y="6180"/>
                      <a:pt x="470" y="6180"/>
                      <a:pt x="470" y="6180"/>
                    </a:cubicBezTo>
                    <a:cubicBezTo>
                      <a:pt x="406" y="6180"/>
                      <a:pt x="343" y="6180"/>
                      <a:pt x="299" y="6187"/>
                    </a:cubicBezTo>
                    <a:cubicBezTo>
                      <a:pt x="299" y="6187"/>
                      <a:pt x="299" y="6187"/>
                      <a:pt x="299" y="6187"/>
                    </a:cubicBezTo>
                    <a:cubicBezTo>
                      <a:pt x="267" y="6193"/>
                      <a:pt x="242" y="6199"/>
                      <a:pt x="242" y="6199"/>
                    </a:cubicBezTo>
                    <a:cubicBezTo>
                      <a:pt x="242" y="6199"/>
                      <a:pt x="242" y="6199"/>
                      <a:pt x="242" y="6199"/>
                    </a:cubicBezTo>
                    <a:cubicBezTo>
                      <a:pt x="235" y="6205"/>
                      <a:pt x="223" y="6212"/>
                      <a:pt x="216" y="6218"/>
                    </a:cubicBezTo>
                    <a:cubicBezTo>
                      <a:pt x="216" y="6218"/>
                      <a:pt x="216" y="6218"/>
                      <a:pt x="216" y="6218"/>
                    </a:cubicBezTo>
                    <a:cubicBezTo>
                      <a:pt x="216" y="6224"/>
                      <a:pt x="216" y="6231"/>
                      <a:pt x="210" y="6231"/>
                    </a:cubicBezTo>
                    <a:cubicBezTo>
                      <a:pt x="210" y="6231"/>
                      <a:pt x="210" y="6231"/>
                      <a:pt x="210" y="6231"/>
                    </a:cubicBezTo>
                    <a:cubicBezTo>
                      <a:pt x="216" y="6231"/>
                      <a:pt x="216" y="6231"/>
                      <a:pt x="223" y="6237"/>
                    </a:cubicBezTo>
                    <a:cubicBezTo>
                      <a:pt x="223" y="6237"/>
                      <a:pt x="223" y="6237"/>
                      <a:pt x="223" y="6237"/>
                    </a:cubicBezTo>
                    <a:cubicBezTo>
                      <a:pt x="229" y="6237"/>
                      <a:pt x="248" y="6237"/>
                      <a:pt x="273" y="6237"/>
                    </a:cubicBezTo>
                    <a:cubicBezTo>
                      <a:pt x="273" y="6237"/>
                      <a:pt x="273" y="6237"/>
                      <a:pt x="273" y="6237"/>
                    </a:cubicBezTo>
                    <a:cubicBezTo>
                      <a:pt x="381" y="6237"/>
                      <a:pt x="590" y="6212"/>
                      <a:pt x="711" y="6212"/>
                    </a:cubicBezTo>
                    <a:cubicBezTo>
                      <a:pt x="711" y="6212"/>
                      <a:pt x="711" y="6212"/>
                      <a:pt x="711" y="6212"/>
                    </a:cubicBezTo>
                    <a:cubicBezTo>
                      <a:pt x="743" y="6212"/>
                      <a:pt x="768" y="6212"/>
                      <a:pt x="800" y="6218"/>
                    </a:cubicBezTo>
                    <a:cubicBezTo>
                      <a:pt x="800" y="6218"/>
                      <a:pt x="800" y="6218"/>
                      <a:pt x="800" y="6218"/>
                    </a:cubicBezTo>
                    <a:cubicBezTo>
                      <a:pt x="857" y="6231"/>
                      <a:pt x="908" y="6288"/>
                      <a:pt x="901" y="6344"/>
                    </a:cubicBezTo>
                    <a:cubicBezTo>
                      <a:pt x="901" y="6344"/>
                      <a:pt x="901" y="6344"/>
                      <a:pt x="901" y="6344"/>
                    </a:cubicBezTo>
                    <a:cubicBezTo>
                      <a:pt x="901" y="6414"/>
                      <a:pt x="851" y="6471"/>
                      <a:pt x="781" y="6496"/>
                    </a:cubicBezTo>
                    <a:cubicBezTo>
                      <a:pt x="781" y="6496"/>
                      <a:pt x="781" y="6496"/>
                      <a:pt x="781" y="6496"/>
                    </a:cubicBezTo>
                    <a:cubicBezTo>
                      <a:pt x="730" y="6508"/>
                      <a:pt x="660" y="6508"/>
                      <a:pt x="571" y="6508"/>
                    </a:cubicBezTo>
                    <a:cubicBezTo>
                      <a:pt x="571" y="6508"/>
                      <a:pt x="571" y="6508"/>
                      <a:pt x="571" y="6508"/>
                    </a:cubicBezTo>
                    <a:cubicBezTo>
                      <a:pt x="533" y="6508"/>
                      <a:pt x="489" y="6508"/>
                      <a:pt x="451" y="6508"/>
                    </a:cubicBezTo>
                    <a:cubicBezTo>
                      <a:pt x="451" y="6508"/>
                      <a:pt x="451" y="6508"/>
                      <a:pt x="451" y="6508"/>
                    </a:cubicBezTo>
                    <a:cubicBezTo>
                      <a:pt x="406" y="6508"/>
                      <a:pt x="362" y="6508"/>
                      <a:pt x="330" y="6508"/>
                    </a:cubicBezTo>
                    <a:cubicBezTo>
                      <a:pt x="330" y="6508"/>
                      <a:pt x="330" y="6508"/>
                      <a:pt x="330" y="6508"/>
                    </a:cubicBezTo>
                    <a:cubicBezTo>
                      <a:pt x="292" y="6515"/>
                      <a:pt x="267" y="6515"/>
                      <a:pt x="261" y="6521"/>
                    </a:cubicBezTo>
                    <a:cubicBezTo>
                      <a:pt x="261" y="6521"/>
                      <a:pt x="261" y="6521"/>
                      <a:pt x="261" y="6521"/>
                    </a:cubicBezTo>
                    <a:cubicBezTo>
                      <a:pt x="242" y="6527"/>
                      <a:pt x="248" y="6534"/>
                      <a:pt x="248" y="6540"/>
                    </a:cubicBezTo>
                    <a:cubicBezTo>
                      <a:pt x="248" y="6540"/>
                      <a:pt x="248" y="6540"/>
                      <a:pt x="248" y="6540"/>
                    </a:cubicBezTo>
                    <a:cubicBezTo>
                      <a:pt x="248" y="6546"/>
                      <a:pt x="254" y="6559"/>
                      <a:pt x="273" y="6565"/>
                    </a:cubicBezTo>
                    <a:cubicBezTo>
                      <a:pt x="273" y="6565"/>
                      <a:pt x="273" y="6565"/>
                      <a:pt x="273" y="6565"/>
                    </a:cubicBezTo>
                    <a:cubicBezTo>
                      <a:pt x="280" y="6572"/>
                      <a:pt x="324" y="6578"/>
                      <a:pt x="375" y="6578"/>
                    </a:cubicBezTo>
                    <a:cubicBezTo>
                      <a:pt x="375" y="6578"/>
                      <a:pt x="375" y="6578"/>
                      <a:pt x="375" y="6578"/>
                    </a:cubicBezTo>
                    <a:cubicBezTo>
                      <a:pt x="445" y="6578"/>
                      <a:pt x="540" y="6572"/>
                      <a:pt x="616" y="6572"/>
                    </a:cubicBezTo>
                    <a:cubicBezTo>
                      <a:pt x="616" y="6572"/>
                      <a:pt x="616" y="6572"/>
                      <a:pt x="616" y="6572"/>
                    </a:cubicBezTo>
                    <a:cubicBezTo>
                      <a:pt x="667" y="6572"/>
                      <a:pt x="705" y="6572"/>
                      <a:pt x="743" y="6584"/>
                    </a:cubicBezTo>
                    <a:cubicBezTo>
                      <a:pt x="743" y="6584"/>
                      <a:pt x="743" y="6584"/>
                      <a:pt x="743" y="6584"/>
                    </a:cubicBezTo>
                    <a:cubicBezTo>
                      <a:pt x="781" y="6591"/>
                      <a:pt x="819" y="6609"/>
                      <a:pt x="851" y="6635"/>
                    </a:cubicBezTo>
                    <a:cubicBezTo>
                      <a:pt x="851" y="6635"/>
                      <a:pt x="851" y="6635"/>
                      <a:pt x="851" y="6635"/>
                    </a:cubicBezTo>
                    <a:cubicBezTo>
                      <a:pt x="876" y="6654"/>
                      <a:pt x="901" y="6685"/>
                      <a:pt x="908" y="6736"/>
                    </a:cubicBezTo>
                    <a:cubicBezTo>
                      <a:pt x="908" y="6736"/>
                      <a:pt x="908" y="6736"/>
                      <a:pt x="908" y="6736"/>
                    </a:cubicBezTo>
                    <a:cubicBezTo>
                      <a:pt x="908" y="6755"/>
                      <a:pt x="895" y="6780"/>
                      <a:pt x="882" y="6799"/>
                    </a:cubicBezTo>
                    <a:cubicBezTo>
                      <a:pt x="882" y="6799"/>
                      <a:pt x="882" y="6799"/>
                      <a:pt x="882" y="6799"/>
                    </a:cubicBezTo>
                    <a:cubicBezTo>
                      <a:pt x="870" y="6811"/>
                      <a:pt x="851" y="6824"/>
                      <a:pt x="832" y="6830"/>
                    </a:cubicBezTo>
                    <a:cubicBezTo>
                      <a:pt x="832" y="6830"/>
                      <a:pt x="832" y="6830"/>
                      <a:pt x="832" y="6830"/>
                    </a:cubicBezTo>
                    <a:cubicBezTo>
                      <a:pt x="806" y="6843"/>
                      <a:pt x="774" y="6849"/>
                      <a:pt x="743" y="6856"/>
                    </a:cubicBezTo>
                    <a:cubicBezTo>
                      <a:pt x="743" y="6856"/>
                      <a:pt x="743" y="6856"/>
                      <a:pt x="743" y="6856"/>
                    </a:cubicBezTo>
                    <a:cubicBezTo>
                      <a:pt x="705" y="6856"/>
                      <a:pt x="667" y="6862"/>
                      <a:pt x="622" y="6868"/>
                    </a:cubicBezTo>
                    <a:cubicBezTo>
                      <a:pt x="622" y="6868"/>
                      <a:pt x="622" y="6868"/>
                      <a:pt x="622" y="6868"/>
                    </a:cubicBezTo>
                    <a:cubicBezTo>
                      <a:pt x="540" y="6875"/>
                      <a:pt x="445" y="6881"/>
                      <a:pt x="375" y="6887"/>
                    </a:cubicBezTo>
                    <a:cubicBezTo>
                      <a:pt x="375" y="6887"/>
                      <a:pt x="375" y="6887"/>
                      <a:pt x="375" y="6887"/>
                    </a:cubicBezTo>
                    <a:cubicBezTo>
                      <a:pt x="324" y="6894"/>
                      <a:pt x="286" y="6906"/>
                      <a:pt x="280" y="6906"/>
                    </a:cubicBezTo>
                    <a:cubicBezTo>
                      <a:pt x="280" y="6906"/>
                      <a:pt x="280" y="6906"/>
                      <a:pt x="280" y="6906"/>
                    </a:cubicBezTo>
                    <a:cubicBezTo>
                      <a:pt x="254" y="6919"/>
                      <a:pt x="254" y="6925"/>
                      <a:pt x="254" y="6938"/>
                    </a:cubicBezTo>
                    <a:cubicBezTo>
                      <a:pt x="254" y="6938"/>
                      <a:pt x="254" y="6938"/>
                      <a:pt x="254" y="6938"/>
                    </a:cubicBezTo>
                    <a:cubicBezTo>
                      <a:pt x="254" y="6950"/>
                      <a:pt x="267" y="6969"/>
                      <a:pt x="286" y="6969"/>
                    </a:cubicBezTo>
                    <a:cubicBezTo>
                      <a:pt x="286" y="6969"/>
                      <a:pt x="286" y="6969"/>
                      <a:pt x="286" y="6969"/>
                    </a:cubicBezTo>
                    <a:cubicBezTo>
                      <a:pt x="286" y="6969"/>
                      <a:pt x="299" y="6976"/>
                      <a:pt x="311" y="6976"/>
                    </a:cubicBezTo>
                    <a:cubicBezTo>
                      <a:pt x="311" y="6976"/>
                      <a:pt x="311" y="6976"/>
                      <a:pt x="311" y="6976"/>
                    </a:cubicBezTo>
                    <a:cubicBezTo>
                      <a:pt x="394" y="6976"/>
                      <a:pt x="578" y="6938"/>
                      <a:pt x="692" y="6938"/>
                    </a:cubicBezTo>
                    <a:cubicBezTo>
                      <a:pt x="692" y="6938"/>
                      <a:pt x="692" y="6938"/>
                      <a:pt x="692" y="6938"/>
                    </a:cubicBezTo>
                    <a:cubicBezTo>
                      <a:pt x="717" y="6938"/>
                      <a:pt x="736" y="6938"/>
                      <a:pt x="755" y="6944"/>
                    </a:cubicBezTo>
                    <a:cubicBezTo>
                      <a:pt x="755" y="6944"/>
                      <a:pt x="755" y="6944"/>
                      <a:pt x="755" y="6944"/>
                    </a:cubicBezTo>
                    <a:cubicBezTo>
                      <a:pt x="806" y="6957"/>
                      <a:pt x="844" y="6976"/>
                      <a:pt x="882" y="7007"/>
                    </a:cubicBezTo>
                    <a:cubicBezTo>
                      <a:pt x="882" y="7007"/>
                      <a:pt x="882" y="7007"/>
                      <a:pt x="882" y="7007"/>
                    </a:cubicBezTo>
                    <a:cubicBezTo>
                      <a:pt x="914" y="7039"/>
                      <a:pt x="939" y="7077"/>
                      <a:pt x="939" y="7127"/>
                    </a:cubicBezTo>
                    <a:cubicBezTo>
                      <a:pt x="939" y="7127"/>
                      <a:pt x="939" y="7127"/>
                      <a:pt x="939" y="7127"/>
                    </a:cubicBezTo>
                    <a:cubicBezTo>
                      <a:pt x="946" y="7171"/>
                      <a:pt x="914" y="7209"/>
                      <a:pt x="882" y="7228"/>
                    </a:cubicBezTo>
                    <a:cubicBezTo>
                      <a:pt x="882" y="7228"/>
                      <a:pt x="882" y="7228"/>
                      <a:pt x="882" y="7228"/>
                    </a:cubicBezTo>
                    <a:cubicBezTo>
                      <a:pt x="851" y="7247"/>
                      <a:pt x="825" y="7247"/>
                      <a:pt x="793" y="7260"/>
                    </a:cubicBezTo>
                    <a:cubicBezTo>
                      <a:pt x="793" y="7260"/>
                      <a:pt x="793" y="7260"/>
                      <a:pt x="793" y="7260"/>
                    </a:cubicBezTo>
                    <a:cubicBezTo>
                      <a:pt x="755" y="7260"/>
                      <a:pt x="717" y="7266"/>
                      <a:pt x="673" y="7272"/>
                    </a:cubicBezTo>
                    <a:cubicBezTo>
                      <a:pt x="673" y="7272"/>
                      <a:pt x="673" y="7272"/>
                      <a:pt x="673" y="7272"/>
                    </a:cubicBezTo>
                    <a:cubicBezTo>
                      <a:pt x="590" y="7279"/>
                      <a:pt x="495" y="7285"/>
                      <a:pt x="419" y="7298"/>
                    </a:cubicBezTo>
                    <a:cubicBezTo>
                      <a:pt x="419" y="7298"/>
                      <a:pt x="419" y="7298"/>
                      <a:pt x="419" y="7298"/>
                    </a:cubicBezTo>
                    <a:cubicBezTo>
                      <a:pt x="368" y="7304"/>
                      <a:pt x="330" y="7310"/>
                      <a:pt x="318" y="7316"/>
                    </a:cubicBezTo>
                    <a:cubicBezTo>
                      <a:pt x="318" y="7316"/>
                      <a:pt x="318" y="7316"/>
                      <a:pt x="318" y="7316"/>
                    </a:cubicBezTo>
                    <a:cubicBezTo>
                      <a:pt x="292" y="7329"/>
                      <a:pt x="273" y="7342"/>
                      <a:pt x="261" y="7361"/>
                    </a:cubicBezTo>
                    <a:cubicBezTo>
                      <a:pt x="261" y="7361"/>
                      <a:pt x="261" y="7361"/>
                      <a:pt x="261" y="7361"/>
                    </a:cubicBezTo>
                    <a:cubicBezTo>
                      <a:pt x="254" y="7367"/>
                      <a:pt x="254" y="7373"/>
                      <a:pt x="254" y="7373"/>
                    </a:cubicBezTo>
                    <a:cubicBezTo>
                      <a:pt x="254" y="7373"/>
                      <a:pt x="254" y="7373"/>
                      <a:pt x="254" y="7373"/>
                    </a:cubicBezTo>
                    <a:cubicBezTo>
                      <a:pt x="254" y="7373"/>
                      <a:pt x="254" y="7373"/>
                      <a:pt x="254" y="7373"/>
                    </a:cubicBezTo>
                    <a:cubicBezTo>
                      <a:pt x="254" y="7373"/>
                      <a:pt x="254" y="7373"/>
                      <a:pt x="254" y="7373"/>
                    </a:cubicBezTo>
                    <a:cubicBezTo>
                      <a:pt x="299" y="7373"/>
                      <a:pt x="400" y="7361"/>
                      <a:pt x="502" y="7342"/>
                    </a:cubicBezTo>
                    <a:cubicBezTo>
                      <a:pt x="502" y="7342"/>
                      <a:pt x="502" y="7342"/>
                      <a:pt x="502" y="7342"/>
                    </a:cubicBezTo>
                    <a:cubicBezTo>
                      <a:pt x="597" y="7329"/>
                      <a:pt x="698" y="7310"/>
                      <a:pt x="774" y="7310"/>
                    </a:cubicBezTo>
                    <a:cubicBezTo>
                      <a:pt x="774" y="7310"/>
                      <a:pt x="774" y="7310"/>
                      <a:pt x="774" y="7310"/>
                    </a:cubicBezTo>
                    <a:cubicBezTo>
                      <a:pt x="787" y="7310"/>
                      <a:pt x="806" y="7310"/>
                      <a:pt x="819" y="7310"/>
                    </a:cubicBezTo>
                    <a:cubicBezTo>
                      <a:pt x="819" y="7310"/>
                      <a:pt x="819" y="7310"/>
                      <a:pt x="819" y="7310"/>
                    </a:cubicBezTo>
                    <a:cubicBezTo>
                      <a:pt x="863" y="7316"/>
                      <a:pt x="901" y="7335"/>
                      <a:pt x="927" y="7361"/>
                    </a:cubicBezTo>
                    <a:cubicBezTo>
                      <a:pt x="927" y="7361"/>
                      <a:pt x="927" y="7361"/>
                      <a:pt x="927" y="7361"/>
                    </a:cubicBezTo>
                    <a:cubicBezTo>
                      <a:pt x="958" y="7392"/>
                      <a:pt x="977" y="7424"/>
                      <a:pt x="977" y="7468"/>
                    </a:cubicBezTo>
                    <a:cubicBezTo>
                      <a:pt x="977" y="7468"/>
                      <a:pt x="977" y="7468"/>
                      <a:pt x="977" y="7468"/>
                    </a:cubicBezTo>
                    <a:cubicBezTo>
                      <a:pt x="977" y="7512"/>
                      <a:pt x="946" y="7563"/>
                      <a:pt x="908" y="7588"/>
                    </a:cubicBezTo>
                    <a:cubicBezTo>
                      <a:pt x="908" y="7588"/>
                      <a:pt x="908" y="7588"/>
                      <a:pt x="908" y="7588"/>
                    </a:cubicBezTo>
                    <a:cubicBezTo>
                      <a:pt x="882" y="7607"/>
                      <a:pt x="857" y="7613"/>
                      <a:pt x="819" y="7626"/>
                    </a:cubicBezTo>
                    <a:cubicBezTo>
                      <a:pt x="819" y="7626"/>
                      <a:pt x="819" y="7626"/>
                      <a:pt x="819" y="7626"/>
                    </a:cubicBezTo>
                    <a:cubicBezTo>
                      <a:pt x="787" y="7632"/>
                      <a:pt x="749" y="7645"/>
                      <a:pt x="711" y="7651"/>
                    </a:cubicBezTo>
                    <a:cubicBezTo>
                      <a:pt x="711" y="7651"/>
                      <a:pt x="711" y="7651"/>
                      <a:pt x="711" y="7651"/>
                    </a:cubicBezTo>
                    <a:cubicBezTo>
                      <a:pt x="635" y="7670"/>
                      <a:pt x="546" y="7689"/>
                      <a:pt x="476" y="7708"/>
                    </a:cubicBezTo>
                    <a:cubicBezTo>
                      <a:pt x="476" y="7708"/>
                      <a:pt x="476" y="7708"/>
                      <a:pt x="476" y="7708"/>
                    </a:cubicBezTo>
                    <a:cubicBezTo>
                      <a:pt x="432" y="7720"/>
                      <a:pt x="394" y="7733"/>
                      <a:pt x="381" y="7739"/>
                    </a:cubicBezTo>
                    <a:cubicBezTo>
                      <a:pt x="381" y="7739"/>
                      <a:pt x="381" y="7739"/>
                      <a:pt x="381" y="7739"/>
                    </a:cubicBezTo>
                    <a:cubicBezTo>
                      <a:pt x="349" y="7758"/>
                      <a:pt x="330" y="7790"/>
                      <a:pt x="337" y="7803"/>
                    </a:cubicBezTo>
                    <a:cubicBezTo>
                      <a:pt x="337" y="7803"/>
                      <a:pt x="337" y="7803"/>
                      <a:pt x="337" y="7803"/>
                    </a:cubicBezTo>
                    <a:cubicBezTo>
                      <a:pt x="337" y="7803"/>
                      <a:pt x="337" y="7803"/>
                      <a:pt x="337" y="7803"/>
                    </a:cubicBezTo>
                    <a:cubicBezTo>
                      <a:pt x="337" y="7803"/>
                      <a:pt x="337" y="7803"/>
                      <a:pt x="337" y="7803"/>
                    </a:cubicBezTo>
                    <a:cubicBezTo>
                      <a:pt x="337" y="7803"/>
                      <a:pt x="337" y="7803"/>
                      <a:pt x="343" y="7803"/>
                    </a:cubicBezTo>
                    <a:cubicBezTo>
                      <a:pt x="343" y="7803"/>
                      <a:pt x="343" y="7803"/>
                      <a:pt x="343" y="7803"/>
                    </a:cubicBezTo>
                    <a:cubicBezTo>
                      <a:pt x="375" y="7803"/>
                      <a:pt x="483" y="7784"/>
                      <a:pt x="578" y="7758"/>
                    </a:cubicBezTo>
                    <a:cubicBezTo>
                      <a:pt x="578" y="7758"/>
                      <a:pt x="578" y="7758"/>
                      <a:pt x="578" y="7758"/>
                    </a:cubicBezTo>
                    <a:cubicBezTo>
                      <a:pt x="686" y="7739"/>
                      <a:pt x="787" y="7714"/>
                      <a:pt x="857" y="7714"/>
                    </a:cubicBezTo>
                    <a:cubicBezTo>
                      <a:pt x="857" y="7714"/>
                      <a:pt x="857" y="7714"/>
                      <a:pt x="857" y="7714"/>
                    </a:cubicBezTo>
                    <a:cubicBezTo>
                      <a:pt x="870" y="7714"/>
                      <a:pt x="882" y="7714"/>
                      <a:pt x="895" y="7714"/>
                    </a:cubicBezTo>
                    <a:cubicBezTo>
                      <a:pt x="895" y="7714"/>
                      <a:pt x="895" y="7714"/>
                      <a:pt x="895" y="7714"/>
                    </a:cubicBezTo>
                    <a:cubicBezTo>
                      <a:pt x="927" y="7720"/>
                      <a:pt x="958" y="7746"/>
                      <a:pt x="977" y="7771"/>
                    </a:cubicBezTo>
                    <a:cubicBezTo>
                      <a:pt x="977" y="7771"/>
                      <a:pt x="977" y="7771"/>
                      <a:pt x="977" y="7771"/>
                    </a:cubicBezTo>
                    <a:cubicBezTo>
                      <a:pt x="996" y="7796"/>
                      <a:pt x="1003" y="7828"/>
                      <a:pt x="1003" y="7853"/>
                    </a:cubicBezTo>
                    <a:cubicBezTo>
                      <a:pt x="1003" y="7853"/>
                      <a:pt x="1003" y="7853"/>
                      <a:pt x="1003" y="7853"/>
                    </a:cubicBezTo>
                    <a:cubicBezTo>
                      <a:pt x="1003" y="7929"/>
                      <a:pt x="965" y="7998"/>
                      <a:pt x="901" y="8042"/>
                    </a:cubicBezTo>
                    <a:cubicBezTo>
                      <a:pt x="901" y="8042"/>
                      <a:pt x="901" y="8042"/>
                      <a:pt x="901" y="8042"/>
                    </a:cubicBezTo>
                    <a:cubicBezTo>
                      <a:pt x="851" y="8080"/>
                      <a:pt x="781" y="8099"/>
                      <a:pt x="705" y="8118"/>
                    </a:cubicBezTo>
                    <a:cubicBezTo>
                      <a:pt x="705" y="8118"/>
                      <a:pt x="705" y="8118"/>
                      <a:pt x="705" y="8118"/>
                    </a:cubicBezTo>
                    <a:cubicBezTo>
                      <a:pt x="622" y="8143"/>
                      <a:pt x="533" y="8162"/>
                      <a:pt x="470" y="8181"/>
                    </a:cubicBezTo>
                    <a:cubicBezTo>
                      <a:pt x="470" y="8181"/>
                      <a:pt x="470" y="8181"/>
                      <a:pt x="470" y="8181"/>
                    </a:cubicBezTo>
                    <a:cubicBezTo>
                      <a:pt x="426" y="8194"/>
                      <a:pt x="394" y="8207"/>
                      <a:pt x="387" y="8213"/>
                    </a:cubicBezTo>
                    <a:cubicBezTo>
                      <a:pt x="387" y="8213"/>
                      <a:pt x="387" y="8213"/>
                      <a:pt x="387" y="8213"/>
                    </a:cubicBezTo>
                    <a:cubicBezTo>
                      <a:pt x="375" y="8225"/>
                      <a:pt x="375" y="8232"/>
                      <a:pt x="375" y="8238"/>
                    </a:cubicBezTo>
                    <a:cubicBezTo>
                      <a:pt x="375" y="8238"/>
                      <a:pt x="375" y="8238"/>
                      <a:pt x="375" y="8238"/>
                    </a:cubicBezTo>
                    <a:cubicBezTo>
                      <a:pt x="375" y="8251"/>
                      <a:pt x="387" y="8276"/>
                      <a:pt x="426" y="8282"/>
                    </a:cubicBezTo>
                    <a:cubicBezTo>
                      <a:pt x="426" y="8282"/>
                      <a:pt x="426" y="8282"/>
                      <a:pt x="426" y="8282"/>
                    </a:cubicBezTo>
                    <a:cubicBezTo>
                      <a:pt x="426" y="8282"/>
                      <a:pt x="432" y="8282"/>
                      <a:pt x="432" y="8282"/>
                    </a:cubicBezTo>
                    <a:cubicBezTo>
                      <a:pt x="432" y="8282"/>
                      <a:pt x="432" y="8282"/>
                      <a:pt x="432" y="8282"/>
                    </a:cubicBezTo>
                    <a:cubicBezTo>
                      <a:pt x="476" y="8282"/>
                      <a:pt x="578" y="8257"/>
                      <a:pt x="673" y="8232"/>
                    </a:cubicBezTo>
                    <a:cubicBezTo>
                      <a:pt x="673" y="8232"/>
                      <a:pt x="673" y="8232"/>
                      <a:pt x="673" y="8232"/>
                    </a:cubicBezTo>
                    <a:cubicBezTo>
                      <a:pt x="774" y="8213"/>
                      <a:pt x="876" y="8181"/>
                      <a:pt x="952" y="8181"/>
                    </a:cubicBezTo>
                    <a:cubicBezTo>
                      <a:pt x="952" y="8181"/>
                      <a:pt x="952" y="8181"/>
                      <a:pt x="952" y="8181"/>
                    </a:cubicBezTo>
                    <a:cubicBezTo>
                      <a:pt x="965" y="8181"/>
                      <a:pt x="977" y="8181"/>
                      <a:pt x="990" y="8188"/>
                    </a:cubicBezTo>
                    <a:cubicBezTo>
                      <a:pt x="990" y="8188"/>
                      <a:pt x="990" y="8188"/>
                      <a:pt x="990" y="8188"/>
                    </a:cubicBezTo>
                    <a:cubicBezTo>
                      <a:pt x="1092" y="8207"/>
                      <a:pt x="1161" y="8289"/>
                      <a:pt x="1161" y="8377"/>
                    </a:cubicBezTo>
                    <a:cubicBezTo>
                      <a:pt x="1161" y="8377"/>
                      <a:pt x="1161" y="8377"/>
                      <a:pt x="1161" y="8377"/>
                    </a:cubicBezTo>
                    <a:cubicBezTo>
                      <a:pt x="1161" y="8421"/>
                      <a:pt x="1142" y="8472"/>
                      <a:pt x="1104" y="8503"/>
                    </a:cubicBezTo>
                    <a:cubicBezTo>
                      <a:pt x="1104" y="8503"/>
                      <a:pt x="1104" y="8503"/>
                      <a:pt x="1104" y="8503"/>
                    </a:cubicBezTo>
                    <a:cubicBezTo>
                      <a:pt x="1079" y="8522"/>
                      <a:pt x="1047" y="8535"/>
                      <a:pt x="1015" y="8547"/>
                    </a:cubicBezTo>
                    <a:cubicBezTo>
                      <a:pt x="1015" y="8547"/>
                      <a:pt x="1015" y="8547"/>
                      <a:pt x="1015" y="8547"/>
                    </a:cubicBezTo>
                    <a:cubicBezTo>
                      <a:pt x="977" y="8560"/>
                      <a:pt x="939" y="8566"/>
                      <a:pt x="901" y="8579"/>
                    </a:cubicBezTo>
                    <a:cubicBezTo>
                      <a:pt x="901" y="8579"/>
                      <a:pt x="901" y="8579"/>
                      <a:pt x="901" y="8579"/>
                    </a:cubicBezTo>
                    <a:cubicBezTo>
                      <a:pt x="819" y="8598"/>
                      <a:pt x="724" y="8617"/>
                      <a:pt x="654" y="8636"/>
                    </a:cubicBezTo>
                    <a:cubicBezTo>
                      <a:pt x="654" y="8636"/>
                      <a:pt x="654" y="8636"/>
                      <a:pt x="654" y="8636"/>
                    </a:cubicBezTo>
                    <a:cubicBezTo>
                      <a:pt x="609" y="8648"/>
                      <a:pt x="571" y="8667"/>
                      <a:pt x="565" y="8674"/>
                    </a:cubicBezTo>
                    <a:cubicBezTo>
                      <a:pt x="565" y="8674"/>
                      <a:pt x="565" y="8674"/>
                      <a:pt x="565" y="8674"/>
                    </a:cubicBezTo>
                    <a:cubicBezTo>
                      <a:pt x="533" y="8693"/>
                      <a:pt x="527" y="8711"/>
                      <a:pt x="527" y="8718"/>
                    </a:cubicBezTo>
                    <a:cubicBezTo>
                      <a:pt x="527" y="8718"/>
                      <a:pt x="527" y="8718"/>
                      <a:pt x="527" y="8718"/>
                    </a:cubicBezTo>
                    <a:cubicBezTo>
                      <a:pt x="527" y="8718"/>
                      <a:pt x="527" y="8718"/>
                      <a:pt x="533" y="8718"/>
                    </a:cubicBezTo>
                    <a:cubicBezTo>
                      <a:pt x="533" y="8718"/>
                      <a:pt x="533" y="8718"/>
                      <a:pt x="533" y="8718"/>
                    </a:cubicBezTo>
                    <a:cubicBezTo>
                      <a:pt x="533" y="8724"/>
                      <a:pt x="540" y="8724"/>
                      <a:pt x="552" y="8730"/>
                    </a:cubicBezTo>
                    <a:cubicBezTo>
                      <a:pt x="552" y="8730"/>
                      <a:pt x="552" y="8730"/>
                      <a:pt x="552" y="8730"/>
                    </a:cubicBezTo>
                    <a:cubicBezTo>
                      <a:pt x="552" y="8730"/>
                      <a:pt x="559" y="8730"/>
                      <a:pt x="565" y="8730"/>
                    </a:cubicBezTo>
                    <a:cubicBezTo>
                      <a:pt x="565" y="8730"/>
                      <a:pt x="565" y="8730"/>
                      <a:pt x="565" y="8730"/>
                    </a:cubicBezTo>
                    <a:cubicBezTo>
                      <a:pt x="609" y="8730"/>
                      <a:pt x="724" y="8705"/>
                      <a:pt x="838" y="8680"/>
                    </a:cubicBezTo>
                    <a:cubicBezTo>
                      <a:pt x="838" y="8680"/>
                      <a:pt x="838" y="8680"/>
                      <a:pt x="838" y="8680"/>
                    </a:cubicBezTo>
                    <a:cubicBezTo>
                      <a:pt x="952" y="8655"/>
                      <a:pt x="1060" y="8636"/>
                      <a:pt x="1136" y="8629"/>
                    </a:cubicBezTo>
                    <a:cubicBezTo>
                      <a:pt x="1136" y="8629"/>
                      <a:pt x="1136" y="8629"/>
                      <a:pt x="1136" y="8629"/>
                    </a:cubicBezTo>
                    <a:cubicBezTo>
                      <a:pt x="1142" y="8629"/>
                      <a:pt x="1149" y="8629"/>
                      <a:pt x="1155" y="8636"/>
                    </a:cubicBezTo>
                    <a:cubicBezTo>
                      <a:pt x="1155" y="8636"/>
                      <a:pt x="1155" y="8636"/>
                      <a:pt x="1155" y="8636"/>
                    </a:cubicBezTo>
                    <a:cubicBezTo>
                      <a:pt x="1193" y="8636"/>
                      <a:pt x="1231" y="8648"/>
                      <a:pt x="1257" y="8674"/>
                    </a:cubicBezTo>
                    <a:cubicBezTo>
                      <a:pt x="1257" y="8674"/>
                      <a:pt x="1257" y="8674"/>
                      <a:pt x="1257" y="8674"/>
                    </a:cubicBezTo>
                    <a:cubicBezTo>
                      <a:pt x="1282" y="8699"/>
                      <a:pt x="1295" y="8737"/>
                      <a:pt x="1295" y="8768"/>
                    </a:cubicBezTo>
                    <a:cubicBezTo>
                      <a:pt x="1295" y="8768"/>
                      <a:pt x="1295" y="8768"/>
                      <a:pt x="1295" y="8768"/>
                    </a:cubicBezTo>
                    <a:cubicBezTo>
                      <a:pt x="1295" y="8825"/>
                      <a:pt x="1257" y="8876"/>
                      <a:pt x="1206" y="8913"/>
                    </a:cubicBezTo>
                    <a:cubicBezTo>
                      <a:pt x="1206" y="8913"/>
                      <a:pt x="1206" y="8913"/>
                      <a:pt x="1206" y="8913"/>
                    </a:cubicBezTo>
                    <a:cubicBezTo>
                      <a:pt x="1155" y="8939"/>
                      <a:pt x="1092" y="8951"/>
                      <a:pt x="1009" y="8970"/>
                    </a:cubicBezTo>
                    <a:cubicBezTo>
                      <a:pt x="1009" y="8970"/>
                      <a:pt x="1009" y="8970"/>
                      <a:pt x="1009" y="8970"/>
                    </a:cubicBezTo>
                    <a:cubicBezTo>
                      <a:pt x="933" y="8983"/>
                      <a:pt x="844" y="9002"/>
                      <a:pt x="781" y="9021"/>
                    </a:cubicBezTo>
                    <a:cubicBezTo>
                      <a:pt x="781" y="9021"/>
                      <a:pt x="781" y="9021"/>
                      <a:pt x="781" y="9021"/>
                    </a:cubicBezTo>
                    <a:cubicBezTo>
                      <a:pt x="736" y="9027"/>
                      <a:pt x="698" y="9040"/>
                      <a:pt x="692" y="9052"/>
                    </a:cubicBezTo>
                    <a:cubicBezTo>
                      <a:pt x="692" y="9052"/>
                      <a:pt x="692" y="9052"/>
                      <a:pt x="692" y="9052"/>
                    </a:cubicBezTo>
                    <a:cubicBezTo>
                      <a:pt x="667" y="9059"/>
                      <a:pt x="654" y="9078"/>
                      <a:pt x="641" y="9090"/>
                    </a:cubicBezTo>
                    <a:cubicBezTo>
                      <a:pt x="641" y="9090"/>
                      <a:pt x="641" y="9090"/>
                      <a:pt x="641" y="9090"/>
                    </a:cubicBezTo>
                    <a:cubicBezTo>
                      <a:pt x="635" y="9103"/>
                      <a:pt x="629" y="9109"/>
                      <a:pt x="629" y="9115"/>
                    </a:cubicBezTo>
                    <a:cubicBezTo>
                      <a:pt x="629" y="9115"/>
                      <a:pt x="629" y="9115"/>
                      <a:pt x="629" y="9115"/>
                    </a:cubicBezTo>
                    <a:cubicBezTo>
                      <a:pt x="629" y="9115"/>
                      <a:pt x="629" y="9115"/>
                      <a:pt x="629" y="9115"/>
                    </a:cubicBezTo>
                    <a:cubicBezTo>
                      <a:pt x="629" y="9115"/>
                      <a:pt x="629" y="9115"/>
                      <a:pt x="629" y="9115"/>
                    </a:cubicBezTo>
                    <a:cubicBezTo>
                      <a:pt x="629" y="9115"/>
                      <a:pt x="635" y="9115"/>
                      <a:pt x="635" y="9115"/>
                    </a:cubicBezTo>
                    <a:cubicBezTo>
                      <a:pt x="635" y="9115"/>
                      <a:pt x="635" y="9115"/>
                      <a:pt x="635" y="9115"/>
                    </a:cubicBezTo>
                    <a:cubicBezTo>
                      <a:pt x="686" y="9115"/>
                      <a:pt x="806" y="9090"/>
                      <a:pt x="927" y="9065"/>
                    </a:cubicBezTo>
                    <a:cubicBezTo>
                      <a:pt x="927" y="9065"/>
                      <a:pt x="927" y="9065"/>
                      <a:pt x="927" y="9065"/>
                    </a:cubicBezTo>
                    <a:cubicBezTo>
                      <a:pt x="1047" y="9040"/>
                      <a:pt x="1168" y="9014"/>
                      <a:pt x="1244" y="9014"/>
                    </a:cubicBezTo>
                    <a:cubicBezTo>
                      <a:pt x="1244" y="9014"/>
                      <a:pt x="1244" y="9014"/>
                      <a:pt x="1244" y="9014"/>
                    </a:cubicBezTo>
                    <a:cubicBezTo>
                      <a:pt x="1250" y="9014"/>
                      <a:pt x="1263" y="9014"/>
                      <a:pt x="1269" y="9014"/>
                    </a:cubicBezTo>
                    <a:cubicBezTo>
                      <a:pt x="1269" y="9014"/>
                      <a:pt x="1269" y="9014"/>
                      <a:pt x="1269" y="9014"/>
                    </a:cubicBezTo>
                    <a:cubicBezTo>
                      <a:pt x="1307" y="9021"/>
                      <a:pt x="1339" y="9033"/>
                      <a:pt x="1364" y="9059"/>
                    </a:cubicBezTo>
                    <a:cubicBezTo>
                      <a:pt x="1364" y="9059"/>
                      <a:pt x="1364" y="9059"/>
                      <a:pt x="1364" y="9059"/>
                    </a:cubicBezTo>
                    <a:cubicBezTo>
                      <a:pt x="1390" y="9078"/>
                      <a:pt x="1402" y="9115"/>
                      <a:pt x="1402" y="9147"/>
                    </a:cubicBezTo>
                    <a:cubicBezTo>
                      <a:pt x="1402" y="9147"/>
                      <a:pt x="1402" y="9147"/>
                      <a:pt x="1402" y="9147"/>
                    </a:cubicBezTo>
                    <a:cubicBezTo>
                      <a:pt x="1396" y="9210"/>
                      <a:pt x="1358" y="9267"/>
                      <a:pt x="1295" y="9311"/>
                    </a:cubicBezTo>
                    <a:cubicBezTo>
                      <a:pt x="1295" y="9311"/>
                      <a:pt x="1295" y="9311"/>
                      <a:pt x="1295" y="9311"/>
                    </a:cubicBezTo>
                    <a:cubicBezTo>
                      <a:pt x="1244" y="9343"/>
                      <a:pt x="1174" y="9355"/>
                      <a:pt x="1085" y="9381"/>
                    </a:cubicBezTo>
                    <a:cubicBezTo>
                      <a:pt x="1085" y="9381"/>
                      <a:pt x="1085" y="9381"/>
                      <a:pt x="1085" y="9381"/>
                    </a:cubicBezTo>
                    <a:cubicBezTo>
                      <a:pt x="996" y="9400"/>
                      <a:pt x="901" y="9425"/>
                      <a:pt x="832" y="9444"/>
                    </a:cubicBezTo>
                    <a:cubicBezTo>
                      <a:pt x="832" y="9444"/>
                      <a:pt x="832" y="9444"/>
                      <a:pt x="832" y="9444"/>
                    </a:cubicBezTo>
                    <a:cubicBezTo>
                      <a:pt x="781" y="9456"/>
                      <a:pt x="743" y="9469"/>
                      <a:pt x="736" y="9482"/>
                    </a:cubicBezTo>
                    <a:cubicBezTo>
                      <a:pt x="736" y="9482"/>
                      <a:pt x="736" y="9482"/>
                      <a:pt x="736" y="9482"/>
                    </a:cubicBezTo>
                    <a:cubicBezTo>
                      <a:pt x="711" y="9494"/>
                      <a:pt x="698" y="9519"/>
                      <a:pt x="698" y="9538"/>
                    </a:cubicBezTo>
                    <a:cubicBezTo>
                      <a:pt x="698" y="9538"/>
                      <a:pt x="698" y="9538"/>
                      <a:pt x="698" y="9538"/>
                    </a:cubicBezTo>
                    <a:cubicBezTo>
                      <a:pt x="698" y="9551"/>
                      <a:pt x="705" y="9557"/>
                      <a:pt x="705" y="9564"/>
                    </a:cubicBezTo>
                    <a:cubicBezTo>
                      <a:pt x="705" y="9564"/>
                      <a:pt x="705" y="9564"/>
                      <a:pt x="705" y="9564"/>
                    </a:cubicBezTo>
                    <a:cubicBezTo>
                      <a:pt x="711" y="9564"/>
                      <a:pt x="711" y="9570"/>
                      <a:pt x="724" y="9570"/>
                    </a:cubicBezTo>
                    <a:cubicBezTo>
                      <a:pt x="724" y="9570"/>
                      <a:pt x="724" y="9570"/>
                      <a:pt x="724" y="9570"/>
                    </a:cubicBezTo>
                    <a:cubicBezTo>
                      <a:pt x="724" y="9570"/>
                      <a:pt x="724" y="9570"/>
                      <a:pt x="724" y="9570"/>
                    </a:cubicBezTo>
                    <a:cubicBezTo>
                      <a:pt x="724" y="9570"/>
                      <a:pt x="724" y="9570"/>
                      <a:pt x="724" y="9570"/>
                    </a:cubicBezTo>
                    <a:cubicBezTo>
                      <a:pt x="730" y="9570"/>
                      <a:pt x="762" y="9564"/>
                      <a:pt x="793" y="9557"/>
                    </a:cubicBezTo>
                    <a:cubicBezTo>
                      <a:pt x="793" y="9557"/>
                      <a:pt x="793" y="9557"/>
                      <a:pt x="793" y="9557"/>
                    </a:cubicBezTo>
                    <a:cubicBezTo>
                      <a:pt x="825" y="9545"/>
                      <a:pt x="863" y="9532"/>
                      <a:pt x="908" y="9513"/>
                    </a:cubicBezTo>
                    <a:cubicBezTo>
                      <a:pt x="908" y="9513"/>
                      <a:pt x="908" y="9513"/>
                      <a:pt x="908" y="9513"/>
                    </a:cubicBezTo>
                    <a:cubicBezTo>
                      <a:pt x="990" y="9482"/>
                      <a:pt x="1085" y="9444"/>
                      <a:pt x="1161" y="9418"/>
                    </a:cubicBezTo>
                    <a:cubicBezTo>
                      <a:pt x="1161" y="9418"/>
                      <a:pt x="1161" y="9418"/>
                      <a:pt x="1161" y="9418"/>
                    </a:cubicBezTo>
                    <a:cubicBezTo>
                      <a:pt x="1218" y="9400"/>
                      <a:pt x="1257" y="9387"/>
                      <a:pt x="1301" y="9387"/>
                    </a:cubicBezTo>
                    <a:cubicBezTo>
                      <a:pt x="1301" y="9387"/>
                      <a:pt x="1301" y="9387"/>
                      <a:pt x="1301" y="9387"/>
                    </a:cubicBezTo>
                    <a:cubicBezTo>
                      <a:pt x="1339" y="9387"/>
                      <a:pt x="1383" y="9400"/>
                      <a:pt x="1409" y="9431"/>
                    </a:cubicBezTo>
                    <a:cubicBezTo>
                      <a:pt x="1409" y="9431"/>
                      <a:pt x="1409" y="9431"/>
                      <a:pt x="1409" y="9431"/>
                    </a:cubicBezTo>
                    <a:cubicBezTo>
                      <a:pt x="1434" y="9456"/>
                      <a:pt x="1447" y="9494"/>
                      <a:pt x="1447" y="9526"/>
                    </a:cubicBezTo>
                    <a:cubicBezTo>
                      <a:pt x="1447" y="9526"/>
                      <a:pt x="1447" y="9526"/>
                      <a:pt x="1447" y="9526"/>
                    </a:cubicBezTo>
                    <a:cubicBezTo>
                      <a:pt x="1447" y="9583"/>
                      <a:pt x="1415" y="9639"/>
                      <a:pt x="1364" y="9684"/>
                    </a:cubicBezTo>
                    <a:cubicBezTo>
                      <a:pt x="1364" y="9684"/>
                      <a:pt x="1364" y="9684"/>
                      <a:pt x="1364" y="9684"/>
                    </a:cubicBezTo>
                    <a:cubicBezTo>
                      <a:pt x="1320" y="9715"/>
                      <a:pt x="1250" y="9740"/>
                      <a:pt x="1168" y="9766"/>
                    </a:cubicBezTo>
                    <a:cubicBezTo>
                      <a:pt x="1168" y="9766"/>
                      <a:pt x="1168" y="9766"/>
                      <a:pt x="1168" y="9766"/>
                    </a:cubicBezTo>
                    <a:cubicBezTo>
                      <a:pt x="1085" y="9797"/>
                      <a:pt x="996" y="9822"/>
                      <a:pt x="927" y="9848"/>
                    </a:cubicBezTo>
                    <a:cubicBezTo>
                      <a:pt x="927" y="9848"/>
                      <a:pt x="927" y="9848"/>
                      <a:pt x="927" y="9848"/>
                    </a:cubicBezTo>
                    <a:cubicBezTo>
                      <a:pt x="882" y="9860"/>
                      <a:pt x="851" y="9879"/>
                      <a:pt x="838" y="9886"/>
                    </a:cubicBezTo>
                    <a:cubicBezTo>
                      <a:pt x="838" y="9886"/>
                      <a:pt x="838" y="9886"/>
                      <a:pt x="838" y="9886"/>
                    </a:cubicBezTo>
                    <a:cubicBezTo>
                      <a:pt x="819" y="9898"/>
                      <a:pt x="819" y="9917"/>
                      <a:pt x="819" y="9923"/>
                    </a:cubicBezTo>
                    <a:cubicBezTo>
                      <a:pt x="819" y="9923"/>
                      <a:pt x="819" y="9923"/>
                      <a:pt x="819" y="9923"/>
                    </a:cubicBezTo>
                    <a:cubicBezTo>
                      <a:pt x="819" y="9936"/>
                      <a:pt x="819" y="9942"/>
                      <a:pt x="838" y="9942"/>
                    </a:cubicBezTo>
                    <a:cubicBezTo>
                      <a:pt x="838" y="9942"/>
                      <a:pt x="838" y="9942"/>
                      <a:pt x="838" y="9942"/>
                    </a:cubicBezTo>
                    <a:cubicBezTo>
                      <a:pt x="838" y="9942"/>
                      <a:pt x="844" y="9942"/>
                      <a:pt x="844" y="9942"/>
                    </a:cubicBezTo>
                    <a:cubicBezTo>
                      <a:pt x="844" y="9942"/>
                      <a:pt x="844" y="9942"/>
                      <a:pt x="844" y="9942"/>
                    </a:cubicBezTo>
                    <a:cubicBezTo>
                      <a:pt x="857" y="9949"/>
                      <a:pt x="927" y="9930"/>
                      <a:pt x="996" y="9905"/>
                    </a:cubicBezTo>
                    <a:cubicBezTo>
                      <a:pt x="996" y="9905"/>
                      <a:pt x="996" y="9905"/>
                      <a:pt x="996" y="9905"/>
                    </a:cubicBezTo>
                    <a:cubicBezTo>
                      <a:pt x="1073" y="9873"/>
                      <a:pt x="1155" y="9848"/>
                      <a:pt x="1225" y="9822"/>
                    </a:cubicBezTo>
                    <a:cubicBezTo>
                      <a:pt x="1225" y="9822"/>
                      <a:pt x="1225" y="9822"/>
                      <a:pt x="1225" y="9822"/>
                    </a:cubicBezTo>
                    <a:cubicBezTo>
                      <a:pt x="1276" y="9810"/>
                      <a:pt x="1320" y="9797"/>
                      <a:pt x="1358" y="9797"/>
                    </a:cubicBezTo>
                    <a:cubicBezTo>
                      <a:pt x="1358" y="9797"/>
                      <a:pt x="1358" y="9797"/>
                      <a:pt x="1358" y="9797"/>
                    </a:cubicBezTo>
                    <a:cubicBezTo>
                      <a:pt x="1364" y="9797"/>
                      <a:pt x="1364" y="9797"/>
                      <a:pt x="1364" y="9797"/>
                    </a:cubicBezTo>
                    <a:cubicBezTo>
                      <a:pt x="1364" y="9797"/>
                      <a:pt x="1364" y="9797"/>
                      <a:pt x="1364" y="9797"/>
                    </a:cubicBezTo>
                    <a:cubicBezTo>
                      <a:pt x="1422" y="9797"/>
                      <a:pt x="1466" y="9822"/>
                      <a:pt x="1504" y="9848"/>
                    </a:cubicBezTo>
                    <a:cubicBezTo>
                      <a:pt x="1504" y="9848"/>
                      <a:pt x="1504" y="9848"/>
                      <a:pt x="1504" y="9848"/>
                    </a:cubicBezTo>
                    <a:cubicBezTo>
                      <a:pt x="1536" y="9879"/>
                      <a:pt x="1561" y="9923"/>
                      <a:pt x="1567" y="9974"/>
                    </a:cubicBezTo>
                    <a:cubicBezTo>
                      <a:pt x="1567" y="9974"/>
                      <a:pt x="1567" y="9974"/>
                      <a:pt x="1567" y="9974"/>
                    </a:cubicBezTo>
                    <a:cubicBezTo>
                      <a:pt x="1567" y="10012"/>
                      <a:pt x="1542" y="10050"/>
                      <a:pt x="1510" y="10081"/>
                    </a:cubicBezTo>
                    <a:cubicBezTo>
                      <a:pt x="1510" y="10081"/>
                      <a:pt x="1510" y="10081"/>
                      <a:pt x="1510" y="10081"/>
                    </a:cubicBezTo>
                    <a:cubicBezTo>
                      <a:pt x="1485" y="10100"/>
                      <a:pt x="1460" y="10113"/>
                      <a:pt x="1422" y="10125"/>
                    </a:cubicBezTo>
                    <a:cubicBezTo>
                      <a:pt x="1422" y="10125"/>
                      <a:pt x="1422" y="10125"/>
                      <a:pt x="1422" y="10125"/>
                    </a:cubicBezTo>
                    <a:cubicBezTo>
                      <a:pt x="1383" y="10138"/>
                      <a:pt x="1345" y="10151"/>
                      <a:pt x="1301" y="10163"/>
                    </a:cubicBezTo>
                    <a:cubicBezTo>
                      <a:pt x="1301" y="10163"/>
                      <a:pt x="1301" y="10163"/>
                      <a:pt x="1301" y="10163"/>
                    </a:cubicBezTo>
                    <a:cubicBezTo>
                      <a:pt x="1212" y="10195"/>
                      <a:pt x="1111" y="10220"/>
                      <a:pt x="1041" y="10245"/>
                    </a:cubicBezTo>
                    <a:cubicBezTo>
                      <a:pt x="1041" y="10245"/>
                      <a:pt x="1041" y="10245"/>
                      <a:pt x="1041" y="10245"/>
                    </a:cubicBezTo>
                    <a:cubicBezTo>
                      <a:pt x="990" y="10258"/>
                      <a:pt x="952" y="10277"/>
                      <a:pt x="939" y="10283"/>
                    </a:cubicBezTo>
                    <a:cubicBezTo>
                      <a:pt x="939" y="10283"/>
                      <a:pt x="939" y="10283"/>
                      <a:pt x="939" y="10283"/>
                    </a:cubicBezTo>
                    <a:cubicBezTo>
                      <a:pt x="920" y="10302"/>
                      <a:pt x="920" y="10315"/>
                      <a:pt x="920" y="10321"/>
                    </a:cubicBezTo>
                    <a:cubicBezTo>
                      <a:pt x="920" y="10321"/>
                      <a:pt x="920" y="10321"/>
                      <a:pt x="920" y="10321"/>
                    </a:cubicBezTo>
                    <a:cubicBezTo>
                      <a:pt x="920" y="10334"/>
                      <a:pt x="927" y="10353"/>
                      <a:pt x="971" y="10359"/>
                    </a:cubicBezTo>
                    <a:cubicBezTo>
                      <a:pt x="971" y="10359"/>
                      <a:pt x="971" y="10359"/>
                      <a:pt x="971" y="10359"/>
                    </a:cubicBezTo>
                    <a:cubicBezTo>
                      <a:pt x="971" y="10359"/>
                      <a:pt x="971" y="10359"/>
                      <a:pt x="971" y="10359"/>
                    </a:cubicBezTo>
                    <a:cubicBezTo>
                      <a:pt x="971" y="10359"/>
                      <a:pt x="971" y="10359"/>
                      <a:pt x="971" y="10359"/>
                    </a:cubicBezTo>
                    <a:cubicBezTo>
                      <a:pt x="996" y="10359"/>
                      <a:pt x="1079" y="10340"/>
                      <a:pt x="1168" y="10309"/>
                    </a:cubicBezTo>
                    <a:cubicBezTo>
                      <a:pt x="1168" y="10309"/>
                      <a:pt x="1168" y="10309"/>
                      <a:pt x="1168" y="10309"/>
                    </a:cubicBezTo>
                    <a:cubicBezTo>
                      <a:pt x="1257" y="10283"/>
                      <a:pt x="1352" y="10245"/>
                      <a:pt x="1434" y="10226"/>
                    </a:cubicBezTo>
                    <a:cubicBezTo>
                      <a:pt x="1434" y="10226"/>
                      <a:pt x="1434" y="10226"/>
                      <a:pt x="1434" y="10226"/>
                    </a:cubicBezTo>
                    <a:cubicBezTo>
                      <a:pt x="1491" y="10208"/>
                      <a:pt x="1536" y="10195"/>
                      <a:pt x="1580" y="10195"/>
                    </a:cubicBezTo>
                    <a:cubicBezTo>
                      <a:pt x="1580" y="10195"/>
                      <a:pt x="1580" y="10195"/>
                      <a:pt x="1580" y="10195"/>
                    </a:cubicBezTo>
                    <a:cubicBezTo>
                      <a:pt x="1580" y="10195"/>
                      <a:pt x="1586" y="10195"/>
                      <a:pt x="1586" y="10195"/>
                    </a:cubicBezTo>
                    <a:cubicBezTo>
                      <a:pt x="1586" y="10195"/>
                      <a:pt x="1586" y="10195"/>
                      <a:pt x="1586" y="10195"/>
                    </a:cubicBezTo>
                    <a:cubicBezTo>
                      <a:pt x="1631" y="10201"/>
                      <a:pt x="1669" y="10214"/>
                      <a:pt x="1694" y="10245"/>
                    </a:cubicBezTo>
                    <a:cubicBezTo>
                      <a:pt x="1694" y="10245"/>
                      <a:pt x="1694" y="10245"/>
                      <a:pt x="1694" y="10245"/>
                    </a:cubicBezTo>
                    <a:cubicBezTo>
                      <a:pt x="1720" y="10271"/>
                      <a:pt x="1732" y="10309"/>
                      <a:pt x="1732" y="10346"/>
                    </a:cubicBezTo>
                    <a:cubicBezTo>
                      <a:pt x="1732" y="10346"/>
                      <a:pt x="1732" y="10346"/>
                      <a:pt x="1732" y="10346"/>
                    </a:cubicBezTo>
                    <a:cubicBezTo>
                      <a:pt x="1732" y="10403"/>
                      <a:pt x="1701" y="10466"/>
                      <a:pt x="1650" y="10511"/>
                    </a:cubicBezTo>
                    <a:cubicBezTo>
                      <a:pt x="1650" y="10511"/>
                      <a:pt x="1650" y="10511"/>
                      <a:pt x="1650" y="10511"/>
                    </a:cubicBezTo>
                    <a:cubicBezTo>
                      <a:pt x="1625" y="10536"/>
                      <a:pt x="1599" y="10548"/>
                      <a:pt x="1561" y="10561"/>
                    </a:cubicBezTo>
                    <a:cubicBezTo>
                      <a:pt x="1561" y="10561"/>
                      <a:pt x="1561" y="10561"/>
                      <a:pt x="1561" y="10561"/>
                    </a:cubicBezTo>
                    <a:cubicBezTo>
                      <a:pt x="1529" y="10580"/>
                      <a:pt x="1491" y="10593"/>
                      <a:pt x="1447" y="10605"/>
                    </a:cubicBezTo>
                    <a:cubicBezTo>
                      <a:pt x="1447" y="10605"/>
                      <a:pt x="1447" y="10605"/>
                      <a:pt x="1447" y="10605"/>
                    </a:cubicBezTo>
                    <a:cubicBezTo>
                      <a:pt x="1364" y="10637"/>
                      <a:pt x="1269" y="10662"/>
                      <a:pt x="1206" y="10687"/>
                    </a:cubicBezTo>
                    <a:cubicBezTo>
                      <a:pt x="1206" y="10687"/>
                      <a:pt x="1206" y="10687"/>
                      <a:pt x="1206" y="10687"/>
                    </a:cubicBezTo>
                    <a:cubicBezTo>
                      <a:pt x="1161" y="10706"/>
                      <a:pt x="1130" y="10725"/>
                      <a:pt x="1130" y="10725"/>
                    </a:cubicBezTo>
                    <a:cubicBezTo>
                      <a:pt x="1130" y="10725"/>
                      <a:pt x="1130" y="10725"/>
                      <a:pt x="1130" y="10725"/>
                    </a:cubicBezTo>
                    <a:cubicBezTo>
                      <a:pt x="1123" y="10731"/>
                      <a:pt x="1123" y="10731"/>
                      <a:pt x="1123" y="10738"/>
                    </a:cubicBezTo>
                    <a:cubicBezTo>
                      <a:pt x="1123" y="10738"/>
                      <a:pt x="1123" y="10738"/>
                      <a:pt x="1123" y="10738"/>
                    </a:cubicBezTo>
                    <a:cubicBezTo>
                      <a:pt x="1123" y="10744"/>
                      <a:pt x="1130" y="10757"/>
                      <a:pt x="1142" y="10769"/>
                    </a:cubicBezTo>
                    <a:cubicBezTo>
                      <a:pt x="1142" y="10769"/>
                      <a:pt x="1142" y="10769"/>
                      <a:pt x="1142" y="10769"/>
                    </a:cubicBezTo>
                    <a:cubicBezTo>
                      <a:pt x="1161" y="10782"/>
                      <a:pt x="1180" y="10788"/>
                      <a:pt x="1206" y="10788"/>
                    </a:cubicBezTo>
                    <a:cubicBezTo>
                      <a:pt x="1206" y="10788"/>
                      <a:pt x="1206" y="10788"/>
                      <a:pt x="1206" y="10788"/>
                    </a:cubicBezTo>
                    <a:cubicBezTo>
                      <a:pt x="1212" y="10788"/>
                      <a:pt x="1218" y="10788"/>
                      <a:pt x="1218" y="10788"/>
                    </a:cubicBezTo>
                    <a:cubicBezTo>
                      <a:pt x="1218" y="10788"/>
                      <a:pt x="1218" y="10788"/>
                      <a:pt x="1218" y="10788"/>
                    </a:cubicBezTo>
                    <a:cubicBezTo>
                      <a:pt x="1244" y="10788"/>
                      <a:pt x="1326" y="10763"/>
                      <a:pt x="1409" y="10719"/>
                    </a:cubicBezTo>
                    <a:cubicBezTo>
                      <a:pt x="1409" y="10719"/>
                      <a:pt x="1409" y="10719"/>
                      <a:pt x="1409" y="10719"/>
                    </a:cubicBezTo>
                    <a:cubicBezTo>
                      <a:pt x="1498" y="10681"/>
                      <a:pt x="1593" y="10637"/>
                      <a:pt x="1669" y="10605"/>
                    </a:cubicBezTo>
                    <a:cubicBezTo>
                      <a:pt x="1669" y="10605"/>
                      <a:pt x="1669" y="10605"/>
                      <a:pt x="1669" y="10605"/>
                    </a:cubicBezTo>
                    <a:cubicBezTo>
                      <a:pt x="1720" y="10580"/>
                      <a:pt x="1764" y="10561"/>
                      <a:pt x="1802" y="10555"/>
                    </a:cubicBezTo>
                    <a:cubicBezTo>
                      <a:pt x="1802" y="10555"/>
                      <a:pt x="1802" y="10555"/>
                      <a:pt x="1802" y="10555"/>
                    </a:cubicBezTo>
                    <a:cubicBezTo>
                      <a:pt x="1821" y="10548"/>
                      <a:pt x="1834" y="10548"/>
                      <a:pt x="1847" y="10548"/>
                    </a:cubicBezTo>
                    <a:cubicBezTo>
                      <a:pt x="1847" y="10548"/>
                      <a:pt x="1847" y="10548"/>
                      <a:pt x="1847" y="10548"/>
                    </a:cubicBezTo>
                    <a:cubicBezTo>
                      <a:pt x="1878" y="10548"/>
                      <a:pt x="1910" y="10555"/>
                      <a:pt x="1942" y="10574"/>
                    </a:cubicBezTo>
                    <a:cubicBezTo>
                      <a:pt x="1942" y="10574"/>
                      <a:pt x="1942" y="10574"/>
                      <a:pt x="1942" y="10574"/>
                    </a:cubicBezTo>
                    <a:cubicBezTo>
                      <a:pt x="1967" y="10593"/>
                      <a:pt x="1986" y="10630"/>
                      <a:pt x="1980" y="10662"/>
                    </a:cubicBezTo>
                    <a:cubicBezTo>
                      <a:pt x="1980" y="10662"/>
                      <a:pt x="1980" y="10662"/>
                      <a:pt x="1980" y="10662"/>
                    </a:cubicBezTo>
                    <a:cubicBezTo>
                      <a:pt x="1980" y="10713"/>
                      <a:pt x="1961" y="10750"/>
                      <a:pt x="1923" y="10782"/>
                    </a:cubicBezTo>
                    <a:cubicBezTo>
                      <a:pt x="1923" y="10782"/>
                      <a:pt x="1923" y="10782"/>
                      <a:pt x="1923" y="10782"/>
                    </a:cubicBezTo>
                    <a:cubicBezTo>
                      <a:pt x="1885" y="10820"/>
                      <a:pt x="1815" y="10864"/>
                      <a:pt x="1732" y="10914"/>
                    </a:cubicBezTo>
                    <a:cubicBezTo>
                      <a:pt x="1732" y="10914"/>
                      <a:pt x="1732" y="10914"/>
                      <a:pt x="1732" y="10914"/>
                    </a:cubicBezTo>
                    <a:cubicBezTo>
                      <a:pt x="1650" y="10965"/>
                      <a:pt x="1555" y="11015"/>
                      <a:pt x="1491" y="11060"/>
                    </a:cubicBezTo>
                    <a:cubicBezTo>
                      <a:pt x="1491" y="11060"/>
                      <a:pt x="1491" y="11060"/>
                      <a:pt x="1491" y="11060"/>
                    </a:cubicBezTo>
                    <a:cubicBezTo>
                      <a:pt x="1441" y="11085"/>
                      <a:pt x="1409" y="11116"/>
                      <a:pt x="1402" y="11123"/>
                    </a:cubicBezTo>
                    <a:cubicBezTo>
                      <a:pt x="1402" y="11123"/>
                      <a:pt x="1402" y="11123"/>
                      <a:pt x="1402" y="11123"/>
                    </a:cubicBezTo>
                    <a:cubicBezTo>
                      <a:pt x="1390" y="11129"/>
                      <a:pt x="1390" y="11135"/>
                      <a:pt x="1390" y="11135"/>
                    </a:cubicBezTo>
                    <a:cubicBezTo>
                      <a:pt x="1390" y="11135"/>
                      <a:pt x="1390" y="11135"/>
                      <a:pt x="1390" y="11135"/>
                    </a:cubicBezTo>
                    <a:cubicBezTo>
                      <a:pt x="1390" y="11135"/>
                      <a:pt x="1390" y="11142"/>
                      <a:pt x="1390" y="11142"/>
                    </a:cubicBezTo>
                    <a:cubicBezTo>
                      <a:pt x="1390" y="11142"/>
                      <a:pt x="1390" y="11142"/>
                      <a:pt x="1390" y="11142"/>
                    </a:cubicBezTo>
                    <a:cubicBezTo>
                      <a:pt x="1396" y="11142"/>
                      <a:pt x="1409" y="11148"/>
                      <a:pt x="1428" y="11148"/>
                    </a:cubicBezTo>
                    <a:cubicBezTo>
                      <a:pt x="1428" y="11148"/>
                      <a:pt x="1428" y="11148"/>
                      <a:pt x="1428" y="11148"/>
                    </a:cubicBezTo>
                    <a:cubicBezTo>
                      <a:pt x="1434" y="11148"/>
                      <a:pt x="1447" y="11148"/>
                      <a:pt x="1453" y="11142"/>
                    </a:cubicBezTo>
                    <a:cubicBezTo>
                      <a:pt x="1453" y="11142"/>
                      <a:pt x="1453" y="11142"/>
                      <a:pt x="1453" y="11142"/>
                    </a:cubicBezTo>
                    <a:cubicBezTo>
                      <a:pt x="1479" y="11142"/>
                      <a:pt x="1548" y="11104"/>
                      <a:pt x="1618" y="11053"/>
                    </a:cubicBezTo>
                    <a:cubicBezTo>
                      <a:pt x="1618" y="11053"/>
                      <a:pt x="1618" y="11053"/>
                      <a:pt x="1618" y="11053"/>
                    </a:cubicBezTo>
                    <a:cubicBezTo>
                      <a:pt x="1694" y="11009"/>
                      <a:pt x="1777" y="10952"/>
                      <a:pt x="1847" y="10914"/>
                    </a:cubicBezTo>
                    <a:cubicBezTo>
                      <a:pt x="1847" y="10914"/>
                      <a:pt x="1847" y="10914"/>
                      <a:pt x="1847" y="10914"/>
                    </a:cubicBezTo>
                    <a:cubicBezTo>
                      <a:pt x="1891" y="10883"/>
                      <a:pt x="1929" y="10864"/>
                      <a:pt x="1967" y="10851"/>
                    </a:cubicBezTo>
                    <a:cubicBezTo>
                      <a:pt x="1967" y="10851"/>
                      <a:pt x="1967" y="10851"/>
                      <a:pt x="1967" y="10851"/>
                    </a:cubicBezTo>
                    <a:cubicBezTo>
                      <a:pt x="1992" y="10845"/>
                      <a:pt x="2011" y="10839"/>
                      <a:pt x="2037" y="10839"/>
                    </a:cubicBezTo>
                    <a:cubicBezTo>
                      <a:pt x="2037" y="10839"/>
                      <a:pt x="2037" y="10839"/>
                      <a:pt x="2037" y="10839"/>
                    </a:cubicBezTo>
                    <a:cubicBezTo>
                      <a:pt x="2075" y="10839"/>
                      <a:pt x="2107" y="10851"/>
                      <a:pt x="2132" y="10870"/>
                    </a:cubicBezTo>
                    <a:cubicBezTo>
                      <a:pt x="2132" y="10870"/>
                      <a:pt x="2132" y="10870"/>
                      <a:pt x="2132" y="10870"/>
                    </a:cubicBezTo>
                    <a:cubicBezTo>
                      <a:pt x="2164" y="10896"/>
                      <a:pt x="2176" y="10933"/>
                      <a:pt x="2176" y="10965"/>
                    </a:cubicBezTo>
                    <a:cubicBezTo>
                      <a:pt x="2176" y="10965"/>
                      <a:pt x="2176" y="10965"/>
                      <a:pt x="2176" y="10965"/>
                    </a:cubicBezTo>
                    <a:cubicBezTo>
                      <a:pt x="2176" y="10990"/>
                      <a:pt x="2170" y="11015"/>
                      <a:pt x="2157" y="11041"/>
                    </a:cubicBezTo>
                    <a:cubicBezTo>
                      <a:pt x="2157" y="11041"/>
                      <a:pt x="2157" y="11041"/>
                      <a:pt x="2157" y="11041"/>
                    </a:cubicBezTo>
                    <a:cubicBezTo>
                      <a:pt x="2132" y="11091"/>
                      <a:pt x="2088" y="11135"/>
                      <a:pt x="2031" y="11186"/>
                    </a:cubicBezTo>
                    <a:cubicBezTo>
                      <a:pt x="2031" y="11186"/>
                      <a:pt x="2031" y="11186"/>
                      <a:pt x="2031" y="11186"/>
                    </a:cubicBezTo>
                    <a:cubicBezTo>
                      <a:pt x="1980" y="11236"/>
                      <a:pt x="1916" y="11293"/>
                      <a:pt x="1872" y="11337"/>
                    </a:cubicBezTo>
                    <a:cubicBezTo>
                      <a:pt x="1872" y="11337"/>
                      <a:pt x="1872" y="11337"/>
                      <a:pt x="1872" y="11337"/>
                    </a:cubicBezTo>
                    <a:cubicBezTo>
                      <a:pt x="1847" y="11369"/>
                      <a:pt x="1828" y="11394"/>
                      <a:pt x="1821" y="11401"/>
                    </a:cubicBezTo>
                    <a:cubicBezTo>
                      <a:pt x="1821" y="11401"/>
                      <a:pt x="1821" y="11401"/>
                      <a:pt x="1821" y="11401"/>
                    </a:cubicBezTo>
                    <a:cubicBezTo>
                      <a:pt x="1821" y="11413"/>
                      <a:pt x="1815" y="11419"/>
                      <a:pt x="1815" y="11426"/>
                    </a:cubicBezTo>
                    <a:cubicBezTo>
                      <a:pt x="1815" y="11426"/>
                      <a:pt x="1815" y="11426"/>
                      <a:pt x="1815" y="11426"/>
                    </a:cubicBezTo>
                    <a:cubicBezTo>
                      <a:pt x="1821" y="11445"/>
                      <a:pt x="1828" y="11445"/>
                      <a:pt x="1828" y="11445"/>
                    </a:cubicBezTo>
                    <a:cubicBezTo>
                      <a:pt x="1828" y="11445"/>
                      <a:pt x="1828" y="11445"/>
                      <a:pt x="1828" y="11445"/>
                    </a:cubicBezTo>
                    <a:cubicBezTo>
                      <a:pt x="1834" y="11445"/>
                      <a:pt x="1834" y="11445"/>
                      <a:pt x="1834" y="11445"/>
                    </a:cubicBezTo>
                    <a:cubicBezTo>
                      <a:pt x="1834" y="11445"/>
                      <a:pt x="1834" y="11445"/>
                      <a:pt x="1834" y="11445"/>
                    </a:cubicBezTo>
                    <a:cubicBezTo>
                      <a:pt x="1834" y="11445"/>
                      <a:pt x="1834" y="11445"/>
                      <a:pt x="1840" y="11445"/>
                    </a:cubicBezTo>
                    <a:cubicBezTo>
                      <a:pt x="1840" y="11445"/>
                      <a:pt x="1840" y="11445"/>
                      <a:pt x="1840" y="11445"/>
                    </a:cubicBezTo>
                    <a:cubicBezTo>
                      <a:pt x="1840" y="11445"/>
                      <a:pt x="1840" y="11445"/>
                      <a:pt x="1840" y="11438"/>
                    </a:cubicBezTo>
                    <a:cubicBezTo>
                      <a:pt x="1840" y="11438"/>
                      <a:pt x="1840" y="11438"/>
                      <a:pt x="1840" y="11438"/>
                    </a:cubicBezTo>
                    <a:cubicBezTo>
                      <a:pt x="1847" y="11438"/>
                      <a:pt x="1853" y="11432"/>
                      <a:pt x="1866" y="11426"/>
                    </a:cubicBezTo>
                    <a:cubicBezTo>
                      <a:pt x="1866" y="11426"/>
                      <a:pt x="1866" y="11426"/>
                      <a:pt x="1866" y="11426"/>
                    </a:cubicBezTo>
                    <a:cubicBezTo>
                      <a:pt x="1878" y="11407"/>
                      <a:pt x="1904" y="11388"/>
                      <a:pt x="1923" y="11369"/>
                    </a:cubicBezTo>
                    <a:cubicBezTo>
                      <a:pt x="1923" y="11369"/>
                      <a:pt x="1923" y="11369"/>
                      <a:pt x="1923" y="11369"/>
                    </a:cubicBezTo>
                    <a:cubicBezTo>
                      <a:pt x="1967" y="11325"/>
                      <a:pt x="2018" y="11268"/>
                      <a:pt x="2069" y="11230"/>
                    </a:cubicBezTo>
                    <a:cubicBezTo>
                      <a:pt x="2069" y="11230"/>
                      <a:pt x="2069" y="11230"/>
                      <a:pt x="2069" y="11230"/>
                    </a:cubicBezTo>
                    <a:cubicBezTo>
                      <a:pt x="2100" y="11199"/>
                      <a:pt x="2126" y="11173"/>
                      <a:pt x="2164" y="11161"/>
                    </a:cubicBezTo>
                    <a:cubicBezTo>
                      <a:pt x="2164" y="11161"/>
                      <a:pt x="2164" y="11161"/>
                      <a:pt x="2164" y="11161"/>
                    </a:cubicBezTo>
                    <a:cubicBezTo>
                      <a:pt x="2195" y="11148"/>
                      <a:pt x="2227" y="11142"/>
                      <a:pt x="2259" y="11142"/>
                    </a:cubicBezTo>
                    <a:cubicBezTo>
                      <a:pt x="2259" y="11142"/>
                      <a:pt x="2259" y="11142"/>
                      <a:pt x="2259" y="11142"/>
                    </a:cubicBezTo>
                    <a:cubicBezTo>
                      <a:pt x="2303" y="11142"/>
                      <a:pt x="2348" y="11154"/>
                      <a:pt x="2386" y="11173"/>
                    </a:cubicBezTo>
                    <a:cubicBezTo>
                      <a:pt x="2386" y="11173"/>
                      <a:pt x="2386" y="11173"/>
                      <a:pt x="2386" y="11173"/>
                    </a:cubicBezTo>
                    <a:cubicBezTo>
                      <a:pt x="2424" y="11199"/>
                      <a:pt x="2456" y="11236"/>
                      <a:pt x="2456" y="11293"/>
                    </a:cubicBezTo>
                    <a:cubicBezTo>
                      <a:pt x="2456" y="11293"/>
                      <a:pt x="2456" y="11293"/>
                      <a:pt x="2456" y="11293"/>
                    </a:cubicBezTo>
                    <a:cubicBezTo>
                      <a:pt x="2456" y="11300"/>
                      <a:pt x="2456" y="11300"/>
                      <a:pt x="2456" y="11306"/>
                    </a:cubicBezTo>
                    <a:cubicBezTo>
                      <a:pt x="2456" y="11306"/>
                      <a:pt x="2456" y="11306"/>
                      <a:pt x="2456" y="11306"/>
                    </a:cubicBezTo>
                    <a:cubicBezTo>
                      <a:pt x="2456" y="11306"/>
                      <a:pt x="2456" y="11306"/>
                      <a:pt x="2456" y="11306"/>
                    </a:cubicBezTo>
                    <a:cubicBezTo>
                      <a:pt x="2456" y="11312"/>
                      <a:pt x="2456" y="11312"/>
                      <a:pt x="2456" y="11312"/>
                    </a:cubicBezTo>
                    <a:cubicBezTo>
                      <a:pt x="2449" y="11344"/>
                      <a:pt x="2437" y="11363"/>
                      <a:pt x="2417" y="11388"/>
                    </a:cubicBezTo>
                    <a:cubicBezTo>
                      <a:pt x="2417" y="11388"/>
                      <a:pt x="2417" y="11388"/>
                      <a:pt x="2417" y="11388"/>
                    </a:cubicBezTo>
                    <a:cubicBezTo>
                      <a:pt x="2398" y="11413"/>
                      <a:pt x="2379" y="11445"/>
                      <a:pt x="2354" y="11470"/>
                    </a:cubicBezTo>
                    <a:cubicBezTo>
                      <a:pt x="2354" y="11470"/>
                      <a:pt x="2354" y="11470"/>
                      <a:pt x="2354" y="11470"/>
                    </a:cubicBezTo>
                    <a:cubicBezTo>
                      <a:pt x="2310" y="11527"/>
                      <a:pt x="2253" y="11584"/>
                      <a:pt x="2214" y="11628"/>
                    </a:cubicBezTo>
                    <a:cubicBezTo>
                      <a:pt x="2214" y="11628"/>
                      <a:pt x="2214" y="11628"/>
                      <a:pt x="2214" y="11628"/>
                    </a:cubicBezTo>
                    <a:cubicBezTo>
                      <a:pt x="2195" y="11653"/>
                      <a:pt x="2183" y="11672"/>
                      <a:pt x="2176" y="11685"/>
                    </a:cubicBezTo>
                    <a:cubicBezTo>
                      <a:pt x="2176" y="11685"/>
                      <a:pt x="2176" y="11685"/>
                      <a:pt x="2176" y="11685"/>
                    </a:cubicBezTo>
                    <a:cubicBezTo>
                      <a:pt x="2183" y="11685"/>
                      <a:pt x="2183" y="11685"/>
                      <a:pt x="2183" y="11685"/>
                    </a:cubicBezTo>
                    <a:cubicBezTo>
                      <a:pt x="2183" y="11685"/>
                      <a:pt x="2183" y="11685"/>
                      <a:pt x="2183" y="11685"/>
                    </a:cubicBezTo>
                    <a:cubicBezTo>
                      <a:pt x="2195" y="11691"/>
                      <a:pt x="2214" y="11697"/>
                      <a:pt x="2240" y="11697"/>
                    </a:cubicBezTo>
                    <a:cubicBezTo>
                      <a:pt x="2240" y="11697"/>
                      <a:pt x="2240" y="11697"/>
                      <a:pt x="2240" y="11697"/>
                    </a:cubicBezTo>
                    <a:cubicBezTo>
                      <a:pt x="2265" y="11697"/>
                      <a:pt x="2284" y="11691"/>
                      <a:pt x="2303" y="11685"/>
                    </a:cubicBezTo>
                    <a:cubicBezTo>
                      <a:pt x="2303" y="11685"/>
                      <a:pt x="2303" y="11685"/>
                      <a:pt x="2303" y="11685"/>
                    </a:cubicBezTo>
                    <a:cubicBezTo>
                      <a:pt x="2322" y="11678"/>
                      <a:pt x="2367" y="11640"/>
                      <a:pt x="2411" y="11590"/>
                    </a:cubicBezTo>
                    <a:cubicBezTo>
                      <a:pt x="2411" y="11590"/>
                      <a:pt x="2411" y="11590"/>
                      <a:pt x="2411" y="11590"/>
                    </a:cubicBezTo>
                    <a:cubicBezTo>
                      <a:pt x="2456" y="11539"/>
                      <a:pt x="2506" y="11476"/>
                      <a:pt x="2557" y="11432"/>
                    </a:cubicBezTo>
                    <a:cubicBezTo>
                      <a:pt x="2557" y="11432"/>
                      <a:pt x="2557" y="11432"/>
                      <a:pt x="2557" y="11432"/>
                    </a:cubicBezTo>
                    <a:cubicBezTo>
                      <a:pt x="2589" y="11401"/>
                      <a:pt x="2614" y="11375"/>
                      <a:pt x="2652" y="11356"/>
                    </a:cubicBezTo>
                    <a:cubicBezTo>
                      <a:pt x="2652" y="11356"/>
                      <a:pt x="2652" y="11356"/>
                      <a:pt x="2652" y="11356"/>
                    </a:cubicBezTo>
                    <a:cubicBezTo>
                      <a:pt x="2678" y="11344"/>
                      <a:pt x="2709" y="11337"/>
                      <a:pt x="2735" y="11337"/>
                    </a:cubicBezTo>
                    <a:cubicBezTo>
                      <a:pt x="2735" y="11337"/>
                      <a:pt x="2735" y="11337"/>
                      <a:pt x="2735" y="11337"/>
                    </a:cubicBezTo>
                    <a:cubicBezTo>
                      <a:pt x="2779" y="11337"/>
                      <a:pt x="2824" y="11350"/>
                      <a:pt x="2855" y="11375"/>
                    </a:cubicBezTo>
                    <a:cubicBezTo>
                      <a:pt x="2855" y="11375"/>
                      <a:pt x="2855" y="11375"/>
                      <a:pt x="2855" y="11375"/>
                    </a:cubicBezTo>
                    <a:cubicBezTo>
                      <a:pt x="2893" y="11394"/>
                      <a:pt x="2925" y="11432"/>
                      <a:pt x="2925" y="11489"/>
                    </a:cubicBezTo>
                    <a:cubicBezTo>
                      <a:pt x="2925" y="11489"/>
                      <a:pt x="2925" y="11489"/>
                      <a:pt x="2925" y="11489"/>
                    </a:cubicBezTo>
                    <a:cubicBezTo>
                      <a:pt x="2925" y="11502"/>
                      <a:pt x="2925" y="11514"/>
                      <a:pt x="2919" y="11520"/>
                    </a:cubicBezTo>
                    <a:cubicBezTo>
                      <a:pt x="2919" y="11520"/>
                      <a:pt x="2919" y="11520"/>
                      <a:pt x="2919" y="11520"/>
                    </a:cubicBezTo>
                    <a:cubicBezTo>
                      <a:pt x="2906" y="11552"/>
                      <a:pt x="2893" y="11571"/>
                      <a:pt x="2874" y="11596"/>
                    </a:cubicBezTo>
                    <a:cubicBezTo>
                      <a:pt x="2874" y="11596"/>
                      <a:pt x="2874" y="11596"/>
                      <a:pt x="2874" y="11596"/>
                    </a:cubicBezTo>
                    <a:cubicBezTo>
                      <a:pt x="2855" y="11621"/>
                      <a:pt x="2830" y="11640"/>
                      <a:pt x="2804" y="11666"/>
                    </a:cubicBezTo>
                    <a:cubicBezTo>
                      <a:pt x="2804" y="11666"/>
                      <a:pt x="2804" y="11666"/>
                      <a:pt x="2804" y="11666"/>
                    </a:cubicBezTo>
                    <a:cubicBezTo>
                      <a:pt x="2754" y="11716"/>
                      <a:pt x="2690" y="11767"/>
                      <a:pt x="2646" y="11811"/>
                    </a:cubicBezTo>
                    <a:cubicBezTo>
                      <a:pt x="2646" y="11811"/>
                      <a:pt x="2646" y="11811"/>
                      <a:pt x="2646" y="11811"/>
                    </a:cubicBezTo>
                    <a:cubicBezTo>
                      <a:pt x="2621" y="11836"/>
                      <a:pt x="2601" y="11861"/>
                      <a:pt x="2595" y="11868"/>
                    </a:cubicBezTo>
                    <a:cubicBezTo>
                      <a:pt x="2595" y="11868"/>
                      <a:pt x="2595" y="11868"/>
                      <a:pt x="2595" y="11868"/>
                    </a:cubicBezTo>
                    <a:cubicBezTo>
                      <a:pt x="2595" y="11868"/>
                      <a:pt x="2595" y="11868"/>
                      <a:pt x="2595" y="11868"/>
                    </a:cubicBezTo>
                    <a:cubicBezTo>
                      <a:pt x="2595" y="11868"/>
                      <a:pt x="2595" y="11868"/>
                      <a:pt x="2595" y="11868"/>
                    </a:cubicBezTo>
                    <a:cubicBezTo>
                      <a:pt x="2595" y="11868"/>
                      <a:pt x="2595" y="11868"/>
                      <a:pt x="2595" y="11874"/>
                    </a:cubicBezTo>
                    <a:cubicBezTo>
                      <a:pt x="2595" y="11874"/>
                      <a:pt x="2595" y="11874"/>
                      <a:pt x="2595" y="11874"/>
                    </a:cubicBezTo>
                    <a:cubicBezTo>
                      <a:pt x="2595" y="11874"/>
                      <a:pt x="2595" y="11874"/>
                      <a:pt x="2608" y="11887"/>
                    </a:cubicBezTo>
                    <a:cubicBezTo>
                      <a:pt x="2608" y="11887"/>
                      <a:pt x="2608" y="11887"/>
                      <a:pt x="2608" y="11887"/>
                    </a:cubicBezTo>
                    <a:cubicBezTo>
                      <a:pt x="2621" y="11893"/>
                      <a:pt x="2640" y="11899"/>
                      <a:pt x="2659" y="11899"/>
                    </a:cubicBezTo>
                    <a:cubicBezTo>
                      <a:pt x="2659" y="11899"/>
                      <a:pt x="2659" y="11899"/>
                      <a:pt x="2659" y="11899"/>
                    </a:cubicBezTo>
                    <a:cubicBezTo>
                      <a:pt x="2665" y="11899"/>
                      <a:pt x="2671" y="11899"/>
                      <a:pt x="2678" y="11899"/>
                    </a:cubicBezTo>
                    <a:cubicBezTo>
                      <a:pt x="2678" y="11899"/>
                      <a:pt x="2678" y="11899"/>
                      <a:pt x="2678" y="11899"/>
                    </a:cubicBezTo>
                    <a:cubicBezTo>
                      <a:pt x="2697" y="11899"/>
                      <a:pt x="2766" y="11855"/>
                      <a:pt x="2830" y="11811"/>
                    </a:cubicBezTo>
                    <a:cubicBezTo>
                      <a:pt x="2830" y="11811"/>
                      <a:pt x="2830" y="11811"/>
                      <a:pt x="2830" y="11811"/>
                    </a:cubicBezTo>
                    <a:cubicBezTo>
                      <a:pt x="2900" y="11767"/>
                      <a:pt x="2963" y="11716"/>
                      <a:pt x="3001" y="11691"/>
                    </a:cubicBezTo>
                    <a:cubicBezTo>
                      <a:pt x="3001" y="11691"/>
                      <a:pt x="3001" y="11691"/>
                      <a:pt x="3001" y="11691"/>
                    </a:cubicBezTo>
                    <a:cubicBezTo>
                      <a:pt x="3071" y="11792"/>
                      <a:pt x="3071" y="11792"/>
                      <a:pt x="3071" y="11792"/>
                    </a:cubicBezTo>
                    <a:cubicBezTo>
                      <a:pt x="3039" y="11817"/>
                      <a:pt x="2976" y="11868"/>
                      <a:pt x="2906" y="11912"/>
                    </a:cubicBezTo>
                    <a:cubicBezTo>
                      <a:pt x="2906" y="11912"/>
                      <a:pt x="2906" y="11912"/>
                      <a:pt x="2906" y="11912"/>
                    </a:cubicBezTo>
                    <a:cubicBezTo>
                      <a:pt x="2836" y="11962"/>
                      <a:pt x="2766" y="12007"/>
                      <a:pt x="2709" y="12019"/>
                    </a:cubicBezTo>
                    <a:cubicBezTo>
                      <a:pt x="2709" y="12019"/>
                      <a:pt x="2709" y="12019"/>
                      <a:pt x="2709" y="12019"/>
                    </a:cubicBezTo>
                    <a:cubicBezTo>
                      <a:pt x="2690" y="12025"/>
                      <a:pt x="2678" y="12025"/>
                      <a:pt x="2659" y="12025"/>
                    </a:cubicBezTo>
                    <a:cubicBezTo>
                      <a:pt x="2659" y="12025"/>
                      <a:pt x="2659" y="12025"/>
                      <a:pt x="2659" y="12025"/>
                    </a:cubicBezTo>
                    <a:cubicBezTo>
                      <a:pt x="2614" y="12025"/>
                      <a:pt x="2570" y="12013"/>
                      <a:pt x="2538" y="11988"/>
                    </a:cubicBezTo>
                    <a:close/>
                    <a:moveTo>
                      <a:pt x="2798" y="11483"/>
                    </a:moveTo>
                    <a:cubicBezTo>
                      <a:pt x="2798" y="11483"/>
                      <a:pt x="2798" y="11483"/>
                      <a:pt x="2798" y="11483"/>
                    </a:cubicBezTo>
                    <a:cubicBezTo>
                      <a:pt x="2798" y="11483"/>
                      <a:pt x="2798" y="11483"/>
                      <a:pt x="2798" y="11483"/>
                    </a:cubicBezTo>
                    <a:cubicBezTo>
                      <a:pt x="2798" y="11483"/>
                      <a:pt x="2798" y="11483"/>
                      <a:pt x="2798" y="11483"/>
                    </a:cubicBezTo>
                    <a:close/>
                    <a:moveTo>
                      <a:pt x="673" y="5978"/>
                    </a:moveTo>
                    <a:cubicBezTo>
                      <a:pt x="673" y="5978"/>
                      <a:pt x="673" y="5978"/>
                      <a:pt x="673" y="5978"/>
                    </a:cubicBezTo>
                    <a:cubicBezTo>
                      <a:pt x="673" y="5978"/>
                      <a:pt x="673" y="5978"/>
                      <a:pt x="673" y="5978"/>
                    </a:cubicBezTo>
                    <a:close/>
                    <a:moveTo>
                      <a:pt x="2024" y="524"/>
                    </a:moveTo>
                    <a:cubicBezTo>
                      <a:pt x="2024" y="524"/>
                      <a:pt x="2024" y="524"/>
                      <a:pt x="2024" y="524"/>
                    </a:cubicBezTo>
                    <a:cubicBezTo>
                      <a:pt x="2024" y="524"/>
                      <a:pt x="2024" y="524"/>
                      <a:pt x="2024" y="524"/>
                    </a:cubicBezTo>
                    <a:cubicBezTo>
                      <a:pt x="2024" y="524"/>
                      <a:pt x="2024" y="524"/>
                      <a:pt x="2024" y="524"/>
                    </a:cubicBezTo>
                    <a:cubicBezTo>
                      <a:pt x="2024" y="524"/>
                      <a:pt x="2024" y="524"/>
                      <a:pt x="2024" y="524"/>
                    </a:cubicBezTo>
                    <a:close/>
                    <a:moveTo>
                      <a:pt x="2957" y="221"/>
                    </a:moveTo>
                    <a:cubicBezTo>
                      <a:pt x="2957" y="221"/>
                      <a:pt x="2957" y="221"/>
                      <a:pt x="2957" y="221"/>
                    </a:cubicBezTo>
                    <a:cubicBezTo>
                      <a:pt x="2957" y="221"/>
                      <a:pt x="2957" y="221"/>
                      <a:pt x="2957" y="221"/>
                    </a:cubicBezTo>
                    <a:cubicBezTo>
                      <a:pt x="2957" y="221"/>
                      <a:pt x="2957" y="221"/>
                      <a:pt x="2957" y="221"/>
                    </a:cubicBezTo>
                    <a:close/>
                    <a:moveTo>
                      <a:pt x="2284" y="758"/>
                    </a:moveTo>
                    <a:cubicBezTo>
                      <a:pt x="2284" y="758"/>
                      <a:pt x="2284" y="758"/>
                      <a:pt x="2284" y="758"/>
                    </a:cubicBezTo>
                    <a:cubicBezTo>
                      <a:pt x="2284" y="758"/>
                      <a:pt x="2284" y="758"/>
                      <a:pt x="2284" y="758"/>
                    </a:cubicBezTo>
                    <a:cubicBezTo>
                      <a:pt x="2284" y="758"/>
                      <a:pt x="2284" y="758"/>
                      <a:pt x="2284" y="758"/>
                    </a:cubicBezTo>
                    <a:cubicBezTo>
                      <a:pt x="2284" y="758"/>
                      <a:pt x="2284" y="758"/>
                      <a:pt x="2284" y="758"/>
                    </a:cubicBezTo>
                    <a:close/>
                  </a:path>
                </a:pathLst>
              </a:custGeom>
              <a:noFill/>
              <a:ln w="12700">
                <a:solidFill>
                  <a:srgbClr val="7030A0"/>
                </a:solidFill>
                <a:round/>
                <a:headEnd/>
                <a:tailEnd/>
              </a:ln>
              <a:extLst>
                <a:ext uri="{909E8E84-426E-40DD-AFC4-6F175D3DCCD1}">
                  <a14:hiddenFill xmlns:a14="http://schemas.microsoft.com/office/drawing/2010/main">
                    <a:solidFill>
                      <a:srgbClr val="FF9900"/>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sz="1800"/>
              </a:p>
            </p:txBody>
          </p:sp>
          <p:sp>
            <p:nvSpPr>
              <p:cNvPr id="296" name="Freeform 37">
                <a:extLst>
                  <a:ext uri="{FF2B5EF4-FFF2-40B4-BE49-F238E27FC236}">
                    <a16:creationId xmlns:a16="http://schemas.microsoft.com/office/drawing/2014/main" id="{557FE9C5-B665-489F-85E9-A11F07CD2363}"/>
                  </a:ext>
                </a:extLst>
              </p:cNvPr>
              <p:cNvSpPr>
                <a:spLocks noChangeAspect="1" noEditPoints="1"/>
              </p:cNvSpPr>
              <p:nvPr/>
            </p:nvSpPr>
            <p:spPr bwMode="auto">
              <a:xfrm rot="487536">
                <a:off x="2580" y="2055"/>
                <a:ext cx="444" cy="235"/>
              </a:xfrm>
              <a:custGeom>
                <a:avLst/>
                <a:gdLst>
                  <a:gd name="T0" fmla="*/ 1888 w 3700"/>
                  <a:gd name="T1" fmla="*/ 1548 h 1958"/>
                  <a:gd name="T2" fmla="*/ 1704 w 3700"/>
                  <a:gd name="T3" fmla="*/ 1921 h 1958"/>
                  <a:gd name="T4" fmla="*/ 1464 w 3700"/>
                  <a:gd name="T5" fmla="*/ 1523 h 1958"/>
                  <a:gd name="T6" fmla="*/ 1065 w 3700"/>
                  <a:gd name="T7" fmla="*/ 1908 h 1958"/>
                  <a:gd name="T8" fmla="*/ 925 w 3700"/>
                  <a:gd name="T9" fmla="*/ 1472 h 1958"/>
                  <a:gd name="T10" fmla="*/ 418 w 3700"/>
                  <a:gd name="T11" fmla="*/ 1693 h 1958"/>
                  <a:gd name="T12" fmla="*/ 127 w 3700"/>
                  <a:gd name="T13" fmla="*/ 1516 h 1958"/>
                  <a:gd name="T14" fmla="*/ 469 w 3700"/>
                  <a:gd name="T15" fmla="*/ 1074 h 1958"/>
                  <a:gd name="T16" fmla="*/ 44 w 3700"/>
                  <a:gd name="T17" fmla="*/ 796 h 1958"/>
                  <a:gd name="T18" fmla="*/ 330 w 3700"/>
                  <a:gd name="T19" fmla="*/ 543 h 1958"/>
                  <a:gd name="T20" fmla="*/ 558 w 3700"/>
                  <a:gd name="T21" fmla="*/ 398 h 1958"/>
                  <a:gd name="T22" fmla="*/ 798 w 3700"/>
                  <a:gd name="T23" fmla="*/ 228 h 1958"/>
                  <a:gd name="T24" fmla="*/ 1160 w 3700"/>
                  <a:gd name="T25" fmla="*/ 594 h 1958"/>
                  <a:gd name="T26" fmla="*/ 1318 w 3700"/>
                  <a:gd name="T27" fmla="*/ 221 h 1958"/>
                  <a:gd name="T28" fmla="*/ 1723 w 3700"/>
                  <a:gd name="T29" fmla="*/ 619 h 1958"/>
                  <a:gd name="T30" fmla="*/ 2167 w 3700"/>
                  <a:gd name="T31" fmla="*/ 120 h 1958"/>
                  <a:gd name="T32" fmla="*/ 2294 w 3700"/>
                  <a:gd name="T33" fmla="*/ 569 h 1958"/>
                  <a:gd name="T34" fmla="*/ 2724 w 3700"/>
                  <a:gd name="T35" fmla="*/ 209 h 1958"/>
                  <a:gd name="T36" fmla="*/ 2826 w 3700"/>
                  <a:gd name="T37" fmla="*/ 442 h 1958"/>
                  <a:gd name="T38" fmla="*/ 3206 w 3700"/>
                  <a:gd name="T39" fmla="*/ 436 h 1958"/>
                  <a:gd name="T40" fmla="*/ 3643 w 3700"/>
                  <a:gd name="T41" fmla="*/ 556 h 1958"/>
                  <a:gd name="T42" fmla="*/ 3130 w 3700"/>
                  <a:gd name="T43" fmla="*/ 885 h 1958"/>
                  <a:gd name="T44" fmla="*/ 3504 w 3700"/>
                  <a:gd name="T45" fmla="*/ 1276 h 1958"/>
                  <a:gd name="T46" fmla="*/ 3447 w 3700"/>
                  <a:gd name="T47" fmla="*/ 1516 h 1958"/>
                  <a:gd name="T48" fmla="*/ 2889 w 3700"/>
                  <a:gd name="T49" fmla="*/ 1478 h 1958"/>
                  <a:gd name="T50" fmla="*/ 2857 w 3700"/>
                  <a:gd name="T51" fmla="*/ 1668 h 1958"/>
                  <a:gd name="T52" fmla="*/ 2509 w 3700"/>
                  <a:gd name="T53" fmla="*/ 1750 h 1958"/>
                  <a:gd name="T54" fmla="*/ 2357 w 3700"/>
                  <a:gd name="T55" fmla="*/ 1586 h 1958"/>
                  <a:gd name="T56" fmla="*/ 2249 w 3700"/>
                  <a:gd name="T57" fmla="*/ 1813 h 1958"/>
                  <a:gd name="T58" fmla="*/ 2585 w 3700"/>
                  <a:gd name="T59" fmla="*/ 1624 h 1958"/>
                  <a:gd name="T60" fmla="*/ 2731 w 3700"/>
                  <a:gd name="T61" fmla="*/ 1706 h 1958"/>
                  <a:gd name="T62" fmla="*/ 3016 w 3700"/>
                  <a:gd name="T63" fmla="*/ 1415 h 1958"/>
                  <a:gd name="T64" fmla="*/ 3022 w 3700"/>
                  <a:gd name="T65" fmla="*/ 1358 h 1958"/>
                  <a:gd name="T66" fmla="*/ 3504 w 3700"/>
                  <a:gd name="T67" fmla="*/ 1150 h 1958"/>
                  <a:gd name="T68" fmla="*/ 3187 w 3700"/>
                  <a:gd name="T69" fmla="*/ 1030 h 1958"/>
                  <a:gd name="T70" fmla="*/ 3345 w 3700"/>
                  <a:gd name="T71" fmla="*/ 708 h 1958"/>
                  <a:gd name="T72" fmla="*/ 3377 w 3700"/>
                  <a:gd name="T73" fmla="*/ 670 h 1958"/>
                  <a:gd name="T74" fmla="*/ 3098 w 3700"/>
                  <a:gd name="T75" fmla="*/ 360 h 1958"/>
                  <a:gd name="T76" fmla="*/ 2991 w 3700"/>
                  <a:gd name="T77" fmla="*/ 360 h 1958"/>
                  <a:gd name="T78" fmla="*/ 2598 w 3700"/>
                  <a:gd name="T79" fmla="*/ 209 h 1958"/>
                  <a:gd name="T80" fmla="*/ 2471 w 3700"/>
                  <a:gd name="T81" fmla="*/ 272 h 1958"/>
                  <a:gd name="T82" fmla="*/ 2066 w 3700"/>
                  <a:gd name="T83" fmla="*/ 253 h 1958"/>
                  <a:gd name="T84" fmla="*/ 1913 w 3700"/>
                  <a:gd name="T85" fmla="*/ 607 h 1958"/>
                  <a:gd name="T86" fmla="*/ 1489 w 3700"/>
                  <a:gd name="T87" fmla="*/ 215 h 1958"/>
                  <a:gd name="T88" fmla="*/ 1058 w 3700"/>
                  <a:gd name="T89" fmla="*/ 670 h 1958"/>
                  <a:gd name="T90" fmla="*/ 912 w 3700"/>
                  <a:gd name="T91" fmla="*/ 291 h 1958"/>
                  <a:gd name="T92" fmla="*/ 805 w 3700"/>
                  <a:gd name="T93" fmla="*/ 834 h 1958"/>
                  <a:gd name="T94" fmla="*/ 475 w 3700"/>
                  <a:gd name="T95" fmla="*/ 518 h 1958"/>
                  <a:gd name="T96" fmla="*/ 475 w 3700"/>
                  <a:gd name="T97" fmla="*/ 859 h 1958"/>
                  <a:gd name="T98" fmla="*/ 235 w 3700"/>
                  <a:gd name="T99" fmla="*/ 903 h 1958"/>
                  <a:gd name="T100" fmla="*/ 608 w 3700"/>
                  <a:gd name="T101" fmla="*/ 1093 h 1958"/>
                  <a:gd name="T102" fmla="*/ 178 w 3700"/>
                  <a:gd name="T103" fmla="*/ 1396 h 1958"/>
                  <a:gd name="T104" fmla="*/ 653 w 3700"/>
                  <a:gd name="T105" fmla="*/ 1504 h 1958"/>
                  <a:gd name="T106" fmla="*/ 703 w 3700"/>
                  <a:gd name="T107" fmla="*/ 1630 h 1958"/>
                  <a:gd name="T108" fmla="*/ 1109 w 3700"/>
                  <a:gd name="T109" fmla="*/ 1769 h 1958"/>
                  <a:gd name="T110" fmla="*/ 1210 w 3700"/>
                  <a:gd name="T111" fmla="*/ 1782 h 1958"/>
                  <a:gd name="T112" fmla="*/ 1628 w 3700"/>
                  <a:gd name="T113" fmla="*/ 1535 h 1958"/>
                  <a:gd name="T114" fmla="*/ 1742 w 3700"/>
                  <a:gd name="T115" fmla="*/ 1788 h 1958"/>
                  <a:gd name="T116" fmla="*/ 2129 w 3700"/>
                  <a:gd name="T117" fmla="*/ 1529 h 1958"/>
                  <a:gd name="T118" fmla="*/ 1210 w 3700"/>
                  <a:gd name="T119" fmla="*/ 1782 h 19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0"/>
                  <a:gd name="T181" fmla="*/ 0 h 1958"/>
                  <a:gd name="T182" fmla="*/ 3700 w 3700"/>
                  <a:gd name="T183" fmla="*/ 1958 h 19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0" h="1958">
                    <a:moveTo>
                      <a:pt x="2059" y="1883"/>
                    </a:moveTo>
                    <a:cubicBezTo>
                      <a:pt x="2028" y="1832"/>
                      <a:pt x="2028" y="1788"/>
                      <a:pt x="2021" y="1731"/>
                    </a:cubicBezTo>
                    <a:cubicBezTo>
                      <a:pt x="2021" y="1731"/>
                      <a:pt x="2021" y="1731"/>
                      <a:pt x="2021" y="1731"/>
                    </a:cubicBezTo>
                    <a:cubicBezTo>
                      <a:pt x="2015" y="1681"/>
                      <a:pt x="2015" y="1624"/>
                      <a:pt x="2009" y="1586"/>
                    </a:cubicBezTo>
                    <a:cubicBezTo>
                      <a:pt x="2009" y="1586"/>
                      <a:pt x="2009" y="1586"/>
                      <a:pt x="2009" y="1586"/>
                    </a:cubicBezTo>
                    <a:cubicBezTo>
                      <a:pt x="2002" y="1560"/>
                      <a:pt x="1996" y="1542"/>
                      <a:pt x="1996" y="1535"/>
                    </a:cubicBezTo>
                    <a:cubicBezTo>
                      <a:pt x="1996" y="1535"/>
                      <a:pt x="1996" y="1535"/>
                      <a:pt x="1996" y="1535"/>
                    </a:cubicBezTo>
                    <a:cubicBezTo>
                      <a:pt x="1996" y="1535"/>
                      <a:pt x="1996" y="1535"/>
                      <a:pt x="1996" y="1535"/>
                    </a:cubicBezTo>
                    <a:cubicBezTo>
                      <a:pt x="1996" y="1535"/>
                      <a:pt x="1996" y="1535"/>
                      <a:pt x="1996" y="1535"/>
                    </a:cubicBezTo>
                    <a:cubicBezTo>
                      <a:pt x="1996" y="1535"/>
                      <a:pt x="1996" y="1535"/>
                      <a:pt x="1996" y="1535"/>
                    </a:cubicBezTo>
                    <a:cubicBezTo>
                      <a:pt x="1996" y="1535"/>
                      <a:pt x="1977" y="1529"/>
                      <a:pt x="1958" y="1529"/>
                    </a:cubicBezTo>
                    <a:cubicBezTo>
                      <a:pt x="1958" y="1529"/>
                      <a:pt x="1958" y="1529"/>
                      <a:pt x="1958" y="1529"/>
                    </a:cubicBezTo>
                    <a:cubicBezTo>
                      <a:pt x="1926" y="1523"/>
                      <a:pt x="1901" y="1542"/>
                      <a:pt x="1888" y="1548"/>
                    </a:cubicBezTo>
                    <a:cubicBezTo>
                      <a:pt x="1888" y="1548"/>
                      <a:pt x="1888" y="1548"/>
                      <a:pt x="1888" y="1548"/>
                    </a:cubicBezTo>
                    <a:cubicBezTo>
                      <a:pt x="1888" y="1548"/>
                      <a:pt x="1888" y="1548"/>
                      <a:pt x="1888" y="1548"/>
                    </a:cubicBezTo>
                    <a:cubicBezTo>
                      <a:pt x="1888" y="1548"/>
                      <a:pt x="1888" y="1548"/>
                      <a:pt x="1888" y="1548"/>
                    </a:cubicBezTo>
                    <a:cubicBezTo>
                      <a:pt x="1888" y="1548"/>
                      <a:pt x="1888" y="1548"/>
                      <a:pt x="1888" y="1548"/>
                    </a:cubicBezTo>
                    <a:cubicBezTo>
                      <a:pt x="1888" y="1548"/>
                      <a:pt x="1888" y="1548"/>
                      <a:pt x="1888" y="1548"/>
                    </a:cubicBezTo>
                    <a:cubicBezTo>
                      <a:pt x="1888" y="1548"/>
                      <a:pt x="1888" y="1548"/>
                      <a:pt x="1888" y="1548"/>
                    </a:cubicBezTo>
                    <a:cubicBezTo>
                      <a:pt x="1888" y="1554"/>
                      <a:pt x="1888" y="1560"/>
                      <a:pt x="1888" y="1567"/>
                    </a:cubicBezTo>
                    <a:cubicBezTo>
                      <a:pt x="1888" y="1567"/>
                      <a:pt x="1888" y="1567"/>
                      <a:pt x="1888" y="1567"/>
                    </a:cubicBezTo>
                    <a:cubicBezTo>
                      <a:pt x="1882" y="1579"/>
                      <a:pt x="1882" y="1598"/>
                      <a:pt x="1882" y="1624"/>
                    </a:cubicBezTo>
                    <a:cubicBezTo>
                      <a:pt x="1882" y="1624"/>
                      <a:pt x="1882" y="1624"/>
                      <a:pt x="1882" y="1624"/>
                    </a:cubicBezTo>
                    <a:cubicBezTo>
                      <a:pt x="1875" y="1668"/>
                      <a:pt x="1882" y="1725"/>
                      <a:pt x="1875" y="1769"/>
                    </a:cubicBezTo>
                    <a:cubicBezTo>
                      <a:pt x="1875" y="1769"/>
                      <a:pt x="1875" y="1769"/>
                      <a:pt x="1875" y="1769"/>
                    </a:cubicBezTo>
                    <a:cubicBezTo>
                      <a:pt x="1869" y="1801"/>
                      <a:pt x="1863" y="1832"/>
                      <a:pt x="1837" y="1870"/>
                    </a:cubicBezTo>
                    <a:cubicBezTo>
                      <a:pt x="1837" y="1870"/>
                      <a:pt x="1837" y="1870"/>
                      <a:pt x="1837" y="1870"/>
                    </a:cubicBezTo>
                    <a:cubicBezTo>
                      <a:pt x="1799" y="1908"/>
                      <a:pt x="1749" y="1921"/>
                      <a:pt x="1704" y="1921"/>
                    </a:cubicBezTo>
                    <a:cubicBezTo>
                      <a:pt x="1704" y="1921"/>
                      <a:pt x="1704" y="1921"/>
                      <a:pt x="1704" y="1921"/>
                    </a:cubicBezTo>
                    <a:cubicBezTo>
                      <a:pt x="1647" y="1921"/>
                      <a:pt x="1590" y="1902"/>
                      <a:pt x="1552" y="1851"/>
                    </a:cubicBezTo>
                    <a:cubicBezTo>
                      <a:pt x="1552" y="1851"/>
                      <a:pt x="1552" y="1851"/>
                      <a:pt x="1552" y="1851"/>
                    </a:cubicBezTo>
                    <a:cubicBezTo>
                      <a:pt x="1533" y="1826"/>
                      <a:pt x="1527" y="1807"/>
                      <a:pt x="1521" y="1782"/>
                    </a:cubicBezTo>
                    <a:cubicBezTo>
                      <a:pt x="1521" y="1782"/>
                      <a:pt x="1521" y="1782"/>
                      <a:pt x="1521" y="1782"/>
                    </a:cubicBezTo>
                    <a:cubicBezTo>
                      <a:pt x="1514" y="1763"/>
                      <a:pt x="1514" y="1737"/>
                      <a:pt x="1514" y="1712"/>
                    </a:cubicBezTo>
                    <a:cubicBezTo>
                      <a:pt x="1514" y="1712"/>
                      <a:pt x="1514" y="1712"/>
                      <a:pt x="1514" y="1712"/>
                    </a:cubicBezTo>
                    <a:cubicBezTo>
                      <a:pt x="1508" y="1662"/>
                      <a:pt x="1508" y="1611"/>
                      <a:pt x="1508" y="1573"/>
                    </a:cubicBezTo>
                    <a:cubicBezTo>
                      <a:pt x="1508" y="1573"/>
                      <a:pt x="1508" y="1573"/>
                      <a:pt x="1508" y="1573"/>
                    </a:cubicBezTo>
                    <a:cubicBezTo>
                      <a:pt x="1508" y="1554"/>
                      <a:pt x="1502" y="1535"/>
                      <a:pt x="1502" y="1529"/>
                    </a:cubicBezTo>
                    <a:cubicBezTo>
                      <a:pt x="1502" y="1529"/>
                      <a:pt x="1502" y="1529"/>
                      <a:pt x="1502" y="1529"/>
                    </a:cubicBezTo>
                    <a:cubicBezTo>
                      <a:pt x="1502" y="1529"/>
                      <a:pt x="1495" y="1523"/>
                      <a:pt x="1495" y="1523"/>
                    </a:cubicBezTo>
                    <a:cubicBezTo>
                      <a:pt x="1495" y="1523"/>
                      <a:pt x="1495" y="1523"/>
                      <a:pt x="1495" y="1523"/>
                    </a:cubicBezTo>
                    <a:cubicBezTo>
                      <a:pt x="1489" y="1523"/>
                      <a:pt x="1476" y="1523"/>
                      <a:pt x="1464" y="1523"/>
                    </a:cubicBezTo>
                    <a:cubicBezTo>
                      <a:pt x="1464" y="1523"/>
                      <a:pt x="1464" y="1523"/>
                      <a:pt x="1464" y="1523"/>
                    </a:cubicBezTo>
                    <a:cubicBezTo>
                      <a:pt x="1432" y="1516"/>
                      <a:pt x="1388" y="1535"/>
                      <a:pt x="1381" y="1548"/>
                    </a:cubicBezTo>
                    <a:cubicBezTo>
                      <a:pt x="1381" y="1548"/>
                      <a:pt x="1381" y="1548"/>
                      <a:pt x="1381" y="1548"/>
                    </a:cubicBezTo>
                    <a:cubicBezTo>
                      <a:pt x="1381" y="1548"/>
                      <a:pt x="1375" y="1560"/>
                      <a:pt x="1369" y="1573"/>
                    </a:cubicBezTo>
                    <a:cubicBezTo>
                      <a:pt x="1369" y="1573"/>
                      <a:pt x="1369" y="1573"/>
                      <a:pt x="1369" y="1573"/>
                    </a:cubicBezTo>
                    <a:cubicBezTo>
                      <a:pt x="1369" y="1586"/>
                      <a:pt x="1362" y="1611"/>
                      <a:pt x="1362" y="1630"/>
                    </a:cubicBezTo>
                    <a:cubicBezTo>
                      <a:pt x="1362" y="1630"/>
                      <a:pt x="1362" y="1630"/>
                      <a:pt x="1362" y="1630"/>
                    </a:cubicBezTo>
                    <a:cubicBezTo>
                      <a:pt x="1356" y="1674"/>
                      <a:pt x="1350" y="1731"/>
                      <a:pt x="1343" y="1775"/>
                    </a:cubicBezTo>
                    <a:cubicBezTo>
                      <a:pt x="1343" y="1775"/>
                      <a:pt x="1343" y="1775"/>
                      <a:pt x="1343" y="1775"/>
                    </a:cubicBezTo>
                    <a:cubicBezTo>
                      <a:pt x="1337" y="1807"/>
                      <a:pt x="1331" y="1838"/>
                      <a:pt x="1305" y="1870"/>
                    </a:cubicBezTo>
                    <a:cubicBezTo>
                      <a:pt x="1305" y="1870"/>
                      <a:pt x="1305" y="1870"/>
                      <a:pt x="1305" y="1870"/>
                    </a:cubicBezTo>
                    <a:cubicBezTo>
                      <a:pt x="1261" y="1914"/>
                      <a:pt x="1210" y="1921"/>
                      <a:pt x="1153" y="1927"/>
                    </a:cubicBezTo>
                    <a:cubicBezTo>
                      <a:pt x="1153" y="1927"/>
                      <a:pt x="1153" y="1927"/>
                      <a:pt x="1153" y="1927"/>
                    </a:cubicBezTo>
                    <a:cubicBezTo>
                      <a:pt x="1128" y="1927"/>
                      <a:pt x="1096" y="1921"/>
                      <a:pt x="1065" y="1908"/>
                    </a:cubicBezTo>
                    <a:cubicBezTo>
                      <a:pt x="1065" y="1908"/>
                      <a:pt x="1065" y="1908"/>
                      <a:pt x="1065" y="1908"/>
                    </a:cubicBezTo>
                    <a:cubicBezTo>
                      <a:pt x="1039" y="1895"/>
                      <a:pt x="1007" y="1876"/>
                      <a:pt x="995" y="1838"/>
                    </a:cubicBezTo>
                    <a:cubicBezTo>
                      <a:pt x="995" y="1838"/>
                      <a:pt x="995" y="1838"/>
                      <a:pt x="995" y="1838"/>
                    </a:cubicBezTo>
                    <a:cubicBezTo>
                      <a:pt x="982" y="1813"/>
                      <a:pt x="982" y="1794"/>
                      <a:pt x="982" y="1769"/>
                    </a:cubicBezTo>
                    <a:cubicBezTo>
                      <a:pt x="982" y="1769"/>
                      <a:pt x="982" y="1769"/>
                      <a:pt x="982" y="1769"/>
                    </a:cubicBezTo>
                    <a:cubicBezTo>
                      <a:pt x="982" y="1725"/>
                      <a:pt x="995" y="1662"/>
                      <a:pt x="1001" y="1605"/>
                    </a:cubicBezTo>
                    <a:cubicBezTo>
                      <a:pt x="1001" y="1605"/>
                      <a:pt x="1001" y="1605"/>
                      <a:pt x="1001" y="1605"/>
                    </a:cubicBezTo>
                    <a:cubicBezTo>
                      <a:pt x="1007" y="1548"/>
                      <a:pt x="1020" y="1491"/>
                      <a:pt x="1020" y="1459"/>
                    </a:cubicBezTo>
                    <a:cubicBezTo>
                      <a:pt x="1020" y="1459"/>
                      <a:pt x="1020" y="1459"/>
                      <a:pt x="1020" y="1459"/>
                    </a:cubicBezTo>
                    <a:cubicBezTo>
                      <a:pt x="1020" y="1453"/>
                      <a:pt x="1020" y="1440"/>
                      <a:pt x="1014" y="1440"/>
                    </a:cubicBezTo>
                    <a:cubicBezTo>
                      <a:pt x="1014" y="1440"/>
                      <a:pt x="1014" y="1440"/>
                      <a:pt x="1014" y="1440"/>
                    </a:cubicBezTo>
                    <a:cubicBezTo>
                      <a:pt x="1014" y="1434"/>
                      <a:pt x="1020" y="1440"/>
                      <a:pt x="1007" y="1434"/>
                    </a:cubicBezTo>
                    <a:cubicBezTo>
                      <a:pt x="1007" y="1434"/>
                      <a:pt x="1007" y="1434"/>
                      <a:pt x="1007" y="1434"/>
                    </a:cubicBezTo>
                    <a:cubicBezTo>
                      <a:pt x="988" y="1434"/>
                      <a:pt x="950" y="1447"/>
                      <a:pt x="925" y="1472"/>
                    </a:cubicBezTo>
                    <a:cubicBezTo>
                      <a:pt x="925" y="1472"/>
                      <a:pt x="925" y="1472"/>
                      <a:pt x="925" y="1472"/>
                    </a:cubicBezTo>
                    <a:cubicBezTo>
                      <a:pt x="919" y="1478"/>
                      <a:pt x="893" y="1523"/>
                      <a:pt x="868" y="1573"/>
                    </a:cubicBezTo>
                    <a:cubicBezTo>
                      <a:pt x="868" y="1573"/>
                      <a:pt x="868" y="1573"/>
                      <a:pt x="868" y="1573"/>
                    </a:cubicBezTo>
                    <a:cubicBezTo>
                      <a:pt x="843" y="1630"/>
                      <a:pt x="817" y="1687"/>
                      <a:pt x="792" y="1737"/>
                    </a:cubicBezTo>
                    <a:cubicBezTo>
                      <a:pt x="792" y="1737"/>
                      <a:pt x="792" y="1737"/>
                      <a:pt x="792" y="1737"/>
                    </a:cubicBezTo>
                    <a:cubicBezTo>
                      <a:pt x="773" y="1769"/>
                      <a:pt x="754" y="1801"/>
                      <a:pt x="722" y="1826"/>
                    </a:cubicBezTo>
                    <a:cubicBezTo>
                      <a:pt x="722" y="1826"/>
                      <a:pt x="722" y="1826"/>
                      <a:pt x="722" y="1826"/>
                    </a:cubicBezTo>
                    <a:cubicBezTo>
                      <a:pt x="691" y="1845"/>
                      <a:pt x="653" y="1851"/>
                      <a:pt x="621" y="1851"/>
                    </a:cubicBezTo>
                    <a:cubicBezTo>
                      <a:pt x="621" y="1851"/>
                      <a:pt x="621" y="1851"/>
                      <a:pt x="621" y="1851"/>
                    </a:cubicBezTo>
                    <a:cubicBezTo>
                      <a:pt x="577" y="1851"/>
                      <a:pt x="532" y="1838"/>
                      <a:pt x="494" y="1813"/>
                    </a:cubicBezTo>
                    <a:cubicBezTo>
                      <a:pt x="494" y="1813"/>
                      <a:pt x="494" y="1813"/>
                      <a:pt x="494" y="1813"/>
                    </a:cubicBezTo>
                    <a:cubicBezTo>
                      <a:pt x="463" y="1794"/>
                      <a:pt x="431" y="1763"/>
                      <a:pt x="418" y="1712"/>
                    </a:cubicBezTo>
                    <a:cubicBezTo>
                      <a:pt x="418" y="1712"/>
                      <a:pt x="418" y="1712"/>
                      <a:pt x="418" y="1712"/>
                    </a:cubicBezTo>
                    <a:cubicBezTo>
                      <a:pt x="418" y="1706"/>
                      <a:pt x="412" y="1699"/>
                      <a:pt x="418" y="1693"/>
                    </a:cubicBezTo>
                    <a:cubicBezTo>
                      <a:pt x="418" y="1693"/>
                      <a:pt x="418" y="1693"/>
                      <a:pt x="418" y="1693"/>
                    </a:cubicBezTo>
                    <a:cubicBezTo>
                      <a:pt x="418" y="1643"/>
                      <a:pt x="437" y="1605"/>
                      <a:pt x="463" y="1567"/>
                    </a:cubicBezTo>
                    <a:cubicBezTo>
                      <a:pt x="463" y="1567"/>
                      <a:pt x="463" y="1567"/>
                      <a:pt x="463" y="1567"/>
                    </a:cubicBezTo>
                    <a:cubicBezTo>
                      <a:pt x="488" y="1529"/>
                      <a:pt x="513" y="1491"/>
                      <a:pt x="532" y="1459"/>
                    </a:cubicBezTo>
                    <a:cubicBezTo>
                      <a:pt x="532" y="1459"/>
                      <a:pt x="532" y="1459"/>
                      <a:pt x="532" y="1459"/>
                    </a:cubicBezTo>
                    <a:cubicBezTo>
                      <a:pt x="532" y="1459"/>
                      <a:pt x="532" y="1453"/>
                      <a:pt x="532" y="1453"/>
                    </a:cubicBezTo>
                    <a:cubicBezTo>
                      <a:pt x="532" y="1453"/>
                      <a:pt x="532" y="1453"/>
                      <a:pt x="532" y="1453"/>
                    </a:cubicBezTo>
                    <a:cubicBezTo>
                      <a:pt x="513" y="1453"/>
                      <a:pt x="488" y="1459"/>
                      <a:pt x="463" y="1459"/>
                    </a:cubicBezTo>
                    <a:cubicBezTo>
                      <a:pt x="463" y="1459"/>
                      <a:pt x="463" y="1459"/>
                      <a:pt x="463" y="1459"/>
                    </a:cubicBezTo>
                    <a:cubicBezTo>
                      <a:pt x="444" y="1459"/>
                      <a:pt x="387" y="1478"/>
                      <a:pt x="336" y="1491"/>
                    </a:cubicBezTo>
                    <a:cubicBezTo>
                      <a:pt x="336" y="1491"/>
                      <a:pt x="336" y="1491"/>
                      <a:pt x="336" y="1491"/>
                    </a:cubicBezTo>
                    <a:cubicBezTo>
                      <a:pt x="285" y="1504"/>
                      <a:pt x="228" y="1523"/>
                      <a:pt x="178" y="1523"/>
                    </a:cubicBezTo>
                    <a:cubicBezTo>
                      <a:pt x="178" y="1523"/>
                      <a:pt x="178" y="1523"/>
                      <a:pt x="178" y="1523"/>
                    </a:cubicBezTo>
                    <a:cubicBezTo>
                      <a:pt x="165" y="1523"/>
                      <a:pt x="146" y="1523"/>
                      <a:pt x="127" y="1516"/>
                    </a:cubicBezTo>
                    <a:cubicBezTo>
                      <a:pt x="127" y="1516"/>
                      <a:pt x="127" y="1516"/>
                      <a:pt x="127" y="1516"/>
                    </a:cubicBezTo>
                    <a:cubicBezTo>
                      <a:pt x="89" y="1497"/>
                      <a:pt x="70" y="1466"/>
                      <a:pt x="57" y="1440"/>
                    </a:cubicBezTo>
                    <a:cubicBezTo>
                      <a:pt x="57" y="1440"/>
                      <a:pt x="57" y="1440"/>
                      <a:pt x="57" y="1440"/>
                    </a:cubicBezTo>
                    <a:cubicBezTo>
                      <a:pt x="44" y="1409"/>
                      <a:pt x="38" y="1377"/>
                      <a:pt x="38" y="1346"/>
                    </a:cubicBezTo>
                    <a:cubicBezTo>
                      <a:pt x="38" y="1346"/>
                      <a:pt x="38" y="1346"/>
                      <a:pt x="38" y="1346"/>
                    </a:cubicBezTo>
                    <a:cubicBezTo>
                      <a:pt x="38" y="1295"/>
                      <a:pt x="51" y="1245"/>
                      <a:pt x="95" y="1207"/>
                    </a:cubicBezTo>
                    <a:cubicBezTo>
                      <a:pt x="95" y="1207"/>
                      <a:pt x="95" y="1207"/>
                      <a:pt x="95" y="1207"/>
                    </a:cubicBezTo>
                    <a:cubicBezTo>
                      <a:pt x="140" y="1169"/>
                      <a:pt x="197" y="1163"/>
                      <a:pt x="254" y="1144"/>
                    </a:cubicBezTo>
                    <a:cubicBezTo>
                      <a:pt x="254" y="1144"/>
                      <a:pt x="254" y="1144"/>
                      <a:pt x="254" y="1144"/>
                    </a:cubicBezTo>
                    <a:cubicBezTo>
                      <a:pt x="311" y="1131"/>
                      <a:pt x="374" y="1118"/>
                      <a:pt x="425" y="1106"/>
                    </a:cubicBezTo>
                    <a:cubicBezTo>
                      <a:pt x="425" y="1106"/>
                      <a:pt x="425" y="1106"/>
                      <a:pt x="425" y="1106"/>
                    </a:cubicBezTo>
                    <a:cubicBezTo>
                      <a:pt x="450" y="1099"/>
                      <a:pt x="475" y="1093"/>
                      <a:pt x="475" y="1093"/>
                    </a:cubicBezTo>
                    <a:cubicBezTo>
                      <a:pt x="475" y="1093"/>
                      <a:pt x="475" y="1093"/>
                      <a:pt x="475" y="1093"/>
                    </a:cubicBezTo>
                    <a:cubicBezTo>
                      <a:pt x="475" y="1087"/>
                      <a:pt x="475" y="1080"/>
                      <a:pt x="469" y="1074"/>
                    </a:cubicBezTo>
                    <a:cubicBezTo>
                      <a:pt x="469" y="1074"/>
                      <a:pt x="469" y="1074"/>
                      <a:pt x="469" y="1074"/>
                    </a:cubicBezTo>
                    <a:cubicBezTo>
                      <a:pt x="469" y="1068"/>
                      <a:pt x="469" y="1068"/>
                      <a:pt x="463" y="1061"/>
                    </a:cubicBezTo>
                    <a:cubicBezTo>
                      <a:pt x="463" y="1061"/>
                      <a:pt x="463" y="1061"/>
                      <a:pt x="463" y="1061"/>
                    </a:cubicBezTo>
                    <a:cubicBezTo>
                      <a:pt x="456" y="1061"/>
                      <a:pt x="450" y="1055"/>
                      <a:pt x="444" y="1055"/>
                    </a:cubicBezTo>
                    <a:cubicBezTo>
                      <a:pt x="444" y="1055"/>
                      <a:pt x="444" y="1055"/>
                      <a:pt x="444" y="1055"/>
                    </a:cubicBezTo>
                    <a:cubicBezTo>
                      <a:pt x="418" y="1049"/>
                      <a:pt x="387" y="1049"/>
                      <a:pt x="355" y="1042"/>
                    </a:cubicBezTo>
                    <a:cubicBezTo>
                      <a:pt x="355" y="1042"/>
                      <a:pt x="355" y="1042"/>
                      <a:pt x="355" y="1042"/>
                    </a:cubicBezTo>
                    <a:cubicBezTo>
                      <a:pt x="292" y="1036"/>
                      <a:pt x="222" y="1030"/>
                      <a:pt x="159" y="1024"/>
                    </a:cubicBezTo>
                    <a:cubicBezTo>
                      <a:pt x="159" y="1024"/>
                      <a:pt x="159" y="1024"/>
                      <a:pt x="159" y="1024"/>
                    </a:cubicBezTo>
                    <a:cubicBezTo>
                      <a:pt x="121" y="1017"/>
                      <a:pt x="89" y="1011"/>
                      <a:pt x="57" y="992"/>
                    </a:cubicBezTo>
                    <a:cubicBezTo>
                      <a:pt x="57" y="992"/>
                      <a:pt x="57" y="992"/>
                      <a:pt x="57" y="992"/>
                    </a:cubicBezTo>
                    <a:cubicBezTo>
                      <a:pt x="25" y="973"/>
                      <a:pt x="0" y="935"/>
                      <a:pt x="0" y="897"/>
                    </a:cubicBezTo>
                    <a:cubicBezTo>
                      <a:pt x="0" y="897"/>
                      <a:pt x="0" y="897"/>
                      <a:pt x="0" y="897"/>
                    </a:cubicBezTo>
                    <a:cubicBezTo>
                      <a:pt x="6" y="853"/>
                      <a:pt x="25" y="828"/>
                      <a:pt x="44" y="796"/>
                    </a:cubicBezTo>
                    <a:cubicBezTo>
                      <a:pt x="44" y="796"/>
                      <a:pt x="44" y="796"/>
                      <a:pt x="44" y="796"/>
                    </a:cubicBezTo>
                    <a:cubicBezTo>
                      <a:pt x="70" y="771"/>
                      <a:pt x="95" y="752"/>
                      <a:pt x="133" y="739"/>
                    </a:cubicBezTo>
                    <a:cubicBezTo>
                      <a:pt x="133" y="739"/>
                      <a:pt x="133" y="739"/>
                      <a:pt x="133" y="739"/>
                    </a:cubicBezTo>
                    <a:cubicBezTo>
                      <a:pt x="159" y="727"/>
                      <a:pt x="184" y="727"/>
                      <a:pt x="209" y="727"/>
                    </a:cubicBezTo>
                    <a:cubicBezTo>
                      <a:pt x="209" y="727"/>
                      <a:pt x="209" y="727"/>
                      <a:pt x="209" y="727"/>
                    </a:cubicBezTo>
                    <a:cubicBezTo>
                      <a:pt x="273" y="727"/>
                      <a:pt x="361" y="739"/>
                      <a:pt x="412" y="739"/>
                    </a:cubicBezTo>
                    <a:cubicBezTo>
                      <a:pt x="412" y="739"/>
                      <a:pt x="412" y="739"/>
                      <a:pt x="412" y="739"/>
                    </a:cubicBezTo>
                    <a:cubicBezTo>
                      <a:pt x="418" y="739"/>
                      <a:pt x="425" y="739"/>
                      <a:pt x="425" y="739"/>
                    </a:cubicBezTo>
                    <a:cubicBezTo>
                      <a:pt x="425" y="739"/>
                      <a:pt x="425" y="739"/>
                      <a:pt x="425" y="739"/>
                    </a:cubicBezTo>
                    <a:cubicBezTo>
                      <a:pt x="425" y="733"/>
                      <a:pt x="418" y="720"/>
                      <a:pt x="412" y="714"/>
                    </a:cubicBezTo>
                    <a:cubicBezTo>
                      <a:pt x="412" y="714"/>
                      <a:pt x="412" y="714"/>
                      <a:pt x="412" y="714"/>
                    </a:cubicBezTo>
                    <a:cubicBezTo>
                      <a:pt x="393" y="689"/>
                      <a:pt x="374" y="651"/>
                      <a:pt x="355" y="619"/>
                    </a:cubicBezTo>
                    <a:cubicBezTo>
                      <a:pt x="355" y="619"/>
                      <a:pt x="355" y="619"/>
                      <a:pt x="355" y="619"/>
                    </a:cubicBezTo>
                    <a:cubicBezTo>
                      <a:pt x="342" y="600"/>
                      <a:pt x="330" y="581"/>
                      <a:pt x="330" y="543"/>
                    </a:cubicBezTo>
                    <a:cubicBezTo>
                      <a:pt x="330" y="543"/>
                      <a:pt x="330" y="543"/>
                      <a:pt x="330" y="543"/>
                    </a:cubicBezTo>
                    <a:cubicBezTo>
                      <a:pt x="330" y="543"/>
                      <a:pt x="330" y="537"/>
                      <a:pt x="330" y="531"/>
                    </a:cubicBezTo>
                    <a:cubicBezTo>
                      <a:pt x="330" y="531"/>
                      <a:pt x="330" y="531"/>
                      <a:pt x="330" y="531"/>
                    </a:cubicBezTo>
                    <a:cubicBezTo>
                      <a:pt x="330" y="531"/>
                      <a:pt x="330" y="531"/>
                      <a:pt x="330" y="531"/>
                    </a:cubicBezTo>
                    <a:cubicBezTo>
                      <a:pt x="330" y="531"/>
                      <a:pt x="330" y="531"/>
                      <a:pt x="330" y="531"/>
                    </a:cubicBezTo>
                    <a:cubicBezTo>
                      <a:pt x="330" y="531"/>
                      <a:pt x="330" y="531"/>
                      <a:pt x="330" y="531"/>
                    </a:cubicBezTo>
                    <a:cubicBezTo>
                      <a:pt x="330" y="531"/>
                      <a:pt x="330" y="531"/>
                      <a:pt x="330" y="531"/>
                    </a:cubicBezTo>
                    <a:cubicBezTo>
                      <a:pt x="330" y="531"/>
                      <a:pt x="330" y="531"/>
                      <a:pt x="330" y="531"/>
                    </a:cubicBezTo>
                    <a:cubicBezTo>
                      <a:pt x="336" y="493"/>
                      <a:pt x="355" y="461"/>
                      <a:pt x="380" y="436"/>
                    </a:cubicBezTo>
                    <a:cubicBezTo>
                      <a:pt x="380" y="436"/>
                      <a:pt x="380" y="436"/>
                      <a:pt x="380" y="436"/>
                    </a:cubicBezTo>
                    <a:cubicBezTo>
                      <a:pt x="406" y="404"/>
                      <a:pt x="444" y="385"/>
                      <a:pt x="494" y="385"/>
                    </a:cubicBezTo>
                    <a:cubicBezTo>
                      <a:pt x="494" y="385"/>
                      <a:pt x="494" y="385"/>
                      <a:pt x="494" y="385"/>
                    </a:cubicBezTo>
                    <a:cubicBezTo>
                      <a:pt x="513" y="385"/>
                      <a:pt x="539" y="392"/>
                      <a:pt x="558" y="398"/>
                    </a:cubicBezTo>
                    <a:cubicBezTo>
                      <a:pt x="558" y="398"/>
                      <a:pt x="558" y="398"/>
                      <a:pt x="558" y="398"/>
                    </a:cubicBezTo>
                    <a:cubicBezTo>
                      <a:pt x="589" y="417"/>
                      <a:pt x="608" y="442"/>
                      <a:pt x="634" y="468"/>
                    </a:cubicBezTo>
                    <a:cubicBezTo>
                      <a:pt x="634" y="468"/>
                      <a:pt x="634" y="468"/>
                      <a:pt x="634" y="468"/>
                    </a:cubicBezTo>
                    <a:cubicBezTo>
                      <a:pt x="653" y="493"/>
                      <a:pt x="672" y="524"/>
                      <a:pt x="697" y="556"/>
                    </a:cubicBezTo>
                    <a:cubicBezTo>
                      <a:pt x="697" y="556"/>
                      <a:pt x="697" y="556"/>
                      <a:pt x="697" y="556"/>
                    </a:cubicBezTo>
                    <a:cubicBezTo>
                      <a:pt x="729" y="607"/>
                      <a:pt x="767" y="657"/>
                      <a:pt x="786" y="682"/>
                    </a:cubicBezTo>
                    <a:cubicBezTo>
                      <a:pt x="786" y="682"/>
                      <a:pt x="786" y="682"/>
                      <a:pt x="786" y="682"/>
                    </a:cubicBezTo>
                    <a:cubicBezTo>
                      <a:pt x="792" y="676"/>
                      <a:pt x="792" y="670"/>
                      <a:pt x="792" y="663"/>
                    </a:cubicBezTo>
                    <a:cubicBezTo>
                      <a:pt x="792" y="663"/>
                      <a:pt x="792" y="663"/>
                      <a:pt x="792" y="663"/>
                    </a:cubicBezTo>
                    <a:cubicBezTo>
                      <a:pt x="792" y="657"/>
                      <a:pt x="792" y="644"/>
                      <a:pt x="792" y="632"/>
                    </a:cubicBezTo>
                    <a:cubicBezTo>
                      <a:pt x="792" y="632"/>
                      <a:pt x="792" y="632"/>
                      <a:pt x="792" y="632"/>
                    </a:cubicBezTo>
                    <a:cubicBezTo>
                      <a:pt x="792" y="562"/>
                      <a:pt x="779" y="442"/>
                      <a:pt x="779" y="348"/>
                    </a:cubicBezTo>
                    <a:cubicBezTo>
                      <a:pt x="779" y="348"/>
                      <a:pt x="779" y="348"/>
                      <a:pt x="779" y="348"/>
                    </a:cubicBezTo>
                    <a:cubicBezTo>
                      <a:pt x="779" y="303"/>
                      <a:pt x="779" y="265"/>
                      <a:pt x="798" y="228"/>
                    </a:cubicBezTo>
                    <a:cubicBezTo>
                      <a:pt x="798" y="228"/>
                      <a:pt x="798" y="228"/>
                      <a:pt x="798" y="228"/>
                    </a:cubicBezTo>
                    <a:cubicBezTo>
                      <a:pt x="817" y="196"/>
                      <a:pt x="843" y="177"/>
                      <a:pt x="862" y="164"/>
                    </a:cubicBezTo>
                    <a:cubicBezTo>
                      <a:pt x="862" y="164"/>
                      <a:pt x="862" y="164"/>
                      <a:pt x="862" y="164"/>
                    </a:cubicBezTo>
                    <a:cubicBezTo>
                      <a:pt x="887" y="158"/>
                      <a:pt x="919" y="152"/>
                      <a:pt x="944" y="152"/>
                    </a:cubicBezTo>
                    <a:cubicBezTo>
                      <a:pt x="944" y="152"/>
                      <a:pt x="944" y="152"/>
                      <a:pt x="944" y="152"/>
                    </a:cubicBezTo>
                    <a:cubicBezTo>
                      <a:pt x="1007" y="152"/>
                      <a:pt x="1077" y="177"/>
                      <a:pt x="1128" y="234"/>
                    </a:cubicBezTo>
                    <a:cubicBezTo>
                      <a:pt x="1128" y="234"/>
                      <a:pt x="1128" y="234"/>
                      <a:pt x="1128" y="234"/>
                    </a:cubicBezTo>
                    <a:cubicBezTo>
                      <a:pt x="1160" y="284"/>
                      <a:pt x="1153" y="322"/>
                      <a:pt x="1153" y="373"/>
                    </a:cubicBezTo>
                    <a:cubicBezTo>
                      <a:pt x="1153" y="373"/>
                      <a:pt x="1153" y="373"/>
                      <a:pt x="1153" y="373"/>
                    </a:cubicBezTo>
                    <a:cubicBezTo>
                      <a:pt x="1153" y="417"/>
                      <a:pt x="1153" y="468"/>
                      <a:pt x="1153" y="512"/>
                    </a:cubicBezTo>
                    <a:cubicBezTo>
                      <a:pt x="1153" y="512"/>
                      <a:pt x="1153" y="512"/>
                      <a:pt x="1153" y="512"/>
                    </a:cubicBezTo>
                    <a:cubicBezTo>
                      <a:pt x="1153" y="550"/>
                      <a:pt x="1160" y="588"/>
                      <a:pt x="1160" y="594"/>
                    </a:cubicBezTo>
                    <a:cubicBezTo>
                      <a:pt x="1160" y="594"/>
                      <a:pt x="1160" y="594"/>
                      <a:pt x="1160" y="594"/>
                    </a:cubicBezTo>
                    <a:cubicBezTo>
                      <a:pt x="1160" y="594"/>
                      <a:pt x="1160" y="594"/>
                      <a:pt x="1160" y="594"/>
                    </a:cubicBezTo>
                    <a:cubicBezTo>
                      <a:pt x="1160" y="594"/>
                      <a:pt x="1160" y="594"/>
                      <a:pt x="1160" y="594"/>
                    </a:cubicBezTo>
                    <a:cubicBezTo>
                      <a:pt x="1166" y="594"/>
                      <a:pt x="1185" y="613"/>
                      <a:pt x="1217" y="626"/>
                    </a:cubicBezTo>
                    <a:cubicBezTo>
                      <a:pt x="1217" y="626"/>
                      <a:pt x="1217" y="626"/>
                      <a:pt x="1217" y="626"/>
                    </a:cubicBezTo>
                    <a:cubicBezTo>
                      <a:pt x="1242" y="632"/>
                      <a:pt x="1280" y="638"/>
                      <a:pt x="1305" y="638"/>
                    </a:cubicBezTo>
                    <a:cubicBezTo>
                      <a:pt x="1305" y="638"/>
                      <a:pt x="1305" y="638"/>
                      <a:pt x="1305" y="638"/>
                    </a:cubicBezTo>
                    <a:cubicBezTo>
                      <a:pt x="1324" y="638"/>
                      <a:pt x="1337" y="638"/>
                      <a:pt x="1337" y="638"/>
                    </a:cubicBezTo>
                    <a:cubicBezTo>
                      <a:pt x="1337" y="638"/>
                      <a:pt x="1337" y="638"/>
                      <a:pt x="1337" y="638"/>
                    </a:cubicBezTo>
                    <a:cubicBezTo>
                      <a:pt x="1337" y="632"/>
                      <a:pt x="1337" y="632"/>
                      <a:pt x="1337" y="632"/>
                    </a:cubicBezTo>
                    <a:cubicBezTo>
                      <a:pt x="1337" y="632"/>
                      <a:pt x="1337" y="632"/>
                      <a:pt x="1337" y="632"/>
                    </a:cubicBezTo>
                    <a:cubicBezTo>
                      <a:pt x="1343" y="626"/>
                      <a:pt x="1343" y="619"/>
                      <a:pt x="1343" y="607"/>
                    </a:cubicBezTo>
                    <a:cubicBezTo>
                      <a:pt x="1343" y="607"/>
                      <a:pt x="1343" y="607"/>
                      <a:pt x="1343" y="607"/>
                    </a:cubicBezTo>
                    <a:cubicBezTo>
                      <a:pt x="1343" y="531"/>
                      <a:pt x="1312" y="392"/>
                      <a:pt x="1312" y="291"/>
                    </a:cubicBezTo>
                    <a:cubicBezTo>
                      <a:pt x="1312" y="291"/>
                      <a:pt x="1312" y="291"/>
                      <a:pt x="1312" y="291"/>
                    </a:cubicBezTo>
                    <a:cubicBezTo>
                      <a:pt x="1312" y="265"/>
                      <a:pt x="1312" y="247"/>
                      <a:pt x="1318" y="221"/>
                    </a:cubicBezTo>
                    <a:cubicBezTo>
                      <a:pt x="1318" y="221"/>
                      <a:pt x="1318" y="221"/>
                      <a:pt x="1318" y="221"/>
                    </a:cubicBezTo>
                    <a:cubicBezTo>
                      <a:pt x="1350" y="145"/>
                      <a:pt x="1407" y="89"/>
                      <a:pt x="1489" y="89"/>
                    </a:cubicBezTo>
                    <a:cubicBezTo>
                      <a:pt x="1489" y="89"/>
                      <a:pt x="1489" y="89"/>
                      <a:pt x="1489" y="89"/>
                    </a:cubicBezTo>
                    <a:cubicBezTo>
                      <a:pt x="1527" y="89"/>
                      <a:pt x="1571" y="108"/>
                      <a:pt x="1603" y="145"/>
                    </a:cubicBezTo>
                    <a:cubicBezTo>
                      <a:pt x="1603" y="145"/>
                      <a:pt x="1603" y="145"/>
                      <a:pt x="1603" y="145"/>
                    </a:cubicBezTo>
                    <a:cubicBezTo>
                      <a:pt x="1622" y="177"/>
                      <a:pt x="1628" y="209"/>
                      <a:pt x="1641" y="253"/>
                    </a:cubicBezTo>
                    <a:cubicBezTo>
                      <a:pt x="1641" y="253"/>
                      <a:pt x="1641" y="253"/>
                      <a:pt x="1641" y="253"/>
                    </a:cubicBezTo>
                    <a:cubicBezTo>
                      <a:pt x="1654" y="291"/>
                      <a:pt x="1660" y="341"/>
                      <a:pt x="1666" y="385"/>
                    </a:cubicBezTo>
                    <a:cubicBezTo>
                      <a:pt x="1666" y="385"/>
                      <a:pt x="1666" y="385"/>
                      <a:pt x="1666" y="385"/>
                    </a:cubicBezTo>
                    <a:cubicBezTo>
                      <a:pt x="1685" y="480"/>
                      <a:pt x="1704" y="581"/>
                      <a:pt x="1717" y="613"/>
                    </a:cubicBezTo>
                    <a:cubicBezTo>
                      <a:pt x="1717" y="613"/>
                      <a:pt x="1717" y="613"/>
                      <a:pt x="1717" y="613"/>
                    </a:cubicBezTo>
                    <a:cubicBezTo>
                      <a:pt x="1717" y="613"/>
                      <a:pt x="1723" y="613"/>
                      <a:pt x="1723" y="613"/>
                    </a:cubicBezTo>
                    <a:cubicBezTo>
                      <a:pt x="1723" y="613"/>
                      <a:pt x="1723" y="613"/>
                      <a:pt x="1723" y="613"/>
                    </a:cubicBezTo>
                    <a:cubicBezTo>
                      <a:pt x="1723" y="619"/>
                      <a:pt x="1723" y="619"/>
                      <a:pt x="1723" y="619"/>
                    </a:cubicBezTo>
                    <a:cubicBezTo>
                      <a:pt x="1723" y="619"/>
                      <a:pt x="1723" y="619"/>
                      <a:pt x="1723" y="619"/>
                    </a:cubicBezTo>
                    <a:cubicBezTo>
                      <a:pt x="1730" y="619"/>
                      <a:pt x="1730" y="619"/>
                      <a:pt x="1730" y="619"/>
                    </a:cubicBezTo>
                    <a:cubicBezTo>
                      <a:pt x="1730" y="619"/>
                      <a:pt x="1730" y="619"/>
                      <a:pt x="1730" y="619"/>
                    </a:cubicBezTo>
                    <a:cubicBezTo>
                      <a:pt x="1736" y="626"/>
                      <a:pt x="1774" y="600"/>
                      <a:pt x="1799" y="556"/>
                    </a:cubicBezTo>
                    <a:cubicBezTo>
                      <a:pt x="1799" y="556"/>
                      <a:pt x="1799" y="556"/>
                      <a:pt x="1799" y="556"/>
                    </a:cubicBezTo>
                    <a:cubicBezTo>
                      <a:pt x="1806" y="537"/>
                      <a:pt x="1818" y="474"/>
                      <a:pt x="1825" y="404"/>
                    </a:cubicBezTo>
                    <a:cubicBezTo>
                      <a:pt x="1825" y="404"/>
                      <a:pt x="1825" y="404"/>
                      <a:pt x="1825" y="404"/>
                    </a:cubicBezTo>
                    <a:cubicBezTo>
                      <a:pt x="1831" y="335"/>
                      <a:pt x="1844" y="259"/>
                      <a:pt x="1850" y="190"/>
                    </a:cubicBezTo>
                    <a:cubicBezTo>
                      <a:pt x="1850" y="190"/>
                      <a:pt x="1850" y="190"/>
                      <a:pt x="1850" y="190"/>
                    </a:cubicBezTo>
                    <a:cubicBezTo>
                      <a:pt x="1856" y="152"/>
                      <a:pt x="1863" y="114"/>
                      <a:pt x="1882" y="82"/>
                    </a:cubicBezTo>
                    <a:cubicBezTo>
                      <a:pt x="1882" y="82"/>
                      <a:pt x="1882" y="82"/>
                      <a:pt x="1882" y="82"/>
                    </a:cubicBezTo>
                    <a:cubicBezTo>
                      <a:pt x="1913" y="32"/>
                      <a:pt x="1964" y="0"/>
                      <a:pt x="2015" y="0"/>
                    </a:cubicBezTo>
                    <a:cubicBezTo>
                      <a:pt x="2015" y="0"/>
                      <a:pt x="2015" y="0"/>
                      <a:pt x="2015" y="0"/>
                    </a:cubicBezTo>
                    <a:cubicBezTo>
                      <a:pt x="2085" y="0"/>
                      <a:pt x="2142" y="51"/>
                      <a:pt x="2167" y="120"/>
                    </a:cubicBezTo>
                    <a:cubicBezTo>
                      <a:pt x="2167" y="120"/>
                      <a:pt x="2167" y="120"/>
                      <a:pt x="2167" y="120"/>
                    </a:cubicBezTo>
                    <a:cubicBezTo>
                      <a:pt x="2180" y="145"/>
                      <a:pt x="2186" y="177"/>
                      <a:pt x="2186" y="209"/>
                    </a:cubicBezTo>
                    <a:cubicBezTo>
                      <a:pt x="2186" y="209"/>
                      <a:pt x="2186" y="209"/>
                      <a:pt x="2186" y="209"/>
                    </a:cubicBezTo>
                    <a:cubicBezTo>
                      <a:pt x="2192" y="240"/>
                      <a:pt x="2192" y="278"/>
                      <a:pt x="2192" y="322"/>
                    </a:cubicBezTo>
                    <a:cubicBezTo>
                      <a:pt x="2192" y="322"/>
                      <a:pt x="2192" y="322"/>
                      <a:pt x="2192" y="322"/>
                    </a:cubicBezTo>
                    <a:cubicBezTo>
                      <a:pt x="2192" y="398"/>
                      <a:pt x="2199" y="487"/>
                      <a:pt x="2199" y="550"/>
                    </a:cubicBezTo>
                    <a:cubicBezTo>
                      <a:pt x="2199" y="550"/>
                      <a:pt x="2199" y="550"/>
                      <a:pt x="2199" y="550"/>
                    </a:cubicBezTo>
                    <a:cubicBezTo>
                      <a:pt x="2205" y="588"/>
                      <a:pt x="2211" y="626"/>
                      <a:pt x="2211" y="626"/>
                    </a:cubicBezTo>
                    <a:cubicBezTo>
                      <a:pt x="2211" y="626"/>
                      <a:pt x="2211" y="626"/>
                      <a:pt x="2211" y="626"/>
                    </a:cubicBezTo>
                    <a:cubicBezTo>
                      <a:pt x="2218" y="632"/>
                      <a:pt x="2218" y="632"/>
                      <a:pt x="2218" y="632"/>
                    </a:cubicBezTo>
                    <a:cubicBezTo>
                      <a:pt x="2218" y="632"/>
                      <a:pt x="2218" y="632"/>
                      <a:pt x="2218" y="632"/>
                    </a:cubicBezTo>
                    <a:cubicBezTo>
                      <a:pt x="2224" y="632"/>
                      <a:pt x="2224" y="632"/>
                      <a:pt x="2224" y="632"/>
                    </a:cubicBezTo>
                    <a:cubicBezTo>
                      <a:pt x="2224" y="632"/>
                      <a:pt x="2224" y="632"/>
                      <a:pt x="2224" y="632"/>
                    </a:cubicBezTo>
                    <a:cubicBezTo>
                      <a:pt x="2230" y="632"/>
                      <a:pt x="2275" y="613"/>
                      <a:pt x="2294" y="569"/>
                    </a:cubicBezTo>
                    <a:cubicBezTo>
                      <a:pt x="2294" y="569"/>
                      <a:pt x="2294" y="569"/>
                      <a:pt x="2294" y="569"/>
                    </a:cubicBezTo>
                    <a:cubicBezTo>
                      <a:pt x="2306" y="556"/>
                      <a:pt x="2319" y="487"/>
                      <a:pt x="2325" y="411"/>
                    </a:cubicBezTo>
                    <a:cubicBezTo>
                      <a:pt x="2325" y="411"/>
                      <a:pt x="2325" y="411"/>
                      <a:pt x="2325" y="411"/>
                    </a:cubicBezTo>
                    <a:cubicBezTo>
                      <a:pt x="2338" y="335"/>
                      <a:pt x="2344" y="253"/>
                      <a:pt x="2357" y="183"/>
                    </a:cubicBezTo>
                    <a:cubicBezTo>
                      <a:pt x="2357" y="183"/>
                      <a:pt x="2357" y="183"/>
                      <a:pt x="2357" y="183"/>
                    </a:cubicBezTo>
                    <a:cubicBezTo>
                      <a:pt x="2370" y="139"/>
                      <a:pt x="2376" y="101"/>
                      <a:pt x="2395" y="63"/>
                    </a:cubicBezTo>
                    <a:cubicBezTo>
                      <a:pt x="2395" y="63"/>
                      <a:pt x="2395" y="63"/>
                      <a:pt x="2395" y="63"/>
                    </a:cubicBezTo>
                    <a:cubicBezTo>
                      <a:pt x="2420" y="25"/>
                      <a:pt x="2471" y="6"/>
                      <a:pt x="2509" y="6"/>
                    </a:cubicBezTo>
                    <a:cubicBezTo>
                      <a:pt x="2509" y="6"/>
                      <a:pt x="2509" y="6"/>
                      <a:pt x="2509" y="6"/>
                    </a:cubicBezTo>
                    <a:cubicBezTo>
                      <a:pt x="2553" y="6"/>
                      <a:pt x="2598" y="32"/>
                      <a:pt x="2636" y="57"/>
                    </a:cubicBezTo>
                    <a:cubicBezTo>
                      <a:pt x="2636" y="57"/>
                      <a:pt x="2636" y="57"/>
                      <a:pt x="2636" y="57"/>
                    </a:cubicBezTo>
                    <a:cubicBezTo>
                      <a:pt x="2674" y="82"/>
                      <a:pt x="2705" y="120"/>
                      <a:pt x="2718" y="164"/>
                    </a:cubicBezTo>
                    <a:cubicBezTo>
                      <a:pt x="2718" y="164"/>
                      <a:pt x="2718" y="164"/>
                      <a:pt x="2718" y="164"/>
                    </a:cubicBezTo>
                    <a:cubicBezTo>
                      <a:pt x="2718" y="183"/>
                      <a:pt x="2724" y="196"/>
                      <a:pt x="2724" y="209"/>
                    </a:cubicBezTo>
                    <a:cubicBezTo>
                      <a:pt x="2724" y="209"/>
                      <a:pt x="2724" y="209"/>
                      <a:pt x="2724" y="209"/>
                    </a:cubicBezTo>
                    <a:cubicBezTo>
                      <a:pt x="2718" y="265"/>
                      <a:pt x="2699" y="329"/>
                      <a:pt x="2680" y="385"/>
                    </a:cubicBezTo>
                    <a:cubicBezTo>
                      <a:pt x="2680" y="385"/>
                      <a:pt x="2680" y="385"/>
                      <a:pt x="2680" y="385"/>
                    </a:cubicBezTo>
                    <a:cubicBezTo>
                      <a:pt x="2661" y="449"/>
                      <a:pt x="2642" y="512"/>
                      <a:pt x="2642" y="531"/>
                    </a:cubicBezTo>
                    <a:cubicBezTo>
                      <a:pt x="2642" y="531"/>
                      <a:pt x="2642" y="531"/>
                      <a:pt x="2642" y="531"/>
                    </a:cubicBezTo>
                    <a:cubicBezTo>
                      <a:pt x="2642" y="531"/>
                      <a:pt x="2642" y="537"/>
                      <a:pt x="2642" y="537"/>
                    </a:cubicBezTo>
                    <a:cubicBezTo>
                      <a:pt x="2642" y="537"/>
                      <a:pt x="2642" y="537"/>
                      <a:pt x="2642" y="537"/>
                    </a:cubicBezTo>
                    <a:cubicBezTo>
                      <a:pt x="2642" y="537"/>
                      <a:pt x="2642" y="537"/>
                      <a:pt x="2642" y="537"/>
                    </a:cubicBezTo>
                    <a:cubicBezTo>
                      <a:pt x="2642" y="537"/>
                      <a:pt x="2642" y="537"/>
                      <a:pt x="2642" y="537"/>
                    </a:cubicBezTo>
                    <a:cubicBezTo>
                      <a:pt x="2648" y="550"/>
                      <a:pt x="2680" y="569"/>
                      <a:pt x="2718" y="569"/>
                    </a:cubicBezTo>
                    <a:cubicBezTo>
                      <a:pt x="2718" y="569"/>
                      <a:pt x="2718" y="569"/>
                      <a:pt x="2718" y="569"/>
                    </a:cubicBezTo>
                    <a:cubicBezTo>
                      <a:pt x="2737" y="569"/>
                      <a:pt x="2756" y="562"/>
                      <a:pt x="2769" y="550"/>
                    </a:cubicBezTo>
                    <a:cubicBezTo>
                      <a:pt x="2769" y="550"/>
                      <a:pt x="2769" y="550"/>
                      <a:pt x="2769" y="550"/>
                    </a:cubicBezTo>
                    <a:cubicBezTo>
                      <a:pt x="2775" y="550"/>
                      <a:pt x="2807" y="499"/>
                      <a:pt x="2826" y="442"/>
                    </a:cubicBezTo>
                    <a:cubicBezTo>
                      <a:pt x="2826" y="442"/>
                      <a:pt x="2826" y="442"/>
                      <a:pt x="2826" y="442"/>
                    </a:cubicBezTo>
                    <a:cubicBezTo>
                      <a:pt x="2851" y="379"/>
                      <a:pt x="2870" y="310"/>
                      <a:pt x="2896" y="259"/>
                    </a:cubicBezTo>
                    <a:cubicBezTo>
                      <a:pt x="2896" y="259"/>
                      <a:pt x="2896" y="259"/>
                      <a:pt x="2896" y="259"/>
                    </a:cubicBezTo>
                    <a:cubicBezTo>
                      <a:pt x="2915" y="221"/>
                      <a:pt x="2921" y="190"/>
                      <a:pt x="2959" y="164"/>
                    </a:cubicBezTo>
                    <a:cubicBezTo>
                      <a:pt x="2959" y="164"/>
                      <a:pt x="2959" y="164"/>
                      <a:pt x="2959" y="164"/>
                    </a:cubicBezTo>
                    <a:cubicBezTo>
                      <a:pt x="2978" y="145"/>
                      <a:pt x="3003" y="139"/>
                      <a:pt x="3029" y="139"/>
                    </a:cubicBezTo>
                    <a:cubicBezTo>
                      <a:pt x="3029" y="139"/>
                      <a:pt x="3029" y="139"/>
                      <a:pt x="3029" y="139"/>
                    </a:cubicBezTo>
                    <a:cubicBezTo>
                      <a:pt x="3086" y="139"/>
                      <a:pt x="3130" y="171"/>
                      <a:pt x="3162" y="202"/>
                    </a:cubicBezTo>
                    <a:cubicBezTo>
                      <a:pt x="3162" y="202"/>
                      <a:pt x="3162" y="202"/>
                      <a:pt x="3162" y="202"/>
                    </a:cubicBezTo>
                    <a:cubicBezTo>
                      <a:pt x="3193" y="240"/>
                      <a:pt x="3225" y="284"/>
                      <a:pt x="3231" y="341"/>
                    </a:cubicBezTo>
                    <a:cubicBezTo>
                      <a:pt x="3231" y="341"/>
                      <a:pt x="3231" y="341"/>
                      <a:pt x="3231" y="341"/>
                    </a:cubicBezTo>
                    <a:cubicBezTo>
                      <a:pt x="3231" y="341"/>
                      <a:pt x="3231" y="348"/>
                      <a:pt x="3231" y="348"/>
                    </a:cubicBezTo>
                    <a:cubicBezTo>
                      <a:pt x="3231" y="348"/>
                      <a:pt x="3231" y="348"/>
                      <a:pt x="3231" y="348"/>
                    </a:cubicBezTo>
                    <a:cubicBezTo>
                      <a:pt x="3231" y="379"/>
                      <a:pt x="3219" y="411"/>
                      <a:pt x="3206" y="436"/>
                    </a:cubicBezTo>
                    <a:cubicBezTo>
                      <a:pt x="3206" y="436"/>
                      <a:pt x="3206" y="436"/>
                      <a:pt x="3206" y="436"/>
                    </a:cubicBezTo>
                    <a:cubicBezTo>
                      <a:pt x="3193" y="468"/>
                      <a:pt x="3181" y="493"/>
                      <a:pt x="3162" y="524"/>
                    </a:cubicBezTo>
                    <a:cubicBezTo>
                      <a:pt x="3162" y="524"/>
                      <a:pt x="3162" y="524"/>
                      <a:pt x="3162" y="524"/>
                    </a:cubicBezTo>
                    <a:cubicBezTo>
                      <a:pt x="3143" y="556"/>
                      <a:pt x="3124" y="594"/>
                      <a:pt x="3111" y="619"/>
                    </a:cubicBezTo>
                    <a:cubicBezTo>
                      <a:pt x="3111" y="619"/>
                      <a:pt x="3111" y="619"/>
                      <a:pt x="3111" y="619"/>
                    </a:cubicBezTo>
                    <a:cubicBezTo>
                      <a:pt x="3136" y="613"/>
                      <a:pt x="3174" y="600"/>
                      <a:pt x="3206" y="594"/>
                    </a:cubicBezTo>
                    <a:cubicBezTo>
                      <a:pt x="3206" y="594"/>
                      <a:pt x="3206" y="594"/>
                      <a:pt x="3206" y="594"/>
                    </a:cubicBezTo>
                    <a:cubicBezTo>
                      <a:pt x="3269" y="569"/>
                      <a:pt x="3339" y="543"/>
                      <a:pt x="3402" y="531"/>
                    </a:cubicBezTo>
                    <a:cubicBezTo>
                      <a:pt x="3402" y="531"/>
                      <a:pt x="3402" y="531"/>
                      <a:pt x="3402" y="531"/>
                    </a:cubicBezTo>
                    <a:cubicBezTo>
                      <a:pt x="3440" y="518"/>
                      <a:pt x="3478" y="506"/>
                      <a:pt x="3510" y="506"/>
                    </a:cubicBezTo>
                    <a:cubicBezTo>
                      <a:pt x="3510" y="506"/>
                      <a:pt x="3510" y="506"/>
                      <a:pt x="3510" y="506"/>
                    </a:cubicBezTo>
                    <a:cubicBezTo>
                      <a:pt x="3516" y="506"/>
                      <a:pt x="3523" y="506"/>
                      <a:pt x="3523" y="506"/>
                    </a:cubicBezTo>
                    <a:cubicBezTo>
                      <a:pt x="3523" y="506"/>
                      <a:pt x="3523" y="506"/>
                      <a:pt x="3523" y="506"/>
                    </a:cubicBezTo>
                    <a:cubicBezTo>
                      <a:pt x="3573" y="512"/>
                      <a:pt x="3611" y="531"/>
                      <a:pt x="3643" y="556"/>
                    </a:cubicBezTo>
                    <a:cubicBezTo>
                      <a:pt x="3643" y="556"/>
                      <a:pt x="3643" y="556"/>
                      <a:pt x="3643" y="556"/>
                    </a:cubicBezTo>
                    <a:cubicBezTo>
                      <a:pt x="3675" y="581"/>
                      <a:pt x="3694" y="619"/>
                      <a:pt x="3694" y="663"/>
                    </a:cubicBezTo>
                    <a:cubicBezTo>
                      <a:pt x="3694" y="663"/>
                      <a:pt x="3694" y="663"/>
                      <a:pt x="3694" y="663"/>
                    </a:cubicBezTo>
                    <a:cubicBezTo>
                      <a:pt x="3694" y="701"/>
                      <a:pt x="3675" y="746"/>
                      <a:pt x="3637" y="765"/>
                    </a:cubicBezTo>
                    <a:cubicBezTo>
                      <a:pt x="3637" y="765"/>
                      <a:pt x="3637" y="765"/>
                      <a:pt x="3637" y="765"/>
                    </a:cubicBezTo>
                    <a:cubicBezTo>
                      <a:pt x="3611" y="783"/>
                      <a:pt x="3592" y="790"/>
                      <a:pt x="3561" y="796"/>
                    </a:cubicBezTo>
                    <a:cubicBezTo>
                      <a:pt x="3561" y="796"/>
                      <a:pt x="3561" y="796"/>
                      <a:pt x="3561" y="796"/>
                    </a:cubicBezTo>
                    <a:cubicBezTo>
                      <a:pt x="3529" y="802"/>
                      <a:pt x="3497" y="809"/>
                      <a:pt x="3459" y="815"/>
                    </a:cubicBezTo>
                    <a:cubicBezTo>
                      <a:pt x="3459" y="815"/>
                      <a:pt x="3459" y="815"/>
                      <a:pt x="3459" y="815"/>
                    </a:cubicBezTo>
                    <a:cubicBezTo>
                      <a:pt x="3390" y="828"/>
                      <a:pt x="3307" y="840"/>
                      <a:pt x="3244" y="853"/>
                    </a:cubicBezTo>
                    <a:cubicBezTo>
                      <a:pt x="3244" y="853"/>
                      <a:pt x="3244" y="853"/>
                      <a:pt x="3244" y="853"/>
                    </a:cubicBezTo>
                    <a:cubicBezTo>
                      <a:pt x="3200" y="859"/>
                      <a:pt x="3168" y="866"/>
                      <a:pt x="3155" y="872"/>
                    </a:cubicBezTo>
                    <a:cubicBezTo>
                      <a:pt x="3155" y="872"/>
                      <a:pt x="3155" y="872"/>
                      <a:pt x="3155" y="872"/>
                    </a:cubicBezTo>
                    <a:cubicBezTo>
                      <a:pt x="3143" y="878"/>
                      <a:pt x="3136" y="878"/>
                      <a:pt x="3130" y="885"/>
                    </a:cubicBezTo>
                    <a:cubicBezTo>
                      <a:pt x="3130" y="885"/>
                      <a:pt x="3130" y="885"/>
                      <a:pt x="3130" y="885"/>
                    </a:cubicBezTo>
                    <a:cubicBezTo>
                      <a:pt x="3136" y="891"/>
                      <a:pt x="3155" y="897"/>
                      <a:pt x="3181" y="897"/>
                    </a:cubicBezTo>
                    <a:cubicBezTo>
                      <a:pt x="3181" y="897"/>
                      <a:pt x="3181" y="897"/>
                      <a:pt x="3181" y="897"/>
                    </a:cubicBezTo>
                    <a:cubicBezTo>
                      <a:pt x="3206" y="903"/>
                      <a:pt x="3244" y="916"/>
                      <a:pt x="3282" y="922"/>
                    </a:cubicBezTo>
                    <a:cubicBezTo>
                      <a:pt x="3282" y="922"/>
                      <a:pt x="3282" y="922"/>
                      <a:pt x="3282" y="922"/>
                    </a:cubicBezTo>
                    <a:cubicBezTo>
                      <a:pt x="3358" y="935"/>
                      <a:pt x="3447" y="948"/>
                      <a:pt x="3523" y="960"/>
                    </a:cubicBezTo>
                    <a:cubicBezTo>
                      <a:pt x="3523" y="960"/>
                      <a:pt x="3523" y="960"/>
                      <a:pt x="3523" y="960"/>
                    </a:cubicBezTo>
                    <a:cubicBezTo>
                      <a:pt x="3567" y="973"/>
                      <a:pt x="3605" y="986"/>
                      <a:pt x="3643" y="1005"/>
                    </a:cubicBezTo>
                    <a:cubicBezTo>
                      <a:pt x="3643" y="1005"/>
                      <a:pt x="3643" y="1005"/>
                      <a:pt x="3643" y="1005"/>
                    </a:cubicBezTo>
                    <a:cubicBezTo>
                      <a:pt x="3675" y="1030"/>
                      <a:pt x="3700" y="1074"/>
                      <a:pt x="3700" y="1112"/>
                    </a:cubicBezTo>
                    <a:cubicBezTo>
                      <a:pt x="3700" y="1112"/>
                      <a:pt x="3700" y="1112"/>
                      <a:pt x="3700" y="1112"/>
                    </a:cubicBezTo>
                    <a:cubicBezTo>
                      <a:pt x="3694" y="1200"/>
                      <a:pt x="3618" y="1264"/>
                      <a:pt x="3529" y="1276"/>
                    </a:cubicBezTo>
                    <a:cubicBezTo>
                      <a:pt x="3529" y="1276"/>
                      <a:pt x="3529" y="1276"/>
                      <a:pt x="3529" y="1276"/>
                    </a:cubicBezTo>
                    <a:cubicBezTo>
                      <a:pt x="3516" y="1276"/>
                      <a:pt x="3510" y="1276"/>
                      <a:pt x="3504" y="1276"/>
                    </a:cubicBezTo>
                    <a:cubicBezTo>
                      <a:pt x="3504" y="1276"/>
                      <a:pt x="3504" y="1276"/>
                      <a:pt x="3504" y="1276"/>
                    </a:cubicBezTo>
                    <a:cubicBezTo>
                      <a:pt x="3434" y="1276"/>
                      <a:pt x="3345" y="1257"/>
                      <a:pt x="3257" y="1238"/>
                    </a:cubicBezTo>
                    <a:cubicBezTo>
                      <a:pt x="3257" y="1238"/>
                      <a:pt x="3257" y="1238"/>
                      <a:pt x="3257" y="1238"/>
                    </a:cubicBezTo>
                    <a:cubicBezTo>
                      <a:pt x="3181" y="1226"/>
                      <a:pt x="3098" y="1207"/>
                      <a:pt x="3054" y="1207"/>
                    </a:cubicBezTo>
                    <a:cubicBezTo>
                      <a:pt x="3054" y="1207"/>
                      <a:pt x="3054" y="1207"/>
                      <a:pt x="3054" y="1207"/>
                    </a:cubicBezTo>
                    <a:cubicBezTo>
                      <a:pt x="3054" y="1207"/>
                      <a:pt x="3054" y="1207"/>
                      <a:pt x="3054" y="1207"/>
                    </a:cubicBezTo>
                    <a:cubicBezTo>
                      <a:pt x="3054" y="1207"/>
                      <a:pt x="3054" y="1207"/>
                      <a:pt x="3054" y="1207"/>
                    </a:cubicBezTo>
                    <a:cubicBezTo>
                      <a:pt x="3073" y="1226"/>
                      <a:pt x="3092" y="1251"/>
                      <a:pt x="3111" y="1270"/>
                    </a:cubicBezTo>
                    <a:cubicBezTo>
                      <a:pt x="3111" y="1270"/>
                      <a:pt x="3111" y="1270"/>
                      <a:pt x="3111" y="1270"/>
                    </a:cubicBezTo>
                    <a:cubicBezTo>
                      <a:pt x="3124" y="1283"/>
                      <a:pt x="3174" y="1314"/>
                      <a:pt x="3225" y="1346"/>
                    </a:cubicBezTo>
                    <a:cubicBezTo>
                      <a:pt x="3225" y="1346"/>
                      <a:pt x="3225" y="1346"/>
                      <a:pt x="3225" y="1346"/>
                    </a:cubicBezTo>
                    <a:cubicBezTo>
                      <a:pt x="3276" y="1377"/>
                      <a:pt x="3333" y="1409"/>
                      <a:pt x="3371" y="1440"/>
                    </a:cubicBezTo>
                    <a:cubicBezTo>
                      <a:pt x="3371" y="1440"/>
                      <a:pt x="3371" y="1440"/>
                      <a:pt x="3371" y="1440"/>
                    </a:cubicBezTo>
                    <a:cubicBezTo>
                      <a:pt x="3402" y="1459"/>
                      <a:pt x="3428" y="1478"/>
                      <a:pt x="3447" y="1516"/>
                    </a:cubicBezTo>
                    <a:cubicBezTo>
                      <a:pt x="3447" y="1516"/>
                      <a:pt x="3447" y="1516"/>
                      <a:pt x="3447" y="1516"/>
                    </a:cubicBezTo>
                    <a:cubicBezTo>
                      <a:pt x="3447" y="1516"/>
                      <a:pt x="3447" y="1516"/>
                      <a:pt x="3447" y="1516"/>
                    </a:cubicBezTo>
                    <a:cubicBezTo>
                      <a:pt x="3447" y="1529"/>
                      <a:pt x="3453" y="1542"/>
                      <a:pt x="3453" y="1554"/>
                    </a:cubicBezTo>
                    <a:cubicBezTo>
                      <a:pt x="3453" y="1554"/>
                      <a:pt x="3453" y="1554"/>
                      <a:pt x="3453" y="1554"/>
                    </a:cubicBezTo>
                    <a:cubicBezTo>
                      <a:pt x="3453" y="1586"/>
                      <a:pt x="3434" y="1611"/>
                      <a:pt x="3415" y="1624"/>
                    </a:cubicBezTo>
                    <a:cubicBezTo>
                      <a:pt x="3415" y="1624"/>
                      <a:pt x="3415" y="1624"/>
                      <a:pt x="3415" y="1624"/>
                    </a:cubicBezTo>
                    <a:cubicBezTo>
                      <a:pt x="3402" y="1643"/>
                      <a:pt x="3383" y="1655"/>
                      <a:pt x="3364" y="1668"/>
                    </a:cubicBezTo>
                    <a:cubicBezTo>
                      <a:pt x="3364" y="1668"/>
                      <a:pt x="3364" y="1668"/>
                      <a:pt x="3364" y="1668"/>
                    </a:cubicBezTo>
                    <a:cubicBezTo>
                      <a:pt x="3320" y="1687"/>
                      <a:pt x="3269" y="1699"/>
                      <a:pt x="3225" y="1699"/>
                    </a:cubicBezTo>
                    <a:cubicBezTo>
                      <a:pt x="3225" y="1699"/>
                      <a:pt x="3225" y="1699"/>
                      <a:pt x="3225" y="1699"/>
                    </a:cubicBezTo>
                    <a:cubicBezTo>
                      <a:pt x="3206" y="1699"/>
                      <a:pt x="3181" y="1693"/>
                      <a:pt x="3162" y="1687"/>
                    </a:cubicBezTo>
                    <a:cubicBezTo>
                      <a:pt x="3162" y="1687"/>
                      <a:pt x="3162" y="1687"/>
                      <a:pt x="3162" y="1687"/>
                    </a:cubicBezTo>
                    <a:cubicBezTo>
                      <a:pt x="3105" y="1674"/>
                      <a:pt x="3067" y="1636"/>
                      <a:pt x="3022" y="1592"/>
                    </a:cubicBezTo>
                    <a:cubicBezTo>
                      <a:pt x="3022" y="1592"/>
                      <a:pt x="3022" y="1592"/>
                      <a:pt x="3022" y="1592"/>
                    </a:cubicBezTo>
                    <a:cubicBezTo>
                      <a:pt x="2972" y="1554"/>
                      <a:pt x="2927" y="1504"/>
                      <a:pt x="2889" y="1478"/>
                    </a:cubicBezTo>
                    <a:cubicBezTo>
                      <a:pt x="2889" y="1478"/>
                      <a:pt x="2889" y="1478"/>
                      <a:pt x="2889" y="1478"/>
                    </a:cubicBezTo>
                    <a:cubicBezTo>
                      <a:pt x="2870" y="1453"/>
                      <a:pt x="2845" y="1447"/>
                      <a:pt x="2845" y="1447"/>
                    </a:cubicBezTo>
                    <a:cubicBezTo>
                      <a:pt x="2845" y="1447"/>
                      <a:pt x="2845" y="1447"/>
                      <a:pt x="2845" y="1447"/>
                    </a:cubicBezTo>
                    <a:cubicBezTo>
                      <a:pt x="2845" y="1447"/>
                      <a:pt x="2845" y="1447"/>
                      <a:pt x="2838" y="1447"/>
                    </a:cubicBezTo>
                    <a:cubicBezTo>
                      <a:pt x="2838" y="1447"/>
                      <a:pt x="2838" y="1447"/>
                      <a:pt x="2838" y="1447"/>
                    </a:cubicBezTo>
                    <a:cubicBezTo>
                      <a:pt x="2826" y="1447"/>
                      <a:pt x="2800" y="1453"/>
                      <a:pt x="2781" y="1472"/>
                    </a:cubicBezTo>
                    <a:cubicBezTo>
                      <a:pt x="2781" y="1472"/>
                      <a:pt x="2781" y="1472"/>
                      <a:pt x="2781" y="1472"/>
                    </a:cubicBezTo>
                    <a:cubicBezTo>
                      <a:pt x="2769" y="1485"/>
                      <a:pt x="2756" y="1504"/>
                      <a:pt x="2756" y="1516"/>
                    </a:cubicBezTo>
                    <a:cubicBezTo>
                      <a:pt x="2756" y="1516"/>
                      <a:pt x="2756" y="1516"/>
                      <a:pt x="2756" y="1516"/>
                    </a:cubicBezTo>
                    <a:cubicBezTo>
                      <a:pt x="2756" y="1516"/>
                      <a:pt x="2756" y="1523"/>
                      <a:pt x="2762" y="1523"/>
                    </a:cubicBezTo>
                    <a:cubicBezTo>
                      <a:pt x="2762" y="1523"/>
                      <a:pt x="2762" y="1523"/>
                      <a:pt x="2762" y="1523"/>
                    </a:cubicBezTo>
                    <a:cubicBezTo>
                      <a:pt x="2762" y="1535"/>
                      <a:pt x="2775" y="1548"/>
                      <a:pt x="2788" y="1567"/>
                    </a:cubicBezTo>
                    <a:cubicBezTo>
                      <a:pt x="2788" y="1567"/>
                      <a:pt x="2788" y="1567"/>
                      <a:pt x="2788" y="1567"/>
                    </a:cubicBezTo>
                    <a:cubicBezTo>
                      <a:pt x="2807" y="1598"/>
                      <a:pt x="2838" y="1630"/>
                      <a:pt x="2857" y="1668"/>
                    </a:cubicBezTo>
                    <a:cubicBezTo>
                      <a:pt x="2857" y="1668"/>
                      <a:pt x="2857" y="1668"/>
                      <a:pt x="2857" y="1668"/>
                    </a:cubicBezTo>
                    <a:cubicBezTo>
                      <a:pt x="2870" y="1687"/>
                      <a:pt x="2889" y="1712"/>
                      <a:pt x="2889" y="1750"/>
                    </a:cubicBezTo>
                    <a:cubicBezTo>
                      <a:pt x="2889" y="1750"/>
                      <a:pt x="2889" y="1750"/>
                      <a:pt x="2889" y="1750"/>
                    </a:cubicBezTo>
                    <a:cubicBezTo>
                      <a:pt x="2889" y="1756"/>
                      <a:pt x="2889" y="1756"/>
                      <a:pt x="2889" y="1763"/>
                    </a:cubicBezTo>
                    <a:cubicBezTo>
                      <a:pt x="2889" y="1763"/>
                      <a:pt x="2889" y="1763"/>
                      <a:pt x="2889" y="1763"/>
                    </a:cubicBezTo>
                    <a:cubicBezTo>
                      <a:pt x="2889" y="1763"/>
                      <a:pt x="2889" y="1763"/>
                      <a:pt x="2889" y="1763"/>
                    </a:cubicBezTo>
                    <a:cubicBezTo>
                      <a:pt x="2889" y="1763"/>
                      <a:pt x="2889" y="1763"/>
                      <a:pt x="2889" y="1763"/>
                    </a:cubicBezTo>
                    <a:cubicBezTo>
                      <a:pt x="2877" y="1813"/>
                      <a:pt x="2845" y="1845"/>
                      <a:pt x="2813" y="1864"/>
                    </a:cubicBezTo>
                    <a:cubicBezTo>
                      <a:pt x="2813" y="1864"/>
                      <a:pt x="2813" y="1864"/>
                      <a:pt x="2813" y="1864"/>
                    </a:cubicBezTo>
                    <a:cubicBezTo>
                      <a:pt x="2781" y="1889"/>
                      <a:pt x="2737" y="1902"/>
                      <a:pt x="2693" y="1902"/>
                    </a:cubicBezTo>
                    <a:cubicBezTo>
                      <a:pt x="2693" y="1902"/>
                      <a:pt x="2693" y="1902"/>
                      <a:pt x="2693" y="1902"/>
                    </a:cubicBezTo>
                    <a:cubicBezTo>
                      <a:pt x="2667" y="1902"/>
                      <a:pt x="2636" y="1895"/>
                      <a:pt x="2610" y="1876"/>
                    </a:cubicBezTo>
                    <a:cubicBezTo>
                      <a:pt x="2610" y="1876"/>
                      <a:pt x="2610" y="1876"/>
                      <a:pt x="2610" y="1876"/>
                    </a:cubicBezTo>
                    <a:cubicBezTo>
                      <a:pt x="2560" y="1845"/>
                      <a:pt x="2541" y="1801"/>
                      <a:pt x="2509" y="1750"/>
                    </a:cubicBezTo>
                    <a:cubicBezTo>
                      <a:pt x="2509" y="1750"/>
                      <a:pt x="2509" y="1750"/>
                      <a:pt x="2509" y="1750"/>
                    </a:cubicBezTo>
                    <a:cubicBezTo>
                      <a:pt x="2484" y="1699"/>
                      <a:pt x="2458" y="1643"/>
                      <a:pt x="2433" y="1598"/>
                    </a:cubicBezTo>
                    <a:cubicBezTo>
                      <a:pt x="2433" y="1598"/>
                      <a:pt x="2433" y="1598"/>
                      <a:pt x="2433" y="1598"/>
                    </a:cubicBezTo>
                    <a:cubicBezTo>
                      <a:pt x="2420" y="1573"/>
                      <a:pt x="2401" y="1554"/>
                      <a:pt x="2395" y="1548"/>
                    </a:cubicBezTo>
                    <a:cubicBezTo>
                      <a:pt x="2395" y="1548"/>
                      <a:pt x="2395" y="1548"/>
                      <a:pt x="2395" y="1548"/>
                    </a:cubicBezTo>
                    <a:cubicBezTo>
                      <a:pt x="2401" y="1548"/>
                      <a:pt x="2401" y="1548"/>
                      <a:pt x="2401" y="1548"/>
                    </a:cubicBezTo>
                    <a:cubicBezTo>
                      <a:pt x="2395" y="1548"/>
                      <a:pt x="2395" y="1548"/>
                      <a:pt x="2395" y="1548"/>
                    </a:cubicBezTo>
                    <a:cubicBezTo>
                      <a:pt x="2389" y="1542"/>
                      <a:pt x="2389" y="1548"/>
                      <a:pt x="2389" y="1542"/>
                    </a:cubicBezTo>
                    <a:cubicBezTo>
                      <a:pt x="2389" y="1542"/>
                      <a:pt x="2389" y="1542"/>
                      <a:pt x="2389" y="1542"/>
                    </a:cubicBezTo>
                    <a:cubicBezTo>
                      <a:pt x="2389" y="1542"/>
                      <a:pt x="2382" y="1548"/>
                      <a:pt x="2376" y="1548"/>
                    </a:cubicBezTo>
                    <a:cubicBezTo>
                      <a:pt x="2376" y="1548"/>
                      <a:pt x="2376" y="1548"/>
                      <a:pt x="2376" y="1548"/>
                    </a:cubicBezTo>
                    <a:cubicBezTo>
                      <a:pt x="2370" y="1554"/>
                      <a:pt x="2363" y="1567"/>
                      <a:pt x="2363" y="1579"/>
                    </a:cubicBezTo>
                    <a:cubicBezTo>
                      <a:pt x="2363" y="1579"/>
                      <a:pt x="2363" y="1579"/>
                      <a:pt x="2363" y="1579"/>
                    </a:cubicBezTo>
                    <a:cubicBezTo>
                      <a:pt x="2363" y="1579"/>
                      <a:pt x="2363" y="1579"/>
                      <a:pt x="2357" y="1586"/>
                    </a:cubicBezTo>
                    <a:cubicBezTo>
                      <a:pt x="2357" y="1586"/>
                      <a:pt x="2357" y="1586"/>
                      <a:pt x="2357" y="1586"/>
                    </a:cubicBezTo>
                    <a:cubicBezTo>
                      <a:pt x="2357" y="1592"/>
                      <a:pt x="2357" y="1598"/>
                      <a:pt x="2357" y="1605"/>
                    </a:cubicBezTo>
                    <a:cubicBezTo>
                      <a:pt x="2357" y="1605"/>
                      <a:pt x="2357" y="1605"/>
                      <a:pt x="2357" y="1605"/>
                    </a:cubicBezTo>
                    <a:cubicBezTo>
                      <a:pt x="2357" y="1655"/>
                      <a:pt x="2376" y="1744"/>
                      <a:pt x="2376" y="1813"/>
                    </a:cubicBezTo>
                    <a:cubicBezTo>
                      <a:pt x="2376" y="1813"/>
                      <a:pt x="2376" y="1813"/>
                      <a:pt x="2376" y="1813"/>
                    </a:cubicBezTo>
                    <a:cubicBezTo>
                      <a:pt x="2370" y="1845"/>
                      <a:pt x="2376" y="1864"/>
                      <a:pt x="2357" y="1902"/>
                    </a:cubicBezTo>
                    <a:cubicBezTo>
                      <a:pt x="2357" y="1902"/>
                      <a:pt x="2357" y="1902"/>
                      <a:pt x="2357" y="1902"/>
                    </a:cubicBezTo>
                    <a:cubicBezTo>
                      <a:pt x="2325" y="1952"/>
                      <a:pt x="2275" y="1958"/>
                      <a:pt x="2230" y="1958"/>
                    </a:cubicBezTo>
                    <a:cubicBezTo>
                      <a:pt x="2230" y="1958"/>
                      <a:pt x="2230" y="1958"/>
                      <a:pt x="2230" y="1958"/>
                    </a:cubicBezTo>
                    <a:cubicBezTo>
                      <a:pt x="2167" y="1958"/>
                      <a:pt x="2104" y="1940"/>
                      <a:pt x="2059" y="1883"/>
                    </a:cubicBezTo>
                    <a:close/>
                    <a:moveTo>
                      <a:pt x="2230" y="1832"/>
                    </a:moveTo>
                    <a:cubicBezTo>
                      <a:pt x="2237" y="1832"/>
                      <a:pt x="2243" y="1832"/>
                      <a:pt x="2243" y="1832"/>
                    </a:cubicBezTo>
                    <a:cubicBezTo>
                      <a:pt x="2243" y="1832"/>
                      <a:pt x="2243" y="1832"/>
                      <a:pt x="2243" y="1832"/>
                    </a:cubicBezTo>
                    <a:cubicBezTo>
                      <a:pt x="2249" y="1826"/>
                      <a:pt x="2249" y="1819"/>
                      <a:pt x="2249" y="1813"/>
                    </a:cubicBezTo>
                    <a:cubicBezTo>
                      <a:pt x="2249" y="1813"/>
                      <a:pt x="2249" y="1813"/>
                      <a:pt x="2249" y="1813"/>
                    </a:cubicBezTo>
                    <a:cubicBezTo>
                      <a:pt x="2249" y="1763"/>
                      <a:pt x="2230" y="1674"/>
                      <a:pt x="2230" y="1605"/>
                    </a:cubicBezTo>
                    <a:cubicBezTo>
                      <a:pt x="2230" y="1605"/>
                      <a:pt x="2230" y="1605"/>
                      <a:pt x="2230" y="1605"/>
                    </a:cubicBezTo>
                    <a:cubicBezTo>
                      <a:pt x="2230" y="1579"/>
                      <a:pt x="2230" y="1560"/>
                      <a:pt x="2243" y="1535"/>
                    </a:cubicBezTo>
                    <a:cubicBezTo>
                      <a:pt x="2243" y="1535"/>
                      <a:pt x="2243" y="1535"/>
                      <a:pt x="2243" y="1535"/>
                    </a:cubicBezTo>
                    <a:cubicBezTo>
                      <a:pt x="2249" y="1504"/>
                      <a:pt x="2268" y="1478"/>
                      <a:pt x="2294" y="1459"/>
                    </a:cubicBezTo>
                    <a:cubicBezTo>
                      <a:pt x="2294" y="1459"/>
                      <a:pt x="2294" y="1459"/>
                      <a:pt x="2294" y="1459"/>
                    </a:cubicBezTo>
                    <a:cubicBezTo>
                      <a:pt x="2319" y="1434"/>
                      <a:pt x="2351" y="1422"/>
                      <a:pt x="2389" y="1415"/>
                    </a:cubicBezTo>
                    <a:cubicBezTo>
                      <a:pt x="2389" y="1415"/>
                      <a:pt x="2389" y="1415"/>
                      <a:pt x="2389" y="1415"/>
                    </a:cubicBezTo>
                    <a:cubicBezTo>
                      <a:pt x="2420" y="1415"/>
                      <a:pt x="2452" y="1428"/>
                      <a:pt x="2471" y="1447"/>
                    </a:cubicBezTo>
                    <a:cubicBezTo>
                      <a:pt x="2471" y="1447"/>
                      <a:pt x="2471" y="1447"/>
                      <a:pt x="2471" y="1447"/>
                    </a:cubicBezTo>
                    <a:cubicBezTo>
                      <a:pt x="2503" y="1472"/>
                      <a:pt x="2515" y="1497"/>
                      <a:pt x="2534" y="1523"/>
                    </a:cubicBezTo>
                    <a:cubicBezTo>
                      <a:pt x="2534" y="1523"/>
                      <a:pt x="2534" y="1523"/>
                      <a:pt x="2534" y="1523"/>
                    </a:cubicBezTo>
                    <a:cubicBezTo>
                      <a:pt x="2553" y="1554"/>
                      <a:pt x="2566" y="1586"/>
                      <a:pt x="2585" y="1624"/>
                    </a:cubicBezTo>
                    <a:cubicBezTo>
                      <a:pt x="2585" y="1624"/>
                      <a:pt x="2585" y="1624"/>
                      <a:pt x="2585" y="1624"/>
                    </a:cubicBezTo>
                    <a:cubicBezTo>
                      <a:pt x="2617" y="1687"/>
                      <a:pt x="2655" y="1756"/>
                      <a:pt x="2674" y="1769"/>
                    </a:cubicBezTo>
                    <a:cubicBezTo>
                      <a:pt x="2674" y="1769"/>
                      <a:pt x="2674" y="1769"/>
                      <a:pt x="2674" y="1769"/>
                    </a:cubicBezTo>
                    <a:cubicBezTo>
                      <a:pt x="2674" y="1775"/>
                      <a:pt x="2674" y="1775"/>
                      <a:pt x="2674" y="1775"/>
                    </a:cubicBezTo>
                    <a:cubicBezTo>
                      <a:pt x="2674" y="1775"/>
                      <a:pt x="2674" y="1775"/>
                      <a:pt x="2674" y="1775"/>
                    </a:cubicBezTo>
                    <a:cubicBezTo>
                      <a:pt x="2680" y="1775"/>
                      <a:pt x="2686" y="1775"/>
                      <a:pt x="2693" y="1775"/>
                    </a:cubicBezTo>
                    <a:cubicBezTo>
                      <a:pt x="2693" y="1775"/>
                      <a:pt x="2693" y="1775"/>
                      <a:pt x="2693" y="1775"/>
                    </a:cubicBezTo>
                    <a:cubicBezTo>
                      <a:pt x="2705" y="1775"/>
                      <a:pt x="2724" y="1769"/>
                      <a:pt x="2737" y="1763"/>
                    </a:cubicBezTo>
                    <a:cubicBezTo>
                      <a:pt x="2737" y="1763"/>
                      <a:pt x="2737" y="1763"/>
                      <a:pt x="2737" y="1763"/>
                    </a:cubicBezTo>
                    <a:cubicBezTo>
                      <a:pt x="2750" y="1756"/>
                      <a:pt x="2756" y="1750"/>
                      <a:pt x="2762" y="1750"/>
                    </a:cubicBezTo>
                    <a:cubicBezTo>
                      <a:pt x="2762" y="1750"/>
                      <a:pt x="2762" y="1750"/>
                      <a:pt x="2762" y="1750"/>
                    </a:cubicBezTo>
                    <a:cubicBezTo>
                      <a:pt x="2756" y="1744"/>
                      <a:pt x="2756" y="1744"/>
                      <a:pt x="2756" y="1744"/>
                    </a:cubicBezTo>
                    <a:cubicBezTo>
                      <a:pt x="2756" y="1744"/>
                      <a:pt x="2756" y="1744"/>
                      <a:pt x="2756" y="1744"/>
                    </a:cubicBezTo>
                    <a:cubicBezTo>
                      <a:pt x="2750" y="1731"/>
                      <a:pt x="2743" y="1718"/>
                      <a:pt x="2731" y="1706"/>
                    </a:cubicBezTo>
                    <a:cubicBezTo>
                      <a:pt x="2731" y="1706"/>
                      <a:pt x="2731" y="1706"/>
                      <a:pt x="2731" y="1706"/>
                    </a:cubicBezTo>
                    <a:cubicBezTo>
                      <a:pt x="2712" y="1674"/>
                      <a:pt x="2680" y="1636"/>
                      <a:pt x="2655" y="1605"/>
                    </a:cubicBezTo>
                    <a:cubicBezTo>
                      <a:pt x="2655" y="1605"/>
                      <a:pt x="2655" y="1605"/>
                      <a:pt x="2655" y="1605"/>
                    </a:cubicBezTo>
                    <a:cubicBezTo>
                      <a:pt x="2642" y="1579"/>
                      <a:pt x="2629" y="1554"/>
                      <a:pt x="2629" y="1516"/>
                    </a:cubicBezTo>
                    <a:cubicBezTo>
                      <a:pt x="2629" y="1516"/>
                      <a:pt x="2629" y="1516"/>
                      <a:pt x="2629" y="1516"/>
                    </a:cubicBezTo>
                    <a:cubicBezTo>
                      <a:pt x="2629" y="1510"/>
                      <a:pt x="2629" y="1504"/>
                      <a:pt x="2629" y="1504"/>
                    </a:cubicBezTo>
                    <a:cubicBezTo>
                      <a:pt x="2629" y="1504"/>
                      <a:pt x="2629" y="1504"/>
                      <a:pt x="2629" y="1504"/>
                    </a:cubicBezTo>
                    <a:cubicBezTo>
                      <a:pt x="2636" y="1453"/>
                      <a:pt x="2661" y="1415"/>
                      <a:pt x="2699" y="1377"/>
                    </a:cubicBezTo>
                    <a:cubicBezTo>
                      <a:pt x="2699" y="1377"/>
                      <a:pt x="2699" y="1377"/>
                      <a:pt x="2699" y="1377"/>
                    </a:cubicBezTo>
                    <a:cubicBezTo>
                      <a:pt x="2737" y="1346"/>
                      <a:pt x="2781" y="1320"/>
                      <a:pt x="2838" y="1320"/>
                    </a:cubicBezTo>
                    <a:cubicBezTo>
                      <a:pt x="2838" y="1320"/>
                      <a:pt x="2838" y="1320"/>
                      <a:pt x="2838" y="1320"/>
                    </a:cubicBezTo>
                    <a:cubicBezTo>
                      <a:pt x="2851" y="1320"/>
                      <a:pt x="2864" y="1320"/>
                      <a:pt x="2877" y="1320"/>
                    </a:cubicBezTo>
                    <a:cubicBezTo>
                      <a:pt x="2877" y="1320"/>
                      <a:pt x="2877" y="1320"/>
                      <a:pt x="2877" y="1320"/>
                    </a:cubicBezTo>
                    <a:cubicBezTo>
                      <a:pt x="2934" y="1339"/>
                      <a:pt x="2972" y="1377"/>
                      <a:pt x="3016" y="1415"/>
                    </a:cubicBezTo>
                    <a:cubicBezTo>
                      <a:pt x="3016" y="1415"/>
                      <a:pt x="3016" y="1415"/>
                      <a:pt x="3016" y="1415"/>
                    </a:cubicBezTo>
                    <a:cubicBezTo>
                      <a:pt x="3060" y="1459"/>
                      <a:pt x="3105" y="1504"/>
                      <a:pt x="3143" y="1535"/>
                    </a:cubicBezTo>
                    <a:cubicBezTo>
                      <a:pt x="3143" y="1535"/>
                      <a:pt x="3143" y="1535"/>
                      <a:pt x="3143" y="1535"/>
                    </a:cubicBezTo>
                    <a:cubicBezTo>
                      <a:pt x="3168" y="1554"/>
                      <a:pt x="3193" y="1567"/>
                      <a:pt x="3200" y="1567"/>
                    </a:cubicBezTo>
                    <a:cubicBezTo>
                      <a:pt x="3200" y="1567"/>
                      <a:pt x="3200" y="1567"/>
                      <a:pt x="3200" y="1567"/>
                    </a:cubicBezTo>
                    <a:cubicBezTo>
                      <a:pt x="3206" y="1567"/>
                      <a:pt x="3212" y="1573"/>
                      <a:pt x="3225" y="1573"/>
                    </a:cubicBezTo>
                    <a:cubicBezTo>
                      <a:pt x="3225" y="1573"/>
                      <a:pt x="3225" y="1573"/>
                      <a:pt x="3225" y="1573"/>
                    </a:cubicBezTo>
                    <a:cubicBezTo>
                      <a:pt x="3250" y="1573"/>
                      <a:pt x="3288" y="1560"/>
                      <a:pt x="3307" y="1548"/>
                    </a:cubicBezTo>
                    <a:cubicBezTo>
                      <a:pt x="3307" y="1548"/>
                      <a:pt x="3307" y="1548"/>
                      <a:pt x="3307" y="1548"/>
                    </a:cubicBezTo>
                    <a:cubicBezTo>
                      <a:pt x="3307" y="1548"/>
                      <a:pt x="3301" y="1548"/>
                      <a:pt x="3301" y="1542"/>
                    </a:cubicBezTo>
                    <a:cubicBezTo>
                      <a:pt x="3301" y="1542"/>
                      <a:pt x="3301" y="1542"/>
                      <a:pt x="3301" y="1542"/>
                    </a:cubicBezTo>
                    <a:cubicBezTo>
                      <a:pt x="3276" y="1529"/>
                      <a:pt x="3244" y="1504"/>
                      <a:pt x="3212" y="1485"/>
                    </a:cubicBezTo>
                    <a:cubicBezTo>
                      <a:pt x="3212" y="1485"/>
                      <a:pt x="3212" y="1485"/>
                      <a:pt x="3212" y="1485"/>
                    </a:cubicBezTo>
                    <a:cubicBezTo>
                      <a:pt x="3143" y="1440"/>
                      <a:pt x="3067" y="1403"/>
                      <a:pt x="3022" y="1358"/>
                    </a:cubicBezTo>
                    <a:cubicBezTo>
                      <a:pt x="3022" y="1358"/>
                      <a:pt x="3022" y="1358"/>
                      <a:pt x="3022" y="1358"/>
                    </a:cubicBezTo>
                    <a:cubicBezTo>
                      <a:pt x="2997" y="1333"/>
                      <a:pt x="2972" y="1308"/>
                      <a:pt x="2953" y="1276"/>
                    </a:cubicBezTo>
                    <a:cubicBezTo>
                      <a:pt x="2953" y="1276"/>
                      <a:pt x="2953" y="1276"/>
                      <a:pt x="2953" y="1276"/>
                    </a:cubicBezTo>
                    <a:cubicBezTo>
                      <a:pt x="2934" y="1251"/>
                      <a:pt x="2915" y="1219"/>
                      <a:pt x="2915" y="1175"/>
                    </a:cubicBezTo>
                    <a:cubicBezTo>
                      <a:pt x="2915" y="1175"/>
                      <a:pt x="2915" y="1175"/>
                      <a:pt x="2915" y="1175"/>
                    </a:cubicBezTo>
                    <a:cubicBezTo>
                      <a:pt x="2915" y="1156"/>
                      <a:pt x="2921" y="1131"/>
                      <a:pt x="2940" y="1112"/>
                    </a:cubicBezTo>
                    <a:cubicBezTo>
                      <a:pt x="2940" y="1112"/>
                      <a:pt x="2940" y="1112"/>
                      <a:pt x="2940" y="1112"/>
                    </a:cubicBezTo>
                    <a:cubicBezTo>
                      <a:pt x="2953" y="1093"/>
                      <a:pt x="2978" y="1087"/>
                      <a:pt x="2997" y="1080"/>
                    </a:cubicBezTo>
                    <a:cubicBezTo>
                      <a:pt x="2997" y="1080"/>
                      <a:pt x="2997" y="1080"/>
                      <a:pt x="2997" y="1080"/>
                    </a:cubicBezTo>
                    <a:cubicBezTo>
                      <a:pt x="3010" y="1074"/>
                      <a:pt x="3022" y="1074"/>
                      <a:pt x="3035" y="1074"/>
                    </a:cubicBezTo>
                    <a:cubicBezTo>
                      <a:pt x="3035" y="1074"/>
                      <a:pt x="3035" y="1074"/>
                      <a:pt x="3035" y="1074"/>
                    </a:cubicBezTo>
                    <a:cubicBezTo>
                      <a:pt x="3098" y="1074"/>
                      <a:pt x="3187" y="1099"/>
                      <a:pt x="3282" y="1112"/>
                    </a:cubicBezTo>
                    <a:cubicBezTo>
                      <a:pt x="3282" y="1112"/>
                      <a:pt x="3282" y="1112"/>
                      <a:pt x="3282" y="1112"/>
                    </a:cubicBezTo>
                    <a:cubicBezTo>
                      <a:pt x="3371" y="1131"/>
                      <a:pt x="3459" y="1150"/>
                      <a:pt x="3504" y="1150"/>
                    </a:cubicBezTo>
                    <a:cubicBezTo>
                      <a:pt x="3504" y="1150"/>
                      <a:pt x="3504" y="1150"/>
                      <a:pt x="3504" y="1150"/>
                    </a:cubicBezTo>
                    <a:cubicBezTo>
                      <a:pt x="3504" y="1150"/>
                      <a:pt x="3510" y="1150"/>
                      <a:pt x="3510" y="1150"/>
                    </a:cubicBezTo>
                    <a:cubicBezTo>
                      <a:pt x="3510" y="1150"/>
                      <a:pt x="3510" y="1150"/>
                      <a:pt x="3510" y="1150"/>
                    </a:cubicBezTo>
                    <a:cubicBezTo>
                      <a:pt x="3542" y="1150"/>
                      <a:pt x="3567" y="1125"/>
                      <a:pt x="3573" y="1118"/>
                    </a:cubicBezTo>
                    <a:cubicBezTo>
                      <a:pt x="3573" y="1118"/>
                      <a:pt x="3573" y="1118"/>
                      <a:pt x="3573" y="1118"/>
                    </a:cubicBezTo>
                    <a:cubicBezTo>
                      <a:pt x="3573" y="1118"/>
                      <a:pt x="3573" y="1112"/>
                      <a:pt x="3573" y="1112"/>
                    </a:cubicBezTo>
                    <a:cubicBezTo>
                      <a:pt x="3573" y="1112"/>
                      <a:pt x="3573" y="1112"/>
                      <a:pt x="3573" y="1112"/>
                    </a:cubicBezTo>
                    <a:cubicBezTo>
                      <a:pt x="3573" y="1112"/>
                      <a:pt x="3573" y="1112"/>
                      <a:pt x="3567" y="1112"/>
                    </a:cubicBezTo>
                    <a:cubicBezTo>
                      <a:pt x="3567" y="1112"/>
                      <a:pt x="3567" y="1112"/>
                      <a:pt x="3567" y="1112"/>
                    </a:cubicBezTo>
                    <a:cubicBezTo>
                      <a:pt x="3567" y="1112"/>
                      <a:pt x="3548" y="1099"/>
                      <a:pt x="3523" y="1093"/>
                    </a:cubicBezTo>
                    <a:cubicBezTo>
                      <a:pt x="3523" y="1093"/>
                      <a:pt x="3523" y="1093"/>
                      <a:pt x="3523" y="1093"/>
                    </a:cubicBezTo>
                    <a:cubicBezTo>
                      <a:pt x="3497" y="1087"/>
                      <a:pt x="3459" y="1080"/>
                      <a:pt x="3421" y="1074"/>
                    </a:cubicBezTo>
                    <a:cubicBezTo>
                      <a:pt x="3421" y="1074"/>
                      <a:pt x="3421" y="1074"/>
                      <a:pt x="3421" y="1074"/>
                    </a:cubicBezTo>
                    <a:cubicBezTo>
                      <a:pt x="3345" y="1055"/>
                      <a:pt x="3257" y="1042"/>
                      <a:pt x="3187" y="1030"/>
                    </a:cubicBezTo>
                    <a:cubicBezTo>
                      <a:pt x="3187" y="1030"/>
                      <a:pt x="3187" y="1030"/>
                      <a:pt x="3187" y="1030"/>
                    </a:cubicBezTo>
                    <a:cubicBezTo>
                      <a:pt x="3136" y="1017"/>
                      <a:pt x="3098" y="1011"/>
                      <a:pt x="3067" y="992"/>
                    </a:cubicBezTo>
                    <a:cubicBezTo>
                      <a:pt x="3067" y="992"/>
                      <a:pt x="3067" y="992"/>
                      <a:pt x="3067" y="992"/>
                    </a:cubicBezTo>
                    <a:cubicBezTo>
                      <a:pt x="3041" y="986"/>
                      <a:pt x="3029" y="973"/>
                      <a:pt x="3010" y="954"/>
                    </a:cubicBezTo>
                    <a:cubicBezTo>
                      <a:pt x="3010" y="954"/>
                      <a:pt x="3010" y="954"/>
                      <a:pt x="3010" y="954"/>
                    </a:cubicBezTo>
                    <a:cubicBezTo>
                      <a:pt x="2997" y="935"/>
                      <a:pt x="2984" y="910"/>
                      <a:pt x="2984" y="885"/>
                    </a:cubicBezTo>
                    <a:cubicBezTo>
                      <a:pt x="2984" y="885"/>
                      <a:pt x="2984" y="885"/>
                      <a:pt x="2984" y="885"/>
                    </a:cubicBezTo>
                    <a:cubicBezTo>
                      <a:pt x="2984" y="847"/>
                      <a:pt x="3010" y="821"/>
                      <a:pt x="3029" y="802"/>
                    </a:cubicBezTo>
                    <a:cubicBezTo>
                      <a:pt x="3029" y="802"/>
                      <a:pt x="3029" y="802"/>
                      <a:pt x="3029" y="802"/>
                    </a:cubicBezTo>
                    <a:cubicBezTo>
                      <a:pt x="3048" y="783"/>
                      <a:pt x="3073" y="765"/>
                      <a:pt x="3105" y="758"/>
                    </a:cubicBezTo>
                    <a:cubicBezTo>
                      <a:pt x="3105" y="758"/>
                      <a:pt x="3105" y="758"/>
                      <a:pt x="3105" y="758"/>
                    </a:cubicBezTo>
                    <a:cubicBezTo>
                      <a:pt x="3136" y="746"/>
                      <a:pt x="3168" y="733"/>
                      <a:pt x="3212" y="727"/>
                    </a:cubicBezTo>
                    <a:cubicBezTo>
                      <a:pt x="3212" y="727"/>
                      <a:pt x="3212" y="727"/>
                      <a:pt x="3212" y="727"/>
                    </a:cubicBezTo>
                    <a:cubicBezTo>
                      <a:pt x="3250" y="720"/>
                      <a:pt x="3301" y="714"/>
                      <a:pt x="3345" y="708"/>
                    </a:cubicBezTo>
                    <a:cubicBezTo>
                      <a:pt x="3345" y="708"/>
                      <a:pt x="3345" y="708"/>
                      <a:pt x="3345" y="708"/>
                    </a:cubicBezTo>
                    <a:cubicBezTo>
                      <a:pt x="3440" y="695"/>
                      <a:pt x="3535" y="676"/>
                      <a:pt x="3567" y="663"/>
                    </a:cubicBezTo>
                    <a:cubicBezTo>
                      <a:pt x="3567" y="663"/>
                      <a:pt x="3567" y="663"/>
                      <a:pt x="3567" y="663"/>
                    </a:cubicBezTo>
                    <a:cubicBezTo>
                      <a:pt x="3567" y="663"/>
                      <a:pt x="3567" y="663"/>
                      <a:pt x="3567" y="663"/>
                    </a:cubicBezTo>
                    <a:cubicBezTo>
                      <a:pt x="3567" y="663"/>
                      <a:pt x="3567" y="663"/>
                      <a:pt x="3567" y="663"/>
                    </a:cubicBezTo>
                    <a:cubicBezTo>
                      <a:pt x="3567" y="657"/>
                      <a:pt x="3561" y="657"/>
                      <a:pt x="3561" y="651"/>
                    </a:cubicBezTo>
                    <a:cubicBezTo>
                      <a:pt x="3561" y="651"/>
                      <a:pt x="3561" y="651"/>
                      <a:pt x="3561" y="651"/>
                    </a:cubicBezTo>
                    <a:cubicBezTo>
                      <a:pt x="3548" y="644"/>
                      <a:pt x="3535" y="632"/>
                      <a:pt x="3516" y="632"/>
                    </a:cubicBezTo>
                    <a:cubicBezTo>
                      <a:pt x="3516" y="632"/>
                      <a:pt x="3516" y="632"/>
                      <a:pt x="3516" y="632"/>
                    </a:cubicBezTo>
                    <a:cubicBezTo>
                      <a:pt x="3516" y="632"/>
                      <a:pt x="3516" y="632"/>
                      <a:pt x="3516" y="632"/>
                    </a:cubicBezTo>
                    <a:cubicBezTo>
                      <a:pt x="3516" y="632"/>
                      <a:pt x="3516" y="632"/>
                      <a:pt x="3516" y="632"/>
                    </a:cubicBezTo>
                    <a:cubicBezTo>
                      <a:pt x="3516" y="632"/>
                      <a:pt x="3516" y="632"/>
                      <a:pt x="3510" y="632"/>
                    </a:cubicBezTo>
                    <a:cubicBezTo>
                      <a:pt x="3510" y="632"/>
                      <a:pt x="3510" y="632"/>
                      <a:pt x="3510" y="632"/>
                    </a:cubicBezTo>
                    <a:cubicBezTo>
                      <a:pt x="3497" y="632"/>
                      <a:pt x="3440" y="644"/>
                      <a:pt x="3377" y="670"/>
                    </a:cubicBezTo>
                    <a:cubicBezTo>
                      <a:pt x="3377" y="670"/>
                      <a:pt x="3377" y="670"/>
                      <a:pt x="3377" y="670"/>
                    </a:cubicBezTo>
                    <a:cubicBezTo>
                      <a:pt x="3314" y="689"/>
                      <a:pt x="3244" y="714"/>
                      <a:pt x="3187" y="733"/>
                    </a:cubicBezTo>
                    <a:cubicBezTo>
                      <a:pt x="3187" y="733"/>
                      <a:pt x="3187" y="733"/>
                      <a:pt x="3187" y="733"/>
                    </a:cubicBezTo>
                    <a:cubicBezTo>
                      <a:pt x="3143" y="746"/>
                      <a:pt x="3105" y="752"/>
                      <a:pt x="3073" y="752"/>
                    </a:cubicBezTo>
                    <a:cubicBezTo>
                      <a:pt x="3073" y="752"/>
                      <a:pt x="3073" y="752"/>
                      <a:pt x="3073" y="752"/>
                    </a:cubicBezTo>
                    <a:cubicBezTo>
                      <a:pt x="3054" y="752"/>
                      <a:pt x="3035" y="752"/>
                      <a:pt x="3010" y="739"/>
                    </a:cubicBezTo>
                    <a:cubicBezTo>
                      <a:pt x="3010" y="739"/>
                      <a:pt x="3010" y="739"/>
                      <a:pt x="3010" y="739"/>
                    </a:cubicBezTo>
                    <a:cubicBezTo>
                      <a:pt x="2978" y="720"/>
                      <a:pt x="2972" y="682"/>
                      <a:pt x="2972" y="657"/>
                    </a:cubicBezTo>
                    <a:cubicBezTo>
                      <a:pt x="2972" y="657"/>
                      <a:pt x="2972" y="657"/>
                      <a:pt x="2972" y="657"/>
                    </a:cubicBezTo>
                    <a:cubicBezTo>
                      <a:pt x="2972" y="626"/>
                      <a:pt x="2984" y="607"/>
                      <a:pt x="2991" y="575"/>
                    </a:cubicBezTo>
                    <a:cubicBezTo>
                      <a:pt x="2991" y="575"/>
                      <a:pt x="2991" y="575"/>
                      <a:pt x="2991" y="575"/>
                    </a:cubicBezTo>
                    <a:cubicBezTo>
                      <a:pt x="3003" y="550"/>
                      <a:pt x="3016" y="524"/>
                      <a:pt x="3035" y="499"/>
                    </a:cubicBezTo>
                    <a:cubicBezTo>
                      <a:pt x="3035" y="499"/>
                      <a:pt x="3035" y="499"/>
                      <a:pt x="3035" y="499"/>
                    </a:cubicBezTo>
                    <a:cubicBezTo>
                      <a:pt x="3060" y="442"/>
                      <a:pt x="3092" y="385"/>
                      <a:pt x="3098" y="360"/>
                    </a:cubicBezTo>
                    <a:cubicBezTo>
                      <a:pt x="3098" y="360"/>
                      <a:pt x="3098" y="360"/>
                      <a:pt x="3098" y="360"/>
                    </a:cubicBezTo>
                    <a:cubicBezTo>
                      <a:pt x="3105" y="354"/>
                      <a:pt x="3105" y="348"/>
                      <a:pt x="3105" y="348"/>
                    </a:cubicBezTo>
                    <a:cubicBezTo>
                      <a:pt x="3105" y="348"/>
                      <a:pt x="3105" y="348"/>
                      <a:pt x="3105" y="348"/>
                    </a:cubicBezTo>
                    <a:cubicBezTo>
                      <a:pt x="3105" y="348"/>
                      <a:pt x="3105" y="348"/>
                      <a:pt x="3105" y="348"/>
                    </a:cubicBezTo>
                    <a:cubicBezTo>
                      <a:pt x="3105" y="348"/>
                      <a:pt x="3105" y="348"/>
                      <a:pt x="3105" y="348"/>
                    </a:cubicBezTo>
                    <a:cubicBezTo>
                      <a:pt x="3105" y="348"/>
                      <a:pt x="3105" y="348"/>
                      <a:pt x="3105" y="348"/>
                    </a:cubicBezTo>
                    <a:cubicBezTo>
                      <a:pt x="3105" y="329"/>
                      <a:pt x="3067" y="284"/>
                      <a:pt x="3041" y="272"/>
                    </a:cubicBezTo>
                    <a:cubicBezTo>
                      <a:pt x="3041" y="272"/>
                      <a:pt x="3041" y="272"/>
                      <a:pt x="3041" y="272"/>
                    </a:cubicBezTo>
                    <a:cubicBezTo>
                      <a:pt x="3041" y="272"/>
                      <a:pt x="3035" y="265"/>
                      <a:pt x="3035" y="265"/>
                    </a:cubicBezTo>
                    <a:cubicBezTo>
                      <a:pt x="3035" y="265"/>
                      <a:pt x="3035" y="265"/>
                      <a:pt x="3035" y="265"/>
                    </a:cubicBezTo>
                    <a:cubicBezTo>
                      <a:pt x="3029" y="272"/>
                      <a:pt x="3022" y="278"/>
                      <a:pt x="3022" y="284"/>
                    </a:cubicBezTo>
                    <a:cubicBezTo>
                      <a:pt x="3022" y="284"/>
                      <a:pt x="3022" y="284"/>
                      <a:pt x="3022" y="284"/>
                    </a:cubicBezTo>
                    <a:cubicBezTo>
                      <a:pt x="3010" y="303"/>
                      <a:pt x="3003" y="329"/>
                      <a:pt x="2991" y="360"/>
                    </a:cubicBezTo>
                    <a:cubicBezTo>
                      <a:pt x="2991" y="360"/>
                      <a:pt x="2991" y="360"/>
                      <a:pt x="2991" y="360"/>
                    </a:cubicBezTo>
                    <a:cubicBezTo>
                      <a:pt x="2972" y="417"/>
                      <a:pt x="2946" y="487"/>
                      <a:pt x="2921" y="543"/>
                    </a:cubicBezTo>
                    <a:cubicBezTo>
                      <a:pt x="2921" y="543"/>
                      <a:pt x="2921" y="543"/>
                      <a:pt x="2921" y="543"/>
                    </a:cubicBezTo>
                    <a:cubicBezTo>
                      <a:pt x="2902" y="588"/>
                      <a:pt x="2883" y="619"/>
                      <a:pt x="2851" y="644"/>
                    </a:cubicBezTo>
                    <a:cubicBezTo>
                      <a:pt x="2851" y="644"/>
                      <a:pt x="2851" y="644"/>
                      <a:pt x="2851" y="644"/>
                    </a:cubicBezTo>
                    <a:cubicBezTo>
                      <a:pt x="2813" y="682"/>
                      <a:pt x="2762" y="695"/>
                      <a:pt x="2718" y="695"/>
                    </a:cubicBezTo>
                    <a:cubicBezTo>
                      <a:pt x="2718" y="695"/>
                      <a:pt x="2718" y="695"/>
                      <a:pt x="2718" y="695"/>
                    </a:cubicBezTo>
                    <a:cubicBezTo>
                      <a:pt x="2642" y="695"/>
                      <a:pt x="2560" y="663"/>
                      <a:pt x="2522" y="581"/>
                    </a:cubicBezTo>
                    <a:cubicBezTo>
                      <a:pt x="2522" y="581"/>
                      <a:pt x="2522" y="581"/>
                      <a:pt x="2522" y="581"/>
                    </a:cubicBezTo>
                    <a:cubicBezTo>
                      <a:pt x="2515" y="562"/>
                      <a:pt x="2515" y="543"/>
                      <a:pt x="2515" y="531"/>
                    </a:cubicBezTo>
                    <a:cubicBezTo>
                      <a:pt x="2515" y="531"/>
                      <a:pt x="2515" y="531"/>
                      <a:pt x="2515" y="531"/>
                    </a:cubicBezTo>
                    <a:cubicBezTo>
                      <a:pt x="2515" y="474"/>
                      <a:pt x="2541" y="411"/>
                      <a:pt x="2560" y="348"/>
                    </a:cubicBezTo>
                    <a:cubicBezTo>
                      <a:pt x="2560" y="348"/>
                      <a:pt x="2560" y="348"/>
                      <a:pt x="2560" y="348"/>
                    </a:cubicBezTo>
                    <a:cubicBezTo>
                      <a:pt x="2579" y="291"/>
                      <a:pt x="2598" y="228"/>
                      <a:pt x="2598" y="209"/>
                    </a:cubicBezTo>
                    <a:cubicBezTo>
                      <a:pt x="2598" y="209"/>
                      <a:pt x="2598" y="209"/>
                      <a:pt x="2598" y="209"/>
                    </a:cubicBezTo>
                    <a:cubicBezTo>
                      <a:pt x="2598" y="202"/>
                      <a:pt x="2591" y="202"/>
                      <a:pt x="2591" y="202"/>
                    </a:cubicBezTo>
                    <a:cubicBezTo>
                      <a:pt x="2591" y="202"/>
                      <a:pt x="2591" y="202"/>
                      <a:pt x="2591" y="202"/>
                    </a:cubicBezTo>
                    <a:cubicBezTo>
                      <a:pt x="2591" y="190"/>
                      <a:pt x="2579" y="171"/>
                      <a:pt x="2560" y="158"/>
                    </a:cubicBezTo>
                    <a:cubicBezTo>
                      <a:pt x="2560" y="158"/>
                      <a:pt x="2560" y="158"/>
                      <a:pt x="2560" y="158"/>
                    </a:cubicBezTo>
                    <a:cubicBezTo>
                      <a:pt x="2541" y="139"/>
                      <a:pt x="2515" y="133"/>
                      <a:pt x="2509" y="133"/>
                    </a:cubicBezTo>
                    <a:cubicBezTo>
                      <a:pt x="2509" y="133"/>
                      <a:pt x="2509" y="133"/>
                      <a:pt x="2509" y="133"/>
                    </a:cubicBezTo>
                    <a:cubicBezTo>
                      <a:pt x="2503" y="133"/>
                      <a:pt x="2503" y="133"/>
                      <a:pt x="2503" y="133"/>
                    </a:cubicBezTo>
                    <a:cubicBezTo>
                      <a:pt x="2503" y="133"/>
                      <a:pt x="2503" y="133"/>
                      <a:pt x="2503" y="133"/>
                    </a:cubicBezTo>
                    <a:cubicBezTo>
                      <a:pt x="2503" y="133"/>
                      <a:pt x="2503" y="133"/>
                      <a:pt x="2503" y="133"/>
                    </a:cubicBezTo>
                    <a:cubicBezTo>
                      <a:pt x="2503" y="133"/>
                      <a:pt x="2503" y="133"/>
                      <a:pt x="2503" y="133"/>
                    </a:cubicBezTo>
                    <a:cubicBezTo>
                      <a:pt x="2503" y="133"/>
                      <a:pt x="2496" y="152"/>
                      <a:pt x="2490" y="177"/>
                    </a:cubicBezTo>
                    <a:cubicBezTo>
                      <a:pt x="2490" y="177"/>
                      <a:pt x="2490" y="177"/>
                      <a:pt x="2490" y="177"/>
                    </a:cubicBezTo>
                    <a:cubicBezTo>
                      <a:pt x="2484" y="202"/>
                      <a:pt x="2477" y="234"/>
                      <a:pt x="2471" y="272"/>
                    </a:cubicBezTo>
                    <a:cubicBezTo>
                      <a:pt x="2471" y="272"/>
                      <a:pt x="2471" y="272"/>
                      <a:pt x="2471" y="272"/>
                    </a:cubicBezTo>
                    <a:cubicBezTo>
                      <a:pt x="2465" y="348"/>
                      <a:pt x="2452" y="430"/>
                      <a:pt x="2446" y="506"/>
                    </a:cubicBezTo>
                    <a:cubicBezTo>
                      <a:pt x="2446" y="506"/>
                      <a:pt x="2446" y="506"/>
                      <a:pt x="2446" y="506"/>
                    </a:cubicBezTo>
                    <a:cubicBezTo>
                      <a:pt x="2433" y="550"/>
                      <a:pt x="2427" y="594"/>
                      <a:pt x="2408" y="632"/>
                    </a:cubicBezTo>
                    <a:cubicBezTo>
                      <a:pt x="2408" y="632"/>
                      <a:pt x="2408" y="632"/>
                      <a:pt x="2408" y="632"/>
                    </a:cubicBezTo>
                    <a:cubicBezTo>
                      <a:pt x="2363" y="701"/>
                      <a:pt x="2306" y="752"/>
                      <a:pt x="2224" y="758"/>
                    </a:cubicBezTo>
                    <a:cubicBezTo>
                      <a:pt x="2224" y="758"/>
                      <a:pt x="2224" y="758"/>
                      <a:pt x="2224" y="758"/>
                    </a:cubicBezTo>
                    <a:cubicBezTo>
                      <a:pt x="2173" y="758"/>
                      <a:pt x="2129" y="727"/>
                      <a:pt x="2104" y="682"/>
                    </a:cubicBezTo>
                    <a:cubicBezTo>
                      <a:pt x="2104" y="682"/>
                      <a:pt x="2104" y="682"/>
                      <a:pt x="2104" y="682"/>
                    </a:cubicBezTo>
                    <a:cubicBezTo>
                      <a:pt x="2085" y="657"/>
                      <a:pt x="2085" y="626"/>
                      <a:pt x="2078" y="594"/>
                    </a:cubicBezTo>
                    <a:cubicBezTo>
                      <a:pt x="2078" y="594"/>
                      <a:pt x="2078" y="594"/>
                      <a:pt x="2078" y="594"/>
                    </a:cubicBezTo>
                    <a:cubicBezTo>
                      <a:pt x="2072" y="562"/>
                      <a:pt x="2072" y="524"/>
                      <a:pt x="2072" y="487"/>
                    </a:cubicBezTo>
                    <a:cubicBezTo>
                      <a:pt x="2072" y="487"/>
                      <a:pt x="2072" y="487"/>
                      <a:pt x="2072" y="487"/>
                    </a:cubicBezTo>
                    <a:cubicBezTo>
                      <a:pt x="2066" y="404"/>
                      <a:pt x="2066" y="316"/>
                      <a:pt x="2066" y="253"/>
                    </a:cubicBezTo>
                    <a:cubicBezTo>
                      <a:pt x="2066" y="253"/>
                      <a:pt x="2066" y="253"/>
                      <a:pt x="2066" y="253"/>
                    </a:cubicBezTo>
                    <a:cubicBezTo>
                      <a:pt x="2059" y="209"/>
                      <a:pt x="2053" y="171"/>
                      <a:pt x="2053" y="164"/>
                    </a:cubicBezTo>
                    <a:cubicBezTo>
                      <a:pt x="2053" y="164"/>
                      <a:pt x="2053" y="164"/>
                      <a:pt x="2053" y="164"/>
                    </a:cubicBezTo>
                    <a:cubicBezTo>
                      <a:pt x="2034" y="133"/>
                      <a:pt x="2021" y="126"/>
                      <a:pt x="2015" y="126"/>
                    </a:cubicBezTo>
                    <a:cubicBezTo>
                      <a:pt x="2015" y="126"/>
                      <a:pt x="2015" y="126"/>
                      <a:pt x="2015" y="126"/>
                    </a:cubicBezTo>
                    <a:cubicBezTo>
                      <a:pt x="2009" y="126"/>
                      <a:pt x="2002" y="126"/>
                      <a:pt x="1996" y="145"/>
                    </a:cubicBezTo>
                    <a:cubicBezTo>
                      <a:pt x="1996" y="145"/>
                      <a:pt x="1996" y="145"/>
                      <a:pt x="1996" y="145"/>
                    </a:cubicBezTo>
                    <a:cubicBezTo>
                      <a:pt x="1990" y="145"/>
                      <a:pt x="1983" y="164"/>
                      <a:pt x="1983" y="190"/>
                    </a:cubicBezTo>
                    <a:cubicBezTo>
                      <a:pt x="1983" y="190"/>
                      <a:pt x="1983" y="190"/>
                      <a:pt x="1983" y="190"/>
                    </a:cubicBezTo>
                    <a:cubicBezTo>
                      <a:pt x="1977" y="209"/>
                      <a:pt x="1971" y="240"/>
                      <a:pt x="1971" y="278"/>
                    </a:cubicBezTo>
                    <a:cubicBezTo>
                      <a:pt x="1971" y="278"/>
                      <a:pt x="1971" y="278"/>
                      <a:pt x="1971" y="278"/>
                    </a:cubicBezTo>
                    <a:cubicBezTo>
                      <a:pt x="1958" y="341"/>
                      <a:pt x="1952" y="423"/>
                      <a:pt x="1939" y="493"/>
                    </a:cubicBezTo>
                    <a:cubicBezTo>
                      <a:pt x="1939" y="493"/>
                      <a:pt x="1939" y="493"/>
                      <a:pt x="1939" y="493"/>
                    </a:cubicBezTo>
                    <a:cubicBezTo>
                      <a:pt x="1932" y="537"/>
                      <a:pt x="1926" y="575"/>
                      <a:pt x="1913" y="607"/>
                    </a:cubicBezTo>
                    <a:cubicBezTo>
                      <a:pt x="1913" y="607"/>
                      <a:pt x="1913" y="607"/>
                      <a:pt x="1913" y="607"/>
                    </a:cubicBezTo>
                    <a:cubicBezTo>
                      <a:pt x="1875" y="682"/>
                      <a:pt x="1812" y="746"/>
                      <a:pt x="1730" y="746"/>
                    </a:cubicBezTo>
                    <a:cubicBezTo>
                      <a:pt x="1730" y="746"/>
                      <a:pt x="1730" y="746"/>
                      <a:pt x="1730" y="746"/>
                    </a:cubicBezTo>
                    <a:cubicBezTo>
                      <a:pt x="1685" y="746"/>
                      <a:pt x="1647" y="727"/>
                      <a:pt x="1622" y="689"/>
                    </a:cubicBezTo>
                    <a:cubicBezTo>
                      <a:pt x="1622" y="689"/>
                      <a:pt x="1622" y="689"/>
                      <a:pt x="1622" y="689"/>
                    </a:cubicBezTo>
                    <a:cubicBezTo>
                      <a:pt x="1597" y="657"/>
                      <a:pt x="1590" y="626"/>
                      <a:pt x="1578" y="581"/>
                    </a:cubicBezTo>
                    <a:cubicBezTo>
                      <a:pt x="1578" y="581"/>
                      <a:pt x="1578" y="581"/>
                      <a:pt x="1578" y="581"/>
                    </a:cubicBezTo>
                    <a:cubicBezTo>
                      <a:pt x="1565" y="543"/>
                      <a:pt x="1559" y="493"/>
                      <a:pt x="1552" y="449"/>
                    </a:cubicBezTo>
                    <a:cubicBezTo>
                      <a:pt x="1552" y="449"/>
                      <a:pt x="1552" y="449"/>
                      <a:pt x="1552" y="449"/>
                    </a:cubicBezTo>
                    <a:cubicBezTo>
                      <a:pt x="1533" y="354"/>
                      <a:pt x="1514" y="253"/>
                      <a:pt x="1502" y="228"/>
                    </a:cubicBezTo>
                    <a:cubicBezTo>
                      <a:pt x="1502" y="228"/>
                      <a:pt x="1502" y="228"/>
                      <a:pt x="1502" y="228"/>
                    </a:cubicBezTo>
                    <a:cubicBezTo>
                      <a:pt x="1502" y="221"/>
                      <a:pt x="1502" y="221"/>
                      <a:pt x="1502" y="221"/>
                    </a:cubicBezTo>
                    <a:cubicBezTo>
                      <a:pt x="1502" y="221"/>
                      <a:pt x="1502" y="221"/>
                      <a:pt x="1502" y="221"/>
                    </a:cubicBezTo>
                    <a:cubicBezTo>
                      <a:pt x="1489" y="215"/>
                      <a:pt x="1489" y="215"/>
                      <a:pt x="1489" y="215"/>
                    </a:cubicBezTo>
                    <a:cubicBezTo>
                      <a:pt x="1489" y="215"/>
                      <a:pt x="1489" y="215"/>
                      <a:pt x="1489" y="215"/>
                    </a:cubicBezTo>
                    <a:cubicBezTo>
                      <a:pt x="1483" y="215"/>
                      <a:pt x="1451" y="228"/>
                      <a:pt x="1438" y="265"/>
                    </a:cubicBezTo>
                    <a:cubicBezTo>
                      <a:pt x="1438" y="265"/>
                      <a:pt x="1438" y="265"/>
                      <a:pt x="1438" y="265"/>
                    </a:cubicBezTo>
                    <a:cubicBezTo>
                      <a:pt x="1438" y="265"/>
                      <a:pt x="1438" y="278"/>
                      <a:pt x="1438" y="291"/>
                    </a:cubicBezTo>
                    <a:cubicBezTo>
                      <a:pt x="1438" y="291"/>
                      <a:pt x="1438" y="291"/>
                      <a:pt x="1438" y="291"/>
                    </a:cubicBezTo>
                    <a:cubicBezTo>
                      <a:pt x="1438" y="367"/>
                      <a:pt x="1470" y="506"/>
                      <a:pt x="1470" y="607"/>
                    </a:cubicBezTo>
                    <a:cubicBezTo>
                      <a:pt x="1470" y="607"/>
                      <a:pt x="1470" y="607"/>
                      <a:pt x="1470" y="607"/>
                    </a:cubicBezTo>
                    <a:cubicBezTo>
                      <a:pt x="1470" y="638"/>
                      <a:pt x="1470" y="670"/>
                      <a:pt x="1445" y="708"/>
                    </a:cubicBezTo>
                    <a:cubicBezTo>
                      <a:pt x="1445" y="708"/>
                      <a:pt x="1445" y="708"/>
                      <a:pt x="1445" y="708"/>
                    </a:cubicBezTo>
                    <a:cubicBezTo>
                      <a:pt x="1407" y="758"/>
                      <a:pt x="1350" y="765"/>
                      <a:pt x="1305" y="765"/>
                    </a:cubicBezTo>
                    <a:cubicBezTo>
                      <a:pt x="1305" y="765"/>
                      <a:pt x="1305" y="765"/>
                      <a:pt x="1305" y="765"/>
                    </a:cubicBezTo>
                    <a:cubicBezTo>
                      <a:pt x="1261" y="765"/>
                      <a:pt x="1210" y="758"/>
                      <a:pt x="1172" y="739"/>
                    </a:cubicBezTo>
                    <a:cubicBezTo>
                      <a:pt x="1172" y="739"/>
                      <a:pt x="1172" y="739"/>
                      <a:pt x="1172" y="739"/>
                    </a:cubicBezTo>
                    <a:cubicBezTo>
                      <a:pt x="1128" y="727"/>
                      <a:pt x="1090" y="701"/>
                      <a:pt x="1058" y="670"/>
                    </a:cubicBezTo>
                    <a:cubicBezTo>
                      <a:pt x="1058" y="670"/>
                      <a:pt x="1058" y="670"/>
                      <a:pt x="1058" y="670"/>
                    </a:cubicBezTo>
                    <a:cubicBezTo>
                      <a:pt x="1027" y="613"/>
                      <a:pt x="1027" y="562"/>
                      <a:pt x="1027" y="512"/>
                    </a:cubicBezTo>
                    <a:cubicBezTo>
                      <a:pt x="1027" y="512"/>
                      <a:pt x="1027" y="512"/>
                      <a:pt x="1027" y="512"/>
                    </a:cubicBezTo>
                    <a:cubicBezTo>
                      <a:pt x="1027" y="461"/>
                      <a:pt x="1027" y="411"/>
                      <a:pt x="1027" y="373"/>
                    </a:cubicBezTo>
                    <a:cubicBezTo>
                      <a:pt x="1027" y="373"/>
                      <a:pt x="1027" y="373"/>
                      <a:pt x="1027" y="373"/>
                    </a:cubicBezTo>
                    <a:cubicBezTo>
                      <a:pt x="1027" y="341"/>
                      <a:pt x="1027" y="316"/>
                      <a:pt x="1020" y="310"/>
                    </a:cubicBezTo>
                    <a:cubicBezTo>
                      <a:pt x="1020" y="310"/>
                      <a:pt x="1020" y="310"/>
                      <a:pt x="1020" y="310"/>
                    </a:cubicBezTo>
                    <a:cubicBezTo>
                      <a:pt x="1020" y="310"/>
                      <a:pt x="1020" y="310"/>
                      <a:pt x="1020" y="310"/>
                    </a:cubicBezTo>
                    <a:cubicBezTo>
                      <a:pt x="1020" y="310"/>
                      <a:pt x="1020" y="310"/>
                      <a:pt x="1020" y="310"/>
                    </a:cubicBezTo>
                    <a:cubicBezTo>
                      <a:pt x="1020" y="310"/>
                      <a:pt x="1020" y="310"/>
                      <a:pt x="1020" y="310"/>
                    </a:cubicBezTo>
                    <a:cubicBezTo>
                      <a:pt x="1014" y="297"/>
                      <a:pt x="969" y="278"/>
                      <a:pt x="944" y="278"/>
                    </a:cubicBezTo>
                    <a:cubicBezTo>
                      <a:pt x="944" y="278"/>
                      <a:pt x="944" y="278"/>
                      <a:pt x="944" y="278"/>
                    </a:cubicBezTo>
                    <a:cubicBezTo>
                      <a:pt x="925" y="278"/>
                      <a:pt x="912" y="284"/>
                      <a:pt x="912" y="284"/>
                    </a:cubicBezTo>
                    <a:cubicBezTo>
                      <a:pt x="912" y="284"/>
                      <a:pt x="912" y="284"/>
                      <a:pt x="912" y="284"/>
                    </a:cubicBezTo>
                    <a:cubicBezTo>
                      <a:pt x="912" y="284"/>
                      <a:pt x="912" y="284"/>
                      <a:pt x="912" y="291"/>
                    </a:cubicBezTo>
                    <a:cubicBezTo>
                      <a:pt x="912" y="291"/>
                      <a:pt x="912" y="291"/>
                      <a:pt x="912" y="291"/>
                    </a:cubicBezTo>
                    <a:cubicBezTo>
                      <a:pt x="912" y="291"/>
                      <a:pt x="906" y="297"/>
                      <a:pt x="906" y="303"/>
                    </a:cubicBezTo>
                    <a:cubicBezTo>
                      <a:pt x="906" y="303"/>
                      <a:pt x="906" y="303"/>
                      <a:pt x="906" y="303"/>
                    </a:cubicBezTo>
                    <a:cubicBezTo>
                      <a:pt x="906" y="310"/>
                      <a:pt x="906" y="329"/>
                      <a:pt x="906" y="348"/>
                    </a:cubicBezTo>
                    <a:cubicBezTo>
                      <a:pt x="906" y="348"/>
                      <a:pt x="906" y="348"/>
                      <a:pt x="906" y="348"/>
                    </a:cubicBezTo>
                    <a:cubicBezTo>
                      <a:pt x="906" y="430"/>
                      <a:pt x="919" y="550"/>
                      <a:pt x="919" y="632"/>
                    </a:cubicBezTo>
                    <a:cubicBezTo>
                      <a:pt x="919" y="632"/>
                      <a:pt x="919" y="632"/>
                      <a:pt x="919" y="632"/>
                    </a:cubicBezTo>
                    <a:cubicBezTo>
                      <a:pt x="919" y="651"/>
                      <a:pt x="919" y="663"/>
                      <a:pt x="919" y="682"/>
                    </a:cubicBezTo>
                    <a:cubicBezTo>
                      <a:pt x="919" y="682"/>
                      <a:pt x="919" y="682"/>
                      <a:pt x="919" y="682"/>
                    </a:cubicBezTo>
                    <a:cubicBezTo>
                      <a:pt x="912" y="708"/>
                      <a:pt x="906" y="727"/>
                      <a:pt x="900" y="746"/>
                    </a:cubicBezTo>
                    <a:cubicBezTo>
                      <a:pt x="900" y="746"/>
                      <a:pt x="900" y="746"/>
                      <a:pt x="900" y="746"/>
                    </a:cubicBezTo>
                    <a:cubicBezTo>
                      <a:pt x="893" y="771"/>
                      <a:pt x="887" y="790"/>
                      <a:pt x="868" y="809"/>
                    </a:cubicBezTo>
                    <a:cubicBezTo>
                      <a:pt x="868" y="809"/>
                      <a:pt x="868" y="809"/>
                      <a:pt x="868" y="809"/>
                    </a:cubicBezTo>
                    <a:cubicBezTo>
                      <a:pt x="849" y="821"/>
                      <a:pt x="830" y="834"/>
                      <a:pt x="805" y="834"/>
                    </a:cubicBezTo>
                    <a:cubicBezTo>
                      <a:pt x="805" y="834"/>
                      <a:pt x="805" y="834"/>
                      <a:pt x="805" y="834"/>
                    </a:cubicBezTo>
                    <a:cubicBezTo>
                      <a:pt x="779" y="834"/>
                      <a:pt x="754" y="821"/>
                      <a:pt x="735" y="809"/>
                    </a:cubicBezTo>
                    <a:cubicBezTo>
                      <a:pt x="735" y="809"/>
                      <a:pt x="735" y="809"/>
                      <a:pt x="735" y="809"/>
                    </a:cubicBezTo>
                    <a:cubicBezTo>
                      <a:pt x="710" y="790"/>
                      <a:pt x="697" y="771"/>
                      <a:pt x="672" y="746"/>
                    </a:cubicBezTo>
                    <a:cubicBezTo>
                      <a:pt x="672" y="746"/>
                      <a:pt x="672" y="746"/>
                      <a:pt x="672" y="746"/>
                    </a:cubicBezTo>
                    <a:cubicBezTo>
                      <a:pt x="659" y="720"/>
                      <a:pt x="634" y="695"/>
                      <a:pt x="615" y="663"/>
                    </a:cubicBezTo>
                    <a:cubicBezTo>
                      <a:pt x="615" y="663"/>
                      <a:pt x="615" y="663"/>
                      <a:pt x="615" y="663"/>
                    </a:cubicBezTo>
                    <a:cubicBezTo>
                      <a:pt x="577" y="607"/>
                      <a:pt x="539" y="550"/>
                      <a:pt x="507" y="524"/>
                    </a:cubicBezTo>
                    <a:cubicBezTo>
                      <a:pt x="507" y="524"/>
                      <a:pt x="507" y="524"/>
                      <a:pt x="507" y="524"/>
                    </a:cubicBezTo>
                    <a:cubicBezTo>
                      <a:pt x="501" y="512"/>
                      <a:pt x="501" y="512"/>
                      <a:pt x="494" y="512"/>
                    </a:cubicBezTo>
                    <a:cubicBezTo>
                      <a:pt x="494" y="512"/>
                      <a:pt x="494" y="512"/>
                      <a:pt x="494" y="512"/>
                    </a:cubicBezTo>
                    <a:cubicBezTo>
                      <a:pt x="494" y="512"/>
                      <a:pt x="494" y="512"/>
                      <a:pt x="494" y="512"/>
                    </a:cubicBezTo>
                    <a:cubicBezTo>
                      <a:pt x="494" y="512"/>
                      <a:pt x="494" y="512"/>
                      <a:pt x="494" y="512"/>
                    </a:cubicBezTo>
                    <a:cubicBezTo>
                      <a:pt x="488" y="512"/>
                      <a:pt x="482" y="512"/>
                      <a:pt x="475" y="518"/>
                    </a:cubicBezTo>
                    <a:cubicBezTo>
                      <a:pt x="475" y="518"/>
                      <a:pt x="475" y="518"/>
                      <a:pt x="475" y="518"/>
                    </a:cubicBezTo>
                    <a:cubicBezTo>
                      <a:pt x="463" y="524"/>
                      <a:pt x="463" y="537"/>
                      <a:pt x="456" y="543"/>
                    </a:cubicBezTo>
                    <a:cubicBezTo>
                      <a:pt x="456" y="543"/>
                      <a:pt x="456" y="543"/>
                      <a:pt x="456" y="543"/>
                    </a:cubicBezTo>
                    <a:cubicBezTo>
                      <a:pt x="456" y="543"/>
                      <a:pt x="463" y="550"/>
                      <a:pt x="463" y="550"/>
                    </a:cubicBezTo>
                    <a:cubicBezTo>
                      <a:pt x="463" y="550"/>
                      <a:pt x="463" y="550"/>
                      <a:pt x="463" y="550"/>
                    </a:cubicBezTo>
                    <a:cubicBezTo>
                      <a:pt x="463" y="562"/>
                      <a:pt x="475" y="575"/>
                      <a:pt x="482" y="588"/>
                    </a:cubicBezTo>
                    <a:cubicBezTo>
                      <a:pt x="482" y="588"/>
                      <a:pt x="482" y="588"/>
                      <a:pt x="482" y="588"/>
                    </a:cubicBezTo>
                    <a:cubicBezTo>
                      <a:pt x="501" y="613"/>
                      <a:pt x="520" y="651"/>
                      <a:pt x="539" y="682"/>
                    </a:cubicBezTo>
                    <a:cubicBezTo>
                      <a:pt x="539" y="682"/>
                      <a:pt x="539" y="682"/>
                      <a:pt x="539" y="682"/>
                    </a:cubicBezTo>
                    <a:cubicBezTo>
                      <a:pt x="551" y="708"/>
                      <a:pt x="564" y="733"/>
                      <a:pt x="564" y="765"/>
                    </a:cubicBezTo>
                    <a:cubicBezTo>
                      <a:pt x="564" y="765"/>
                      <a:pt x="564" y="765"/>
                      <a:pt x="564" y="765"/>
                    </a:cubicBezTo>
                    <a:cubicBezTo>
                      <a:pt x="564" y="783"/>
                      <a:pt x="558" y="809"/>
                      <a:pt x="539" y="828"/>
                    </a:cubicBezTo>
                    <a:cubicBezTo>
                      <a:pt x="539" y="828"/>
                      <a:pt x="539" y="828"/>
                      <a:pt x="539" y="828"/>
                    </a:cubicBezTo>
                    <a:cubicBezTo>
                      <a:pt x="513" y="853"/>
                      <a:pt x="494" y="853"/>
                      <a:pt x="475" y="859"/>
                    </a:cubicBezTo>
                    <a:cubicBezTo>
                      <a:pt x="475" y="859"/>
                      <a:pt x="475" y="859"/>
                      <a:pt x="475" y="859"/>
                    </a:cubicBezTo>
                    <a:cubicBezTo>
                      <a:pt x="456" y="866"/>
                      <a:pt x="437" y="866"/>
                      <a:pt x="412" y="866"/>
                    </a:cubicBezTo>
                    <a:cubicBezTo>
                      <a:pt x="412" y="866"/>
                      <a:pt x="412" y="866"/>
                      <a:pt x="412" y="866"/>
                    </a:cubicBezTo>
                    <a:cubicBezTo>
                      <a:pt x="342" y="866"/>
                      <a:pt x="260" y="853"/>
                      <a:pt x="209" y="853"/>
                    </a:cubicBezTo>
                    <a:cubicBezTo>
                      <a:pt x="209" y="853"/>
                      <a:pt x="209" y="853"/>
                      <a:pt x="209" y="853"/>
                    </a:cubicBezTo>
                    <a:cubicBezTo>
                      <a:pt x="190" y="853"/>
                      <a:pt x="184" y="853"/>
                      <a:pt x="178" y="853"/>
                    </a:cubicBezTo>
                    <a:cubicBezTo>
                      <a:pt x="178" y="853"/>
                      <a:pt x="178" y="853"/>
                      <a:pt x="178" y="853"/>
                    </a:cubicBezTo>
                    <a:cubicBezTo>
                      <a:pt x="178" y="853"/>
                      <a:pt x="178" y="853"/>
                      <a:pt x="178" y="853"/>
                    </a:cubicBezTo>
                    <a:cubicBezTo>
                      <a:pt x="178" y="853"/>
                      <a:pt x="178" y="853"/>
                      <a:pt x="178" y="853"/>
                    </a:cubicBezTo>
                    <a:cubicBezTo>
                      <a:pt x="159" y="859"/>
                      <a:pt x="146" y="878"/>
                      <a:pt x="133" y="891"/>
                    </a:cubicBezTo>
                    <a:cubicBezTo>
                      <a:pt x="133" y="891"/>
                      <a:pt x="133" y="891"/>
                      <a:pt x="133" y="891"/>
                    </a:cubicBezTo>
                    <a:cubicBezTo>
                      <a:pt x="140" y="891"/>
                      <a:pt x="146" y="891"/>
                      <a:pt x="159" y="891"/>
                    </a:cubicBezTo>
                    <a:cubicBezTo>
                      <a:pt x="159" y="891"/>
                      <a:pt x="159" y="891"/>
                      <a:pt x="159" y="891"/>
                    </a:cubicBezTo>
                    <a:cubicBezTo>
                      <a:pt x="178" y="897"/>
                      <a:pt x="203" y="903"/>
                      <a:pt x="235" y="903"/>
                    </a:cubicBezTo>
                    <a:cubicBezTo>
                      <a:pt x="235" y="903"/>
                      <a:pt x="235" y="903"/>
                      <a:pt x="235" y="903"/>
                    </a:cubicBezTo>
                    <a:cubicBezTo>
                      <a:pt x="298" y="910"/>
                      <a:pt x="374" y="916"/>
                      <a:pt x="437" y="929"/>
                    </a:cubicBezTo>
                    <a:cubicBezTo>
                      <a:pt x="437" y="929"/>
                      <a:pt x="437" y="929"/>
                      <a:pt x="437" y="929"/>
                    </a:cubicBezTo>
                    <a:cubicBezTo>
                      <a:pt x="475" y="935"/>
                      <a:pt x="513" y="941"/>
                      <a:pt x="545" y="954"/>
                    </a:cubicBezTo>
                    <a:cubicBezTo>
                      <a:pt x="545" y="954"/>
                      <a:pt x="545" y="954"/>
                      <a:pt x="545" y="954"/>
                    </a:cubicBezTo>
                    <a:cubicBezTo>
                      <a:pt x="513" y="1011"/>
                      <a:pt x="513" y="1011"/>
                      <a:pt x="513" y="1011"/>
                    </a:cubicBezTo>
                    <a:cubicBezTo>
                      <a:pt x="577" y="1011"/>
                      <a:pt x="577" y="1011"/>
                      <a:pt x="577" y="1011"/>
                    </a:cubicBezTo>
                    <a:cubicBezTo>
                      <a:pt x="545" y="1011"/>
                      <a:pt x="545" y="1011"/>
                      <a:pt x="545" y="1011"/>
                    </a:cubicBezTo>
                    <a:cubicBezTo>
                      <a:pt x="577" y="1005"/>
                      <a:pt x="577" y="1005"/>
                      <a:pt x="577" y="1005"/>
                    </a:cubicBezTo>
                    <a:cubicBezTo>
                      <a:pt x="577" y="1005"/>
                      <a:pt x="577" y="1005"/>
                      <a:pt x="577" y="1005"/>
                    </a:cubicBezTo>
                    <a:cubicBezTo>
                      <a:pt x="577" y="1005"/>
                      <a:pt x="577" y="1005"/>
                      <a:pt x="577" y="1005"/>
                    </a:cubicBezTo>
                    <a:cubicBezTo>
                      <a:pt x="577" y="1005"/>
                      <a:pt x="583" y="1011"/>
                      <a:pt x="589" y="1024"/>
                    </a:cubicBezTo>
                    <a:cubicBezTo>
                      <a:pt x="589" y="1024"/>
                      <a:pt x="589" y="1024"/>
                      <a:pt x="589" y="1024"/>
                    </a:cubicBezTo>
                    <a:cubicBezTo>
                      <a:pt x="596" y="1036"/>
                      <a:pt x="608" y="1061"/>
                      <a:pt x="608" y="1093"/>
                    </a:cubicBezTo>
                    <a:cubicBezTo>
                      <a:pt x="608" y="1093"/>
                      <a:pt x="608" y="1093"/>
                      <a:pt x="608" y="1093"/>
                    </a:cubicBezTo>
                    <a:cubicBezTo>
                      <a:pt x="608" y="1131"/>
                      <a:pt x="583" y="1175"/>
                      <a:pt x="551" y="1194"/>
                    </a:cubicBezTo>
                    <a:cubicBezTo>
                      <a:pt x="551" y="1194"/>
                      <a:pt x="551" y="1194"/>
                      <a:pt x="551" y="1194"/>
                    </a:cubicBezTo>
                    <a:cubicBezTo>
                      <a:pt x="507" y="1219"/>
                      <a:pt x="456" y="1232"/>
                      <a:pt x="399" y="1245"/>
                    </a:cubicBezTo>
                    <a:cubicBezTo>
                      <a:pt x="399" y="1245"/>
                      <a:pt x="399" y="1245"/>
                      <a:pt x="399" y="1245"/>
                    </a:cubicBezTo>
                    <a:cubicBezTo>
                      <a:pt x="342" y="1257"/>
                      <a:pt x="279" y="1270"/>
                      <a:pt x="235" y="1283"/>
                    </a:cubicBezTo>
                    <a:cubicBezTo>
                      <a:pt x="235" y="1283"/>
                      <a:pt x="235" y="1283"/>
                      <a:pt x="235" y="1283"/>
                    </a:cubicBezTo>
                    <a:cubicBezTo>
                      <a:pt x="203" y="1289"/>
                      <a:pt x="184" y="1301"/>
                      <a:pt x="178" y="1301"/>
                    </a:cubicBezTo>
                    <a:cubicBezTo>
                      <a:pt x="178" y="1301"/>
                      <a:pt x="178" y="1301"/>
                      <a:pt x="178" y="1301"/>
                    </a:cubicBezTo>
                    <a:cubicBezTo>
                      <a:pt x="171" y="1308"/>
                      <a:pt x="165" y="1320"/>
                      <a:pt x="165" y="1346"/>
                    </a:cubicBezTo>
                    <a:cubicBezTo>
                      <a:pt x="165" y="1346"/>
                      <a:pt x="165" y="1346"/>
                      <a:pt x="165" y="1346"/>
                    </a:cubicBezTo>
                    <a:cubicBezTo>
                      <a:pt x="165" y="1358"/>
                      <a:pt x="165" y="1371"/>
                      <a:pt x="171" y="1384"/>
                    </a:cubicBezTo>
                    <a:cubicBezTo>
                      <a:pt x="171" y="1384"/>
                      <a:pt x="171" y="1384"/>
                      <a:pt x="171" y="1384"/>
                    </a:cubicBezTo>
                    <a:cubicBezTo>
                      <a:pt x="178" y="1390"/>
                      <a:pt x="178" y="1396"/>
                      <a:pt x="178" y="1396"/>
                    </a:cubicBezTo>
                    <a:cubicBezTo>
                      <a:pt x="178" y="1396"/>
                      <a:pt x="178" y="1396"/>
                      <a:pt x="178" y="1396"/>
                    </a:cubicBezTo>
                    <a:cubicBezTo>
                      <a:pt x="197" y="1396"/>
                      <a:pt x="254" y="1384"/>
                      <a:pt x="304" y="1371"/>
                    </a:cubicBezTo>
                    <a:cubicBezTo>
                      <a:pt x="304" y="1371"/>
                      <a:pt x="304" y="1371"/>
                      <a:pt x="304" y="1371"/>
                    </a:cubicBezTo>
                    <a:cubicBezTo>
                      <a:pt x="355" y="1358"/>
                      <a:pt x="406" y="1339"/>
                      <a:pt x="450" y="1333"/>
                    </a:cubicBezTo>
                    <a:cubicBezTo>
                      <a:pt x="450" y="1333"/>
                      <a:pt x="450" y="1333"/>
                      <a:pt x="450" y="1333"/>
                    </a:cubicBezTo>
                    <a:cubicBezTo>
                      <a:pt x="482" y="1333"/>
                      <a:pt x="513" y="1327"/>
                      <a:pt x="551" y="1327"/>
                    </a:cubicBezTo>
                    <a:cubicBezTo>
                      <a:pt x="551" y="1327"/>
                      <a:pt x="551" y="1327"/>
                      <a:pt x="551" y="1327"/>
                    </a:cubicBezTo>
                    <a:cubicBezTo>
                      <a:pt x="564" y="1327"/>
                      <a:pt x="583" y="1327"/>
                      <a:pt x="602" y="1333"/>
                    </a:cubicBezTo>
                    <a:cubicBezTo>
                      <a:pt x="602" y="1333"/>
                      <a:pt x="602" y="1333"/>
                      <a:pt x="602" y="1333"/>
                    </a:cubicBezTo>
                    <a:cubicBezTo>
                      <a:pt x="621" y="1339"/>
                      <a:pt x="646" y="1352"/>
                      <a:pt x="659" y="1377"/>
                    </a:cubicBezTo>
                    <a:cubicBezTo>
                      <a:pt x="659" y="1377"/>
                      <a:pt x="659" y="1377"/>
                      <a:pt x="659" y="1377"/>
                    </a:cubicBezTo>
                    <a:cubicBezTo>
                      <a:pt x="672" y="1390"/>
                      <a:pt x="678" y="1409"/>
                      <a:pt x="678" y="1428"/>
                    </a:cubicBezTo>
                    <a:cubicBezTo>
                      <a:pt x="678" y="1428"/>
                      <a:pt x="678" y="1428"/>
                      <a:pt x="678" y="1428"/>
                    </a:cubicBezTo>
                    <a:cubicBezTo>
                      <a:pt x="678" y="1466"/>
                      <a:pt x="665" y="1478"/>
                      <a:pt x="653" y="1504"/>
                    </a:cubicBezTo>
                    <a:cubicBezTo>
                      <a:pt x="653" y="1504"/>
                      <a:pt x="653" y="1504"/>
                      <a:pt x="653" y="1504"/>
                    </a:cubicBezTo>
                    <a:cubicBezTo>
                      <a:pt x="640" y="1529"/>
                      <a:pt x="621" y="1554"/>
                      <a:pt x="608" y="1579"/>
                    </a:cubicBezTo>
                    <a:cubicBezTo>
                      <a:pt x="608" y="1579"/>
                      <a:pt x="608" y="1579"/>
                      <a:pt x="608" y="1579"/>
                    </a:cubicBezTo>
                    <a:cubicBezTo>
                      <a:pt x="577" y="1624"/>
                      <a:pt x="545" y="1674"/>
                      <a:pt x="545" y="1687"/>
                    </a:cubicBezTo>
                    <a:cubicBezTo>
                      <a:pt x="545" y="1687"/>
                      <a:pt x="545" y="1687"/>
                      <a:pt x="545" y="1687"/>
                    </a:cubicBezTo>
                    <a:cubicBezTo>
                      <a:pt x="545" y="1687"/>
                      <a:pt x="545" y="1693"/>
                      <a:pt x="545" y="1693"/>
                    </a:cubicBezTo>
                    <a:cubicBezTo>
                      <a:pt x="545" y="1693"/>
                      <a:pt x="545" y="1693"/>
                      <a:pt x="545" y="1693"/>
                    </a:cubicBezTo>
                    <a:cubicBezTo>
                      <a:pt x="551" y="1699"/>
                      <a:pt x="558" y="1706"/>
                      <a:pt x="564" y="1706"/>
                    </a:cubicBezTo>
                    <a:cubicBezTo>
                      <a:pt x="564" y="1706"/>
                      <a:pt x="564" y="1706"/>
                      <a:pt x="564" y="1706"/>
                    </a:cubicBezTo>
                    <a:cubicBezTo>
                      <a:pt x="583" y="1718"/>
                      <a:pt x="608" y="1725"/>
                      <a:pt x="621" y="1725"/>
                    </a:cubicBezTo>
                    <a:cubicBezTo>
                      <a:pt x="621" y="1725"/>
                      <a:pt x="621" y="1725"/>
                      <a:pt x="621" y="1725"/>
                    </a:cubicBezTo>
                    <a:cubicBezTo>
                      <a:pt x="634" y="1725"/>
                      <a:pt x="646" y="1725"/>
                      <a:pt x="653" y="1718"/>
                    </a:cubicBezTo>
                    <a:cubicBezTo>
                      <a:pt x="653" y="1718"/>
                      <a:pt x="653" y="1718"/>
                      <a:pt x="653" y="1718"/>
                    </a:cubicBezTo>
                    <a:cubicBezTo>
                      <a:pt x="653" y="1718"/>
                      <a:pt x="684" y="1681"/>
                      <a:pt x="703" y="1630"/>
                    </a:cubicBezTo>
                    <a:cubicBezTo>
                      <a:pt x="703" y="1630"/>
                      <a:pt x="703" y="1630"/>
                      <a:pt x="703" y="1630"/>
                    </a:cubicBezTo>
                    <a:cubicBezTo>
                      <a:pt x="729" y="1579"/>
                      <a:pt x="754" y="1523"/>
                      <a:pt x="779" y="1472"/>
                    </a:cubicBezTo>
                    <a:cubicBezTo>
                      <a:pt x="779" y="1472"/>
                      <a:pt x="779" y="1472"/>
                      <a:pt x="779" y="1472"/>
                    </a:cubicBezTo>
                    <a:cubicBezTo>
                      <a:pt x="798" y="1434"/>
                      <a:pt x="811" y="1409"/>
                      <a:pt x="836" y="1384"/>
                    </a:cubicBezTo>
                    <a:cubicBezTo>
                      <a:pt x="836" y="1384"/>
                      <a:pt x="836" y="1384"/>
                      <a:pt x="836" y="1384"/>
                    </a:cubicBezTo>
                    <a:cubicBezTo>
                      <a:pt x="887" y="1339"/>
                      <a:pt x="944" y="1308"/>
                      <a:pt x="1007" y="1308"/>
                    </a:cubicBezTo>
                    <a:cubicBezTo>
                      <a:pt x="1007" y="1308"/>
                      <a:pt x="1007" y="1308"/>
                      <a:pt x="1007" y="1308"/>
                    </a:cubicBezTo>
                    <a:cubicBezTo>
                      <a:pt x="1052" y="1308"/>
                      <a:pt x="1109" y="1333"/>
                      <a:pt x="1134" y="1390"/>
                    </a:cubicBezTo>
                    <a:cubicBezTo>
                      <a:pt x="1134" y="1390"/>
                      <a:pt x="1134" y="1390"/>
                      <a:pt x="1134" y="1390"/>
                    </a:cubicBezTo>
                    <a:cubicBezTo>
                      <a:pt x="1141" y="1415"/>
                      <a:pt x="1147" y="1434"/>
                      <a:pt x="1147" y="1459"/>
                    </a:cubicBezTo>
                    <a:cubicBezTo>
                      <a:pt x="1147" y="1459"/>
                      <a:pt x="1147" y="1459"/>
                      <a:pt x="1147" y="1459"/>
                    </a:cubicBezTo>
                    <a:cubicBezTo>
                      <a:pt x="1147" y="1510"/>
                      <a:pt x="1134" y="1567"/>
                      <a:pt x="1128" y="1624"/>
                    </a:cubicBezTo>
                    <a:cubicBezTo>
                      <a:pt x="1128" y="1624"/>
                      <a:pt x="1128" y="1624"/>
                      <a:pt x="1128" y="1624"/>
                    </a:cubicBezTo>
                    <a:cubicBezTo>
                      <a:pt x="1115" y="1681"/>
                      <a:pt x="1109" y="1737"/>
                      <a:pt x="1109" y="1769"/>
                    </a:cubicBezTo>
                    <a:cubicBezTo>
                      <a:pt x="1109" y="1769"/>
                      <a:pt x="1109" y="1769"/>
                      <a:pt x="1109" y="1769"/>
                    </a:cubicBezTo>
                    <a:cubicBezTo>
                      <a:pt x="1109" y="1782"/>
                      <a:pt x="1109" y="1788"/>
                      <a:pt x="1109" y="1788"/>
                    </a:cubicBezTo>
                    <a:cubicBezTo>
                      <a:pt x="1109" y="1788"/>
                      <a:pt x="1109" y="1788"/>
                      <a:pt x="1109" y="1788"/>
                    </a:cubicBezTo>
                    <a:cubicBezTo>
                      <a:pt x="1109" y="1788"/>
                      <a:pt x="1109" y="1788"/>
                      <a:pt x="1109" y="1788"/>
                    </a:cubicBezTo>
                    <a:cubicBezTo>
                      <a:pt x="1109" y="1788"/>
                      <a:pt x="1109" y="1788"/>
                      <a:pt x="1109" y="1788"/>
                    </a:cubicBezTo>
                    <a:cubicBezTo>
                      <a:pt x="1115" y="1788"/>
                      <a:pt x="1115" y="1788"/>
                      <a:pt x="1115" y="1794"/>
                    </a:cubicBezTo>
                    <a:cubicBezTo>
                      <a:pt x="1115" y="1794"/>
                      <a:pt x="1115" y="1794"/>
                      <a:pt x="1115" y="1794"/>
                    </a:cubicBezTo>
                    <a:cubicBezTo>
                      <a:pt x="1128" y="1794"/>
                      <a:pt x="1141" y="1801"/>
                      <a:pt x="1153" y="1801"/>
                    </a:cubicBezTo>
                    <a:cubicBezTo>
                      <a:pt x="1153" y="1801"/>
                      <a:pt x="1153" y="1801"/>
                      <a:pt x="1153" y="1801"/>
                    </a:cubicBezTo>
                    <a:cubicBezTo>
                      <a:pt x="1166" y="1801"/>
                      <a:pt x="1185" y="1794"/>
                      <a:pt x="1191" y="1794"/>
                    </a:cubicBezTo>
                    <a:cubicBezTo>
                      <a:pt x="1191" y="1794"/>
                      <a:pt x="1191" y="1794"/>
                      <a:pt x="1191" y="1794"/>
                    </a:cubicBezTo>
                    <a:cubicBezTo>
                      <a:pt x="1204" y="1788"/>
                      <a:pt x="1210" y="1788"/>
                      <a:pt x="1210" y="1788"/>
                    </a:cubicBezTo>
                    <a:cubicBezTo>
                      <a:pt x="1210" y="1788"/>
                      <a:pt x="1210" y="1788"/>
                      <a:pt x="1210" y="1788"/>
                    </a:cubicBezTo>
                    <a:cubicBezTo>
                      <a:pt x="1210" y="1782"/>
                      <a:pt x="1210" y="1782"/>
                      <a:pt x="1210" y="1782"/>
                    </a:cubicBezTo>
                    <a:cubicBezTo>
                      <a:pt x="1210" y="1782"/>
                      <a:pt x="1210" y="1782"/>
                      <a:pt x="1210" y="1782"/>
                    </a:cubicBezTo>
                    <a:cubicBezTo>
                      <a:pt x="1210" y="1782"/>
                      <a:pt x="1217" y="1775"/>
                      <a:pt x="1217" y="1769"/>
                    </a:cubicBezTo>
                    <a:cubicBezTo>
                      <a:pt x="1217" y="1769"/>
                      <a:pt x="1217" y="1769"/>
                      <a:pt x="1217" y="1769"/>
                    </a:cubicBezTo>
                    <a:cubicBezTo>
                      <a:pt x="1217" y="1756"/>
                      <a:pt x="1223" y="1737"/>
                      <a:pt x="1223" y="1712"/>
                    </a:cubicBezTo>
                    <a:cubicBezTo>
                      <a:pt x="1223" y="1712"/>
                      <a:pt x="1223" y="1712"/>
                      <a:pt x="1223" y="1712"/>
                    </a:cubicBezTo>
                    <a:cubicBezTo>
                      <a:pt x="1229" y="1668"/>
                      <a:pt x="1229" y="1617"/>
                      <a:pt x="1242" y="1567"/>
                    </a:cubicBezTo>
                    <a:cubicBezTo>
                      <a:pt x="1242" y="1567"/>
                      <a:pt x="1242" y="1567"/>
                      <a:pt x="1242" y="1567"/>
                    </a:cubicBezTo>
                    <a:cubicBezTo>
                      <a:pt x="1248" y="1535"/>
                      <a:pt x="1255" y="1504"/>
                      <a:pt x="1280" y="1472"/>
                    </a:cubicBezTo>
                    <a:cubicBezTo>
                      <a:pt x="1280" y="1472"/>
                      <a:pt x="1280" y="1472"/>
                      <a:pt x="1280" y="1472"/>
                    </a:cubicBezTo>
                    <a:cubicBezTo>
                      <a:pt x="1331" y="1415"/>
                      <a:pt x="1400" y="1396"/>
                      <a:pt x="1464" y="1396"/>
                    </a:cubicBezTo>
                    <a:cubicBezTo>
                      <a:pt x="1464" y="1396"/>
                      <a:pt x="1464" y="1396"/>
                      <a:pt x="1464" y="1396"/>
                    </a:cubicBezTo>
                    <a:cubicBezTo>
                      <a:pt x="1508" y="1396"/>
                      <a:pt x="1559" y="1403"/>
                      <a:pt x="1597" y="1447"/>
                    </a:cubicBezTo>
                    <a:cubicBezTo>
                      <a:pt x="1597" y="1447"/>
                      <a:pt x="1597" y="1447"/>
                      <a:pt x="1597" y="1447"/>
                    </a:cubicBezTo>
                    <a:cubicBezTo>
                      <a:pt x="1622" y="1478"/>
                      <a:pt x="1628" y="1504"/>
                      <a:pt x="1628" y="1535"/>
                    </a:cubicBezTo>
                    <a:cubicBezTo>
                      <a:pt x="1628" y="1535"/>
                      <a:pt x="1628" y="1535"/>
                      <a:pt x="1628" y="1535"/>
                    </a:cubicBezTo>
                    <a:cubicBezTo>
                      <a:pt x="1635" y="1567"/>
                      <a:pt x="1635" y="1598"/>
                      <a:pt x="1635" y="1630"/>
                    </a:cubicBezTo>
                    <a:cubicBezTo>
                      <a:pt x="1635" y="1630"/>
                      <a:pt x="1635" y="1630"/>
                      <a:pt x="1635" y="1630"/>
                    </a:cubicBezTo>
                    <a:cubicBezTo>
                      <a:pt x="1641" y="1687"/>
                      <a:pt x="1641" y="1756"/>
                      <a:pt x="1647" y="1775"/>
                    </a:cubicBezTo>
                    <a:cubicBezTo>
                      <a:pt x="1647" y="1775"/>
                      <a:pt x="1647" y="1775"/>
                      <a:pt x="1647" y="1775"/>
                    </a:cubicBezTo>
                    <a:cubicBezTo>
                      <a:pt x="1647" y="1775"/>
                      <a:pt x="1647" y="1775"/>
                      <a:pt x="1647" y="1775"/>
                    </a:cubicBezTo>
                    <a:cubicBezTo>
                      <a:pt x="1647" y="1775"/>
                      <a:pt x="1647" y="1775"/>
                      <a:pt x="1647" y="1775"/>
                    </a:cubicBezTo>
                    <a:cubicBezTo>
                      <a:pt x="1647" y="1775"/>
                      <a:pt x="1647" y="1775"/>
                      <a:pt x="1647" y="1775"/>
                    </a:cubicBezTo>
                    <a:cubicBezTo>
                      <a:pt x="1647" y="1775"/>
                      <a:pt x="1647" y="1775"/>
                      <a:pt x="1647" y="1775"/>
                    </a:cubicBezTo>
                    <a:cubicBezTo>
                      <a:pt x="1654" y="1782"/>
                      <a:pt x="1679" y="1794"/>
                      <a:pt x="1704" y="1794"/>
                    </a:cubicBezTo>
                    <a:cubicBezTo>
                      <a:pt x="1704" y="1794"/>
                      <a:pt x="1704" y="1794"/>
                      <a:pt x="1704" y="1794"/>
                    </a:cubicBezTo>
                    <a:cubicBezTo>
                      <a:pt x="1723" y="1794"/>
                      <a:pt x="1736" y="1788"/>
                      <a:pt x="1742" y="1788"/>
                    </a:cubicBezTo>
                    <a:cubicBezTo>
                      <a:pt x="1742" y="1788"/>
                      <a:pt x="1742" y="1788"/>
                      <a:pt x="1742" y="1788"/>
                    </a:cubicBezTo>
                    <a:cubicBezTo>
                      <a:pt x="1742" y="1788"/>
                      <a:pt x="1742" y="1788"/>
                      <a:pt x="1742" y="1788"/>
                    </a:cubicBezTo>
                    <a:cubicBezTo>
                      <a:pt x="1742" y="1788"/>
                      <a:pt x="1742" y="1788"/>
                      <a:pt x="1742" y="1788"/>
                    </a:cubicBezTo>
                    <a:cubicBezTo>
                      <a:pt x="1742" y="1782"/>
                      <a:pt x="1742" y="1782"/>
                      <a:pt x="1742" y="1769"/>
                    </a:cubicBezTo>
                    <a:cubicBezTo>
                      <a:pt x="1742" y="1769"/>
                      <a:pt x="1742" y="1769"/>
                      <a:pt x="1742" y="1769"/>
                    </a:cubicBezTo>
                    <a:cubicBezTo>
                      <a:pt x="1749" y="1756"/>
                      <a:pt x="1749" y="1737"/>
                      <a:pt x="1749" y="1718"/>
                    </a:cubicBezTo>
                    <a:cubicBezTo>
                      <a:pt x="1749" y="1718"/>
                      <a:pt x="1749" y="1718"/>
                      <a:pt x="1749" y="1718"/>
                    </a:cubicBezTo>
                    <a:cubicBezTo>
                      <a:pt x="1755" y="1668"/>
                      <a:pt x="1755" y="1617"/>
                      <a:pt x="1755" y="1567"/>
                    </a:cubicBezTo>
                    <a:cubicBezTo>
                      <a:pt x="1755" y="1567"/>
                      <a:pt x="1755" y="1567"/>
                      <a:pt x="1755" y="1567"/>
                    </a:cubicBezTo>
                    <a:cubicBezTo>
                      <a:pt x="1761" y="1535"/>
                      <a:pt x="1768" y="1504"/>
                      <a:pt x="1793" y="1472"/>
                    </a:cubicBezTo>
                    <a:cubicBezTo>
                      <a:pt x="1793" y="1472"/>
                      <a:pt x="1793" y="1472"/>
                      <a:pt x="1793" y="1472"/>
                    </a:cubicBezTo>
                    <a:cubicBezTo>
                      <a:pt x="1831" y="1422"/>
                      <a:pt x="1894" y="1403"/>
                      <a:pt x="1958" y="1403"/>
                    </a:cubicBezTo>
                    <a:cubicBezTo>
                      <a:pt x="1958" y="1403"/>
                      <a:pt x="1958" y="1403"/>
                      <a:pt x="1958" y="1403"/>
                    </a:cubicBezTo>
                    <a:cubicBezTo>
                      <a:pt x="2002" y="1403"/>
                      <a:pt x="2059" y="1415"/>
                      <a:pt x="2097" y="1459"/>
                    </a:cubicBezTo>
                    <a:cubicBezTo>
                      <a:pt x="2097" y="1459"/>
                      <a:pt x="2097" y="1459"/>
                      <a:pt x="2097" y="1459"/>
                    </a:cubicBezTo>
                    <a:cubicBezTo>
                      <a:pt x="2116" y="1485"/>
                      <a:pt x="2123" y="1504"/>
                      <a:pt x="2129" y="1529"/>
                    </a:cubicBezTo>
                    <a:cubicBezTo>
                      <a:pt x="2129" y="1529"/>
                      <a:pt x="2129" y="1529"/>
                      <a:pt x="2129" y="1529"/>
                    </a:cubicBezTo>
                    <a:cubicBezTo>
                      <a:pt x="2129" y="1554"/>
                      <a:pt x="2135" y="1579"/>
                      <a:pt x="2135" y="1605"/>
                    </a:cubicBezTo>
                    <a:cubicBezTo>
                      <a:pt x="2135" y="1605"/>
                      <a:pt x="2135" y="1605"/>
                      <a:pt x="2135" y="1605"/>
                    </a:cubicBezTo>
                    <a:cubicBezTo>
                      <a:pt x="2142" y="1655"/>
                      <a:pt x="2142" y="1712"/>
                      <a:pt x="2148" y="1756"/>
                    </a:cubicBezTo>
                    <a:cubicBezTo>
                      <a:pt x="2148" y="1756"/>
                      <a:pt x="2148" y="1756"/>
                      <a:pt x="2148" y="1756"/>
                    </a:cubicBezTo>
                    <a:cubicBezTo>
                      <a:pt x="2154" y="1782"/>
                      <a:pt x="2161" y="1807"/>
                      <a:pt x="2161" y="1807"/>
                    </a:cubicBezTo>
                    <a:cubicBezTo>
                      <a:pt x="2161" y="1807"/>
                      <a:pt x="2161" y="1807"/>
                      <a:pt x="2161" y="1807"/>
                    </a:cubicBezTo>
                    <a:cubicBezTo>
                      <a:pt x="2161" y="1807"/>
                      <a:pt x="2161" y="1807"/>
                      <a:pt x="2161" y="1807"/>
                    </a:cubicBezTo>
                    <a:cubicBezTo>
                      <a:pt x="2161" y="1807"/>
                      <a:pt x="2161" y="1807"/>
                      <a:pt x="2161" y="1807"/>
                    </a:cubicBezTo>
                    <a:cubicBezTo>
                      <a:pt x="2167" y="1819"/>
                      <a:pt x="2205" y="1832"/>
                      <a:pt x="2230" y="1832"/>
                    </a:cubicBezTo>
                    <a:close/>
                    <a:moveTo>
                      <a:pt x="1210" y="1782"/>
                    </a:moveTo>
                    <a:cubicBezTo>
                      <a:pt x="1210" y="1782"/>
                      <a:pt x="1210" y="1782"/>
                      <a:pt x="1210" y="1782"/>
                    </a:cubicBezTo>
                    <a:cubicBezTo>
                      <a:pt x="1210" y="1782"/>
                      <a:pt x="1210" y="1782"/>
                      <a:pt x="1210" y="1782"/>
                    </a:cubicBezTo>
                    <a:cubicBezTo>
                      <a:pt x="1210" y="1782"/>
                      <a:pt x="1210" y="1782"/>
                      <a:pt x="1210" y="1782"/>
                    </a:cubicBezTo>
                    <a:close/>
                    <a:moveTo>
                      <a:pt x="1014" y="1440"/>
                    </a:moveTo>
                    <a:cubicBezTo>
                      <a:pt x="1014" y="1440"/>
                      <a:pt x="1014" y="1440"/>
                      <a:pt x="1014" y="1440"/>
                    </a:cubicBezTo>
                    <a:cubicBezTo>
                      <a:pt x="1014" y="1440"/>
                      <a:pt x="1014" y="1440"/>
                      <a:pt x="1014" y="1440"/>
                    </a:cubicBezTo>
                    <a:cubicBezTo>
                      <a:pt x="1014" y="1440"/>
                      <a:pt x="1014" y="1440"/>
                      <a:pt x="1014" y="1440"/>
                    </a:cubicBezTo>
                    <a:cubicBezTo>
                      <a:pt x="1014" y="1440"/>
                      <a:pt x="1014" y="1440"/>
                      <a:pt x="1014" y="1440"/>
                    </a:cubicBezTo>
                    <a:close/>
                    <a:moveTo>
                      <a:pt x="2642" y="537"/>
                    </a:moveTo>
                    <a:cubicBezTo>
                      <a:pt x="2642" y="537"/>
                      <a:pt x="2642" y="537"/>
                      <a:pt x="2642" y="537"/>
                    </a:cubicBezTo>
                    <a:cubicBezTo>
                      <a:pt x="2642" y="537"/>
                      <a:pt x="2642" y="537"/>
                      <a:pt x="2642" y="537"/>
                    </a:cubicBezTo>
                    <a:cubicBezTo>
                      <a:pt x="2642" y="537"/>
                      <a:pt x="2642" y="537"/>
                      <a:pt x="2642" y="537"/>
                    </a:cubicBezTo>
                    <a:cubicBezTo>
                      <a:pt x="2642" y="537"/>
                      <a:pt x="2642" y="537"/>
                      <a:pt x="2642" y="537"/>
                    </a:cubicBezTo>
                    <a:close/>
                  </a:path>
                </a:pathLst>
              </a:custGeom>
              <a:noFill/>
              <a:ln w="12700">
                <a:solidFill>
                  <a:srgbClr val="7030A0"/>
                </a:solidFill>
                <a:round/>
                <a:headEnd/>
                <a:tailEnd/>
              </a:ln>
              <a:extLst>
                <a:ext uri="{909E8E84-426E-40DD-AFC4-6F175D3DCCD1}">
                  <a14:hiddenFill xmlns:a14="http://schemas.microsoft.com/office/drawing/2010/main">
                    <a:solidFill>
                      <a:srgbClr val="FF9900"/>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sz="1800"/>
              </a:p>
            </p:txBody>
          </p:sp>
          <p:sp>
            <p:nvSpPr>
              <p:cNvPr id="297" name="Freeform 38">
                <a:extLst>
                  <a:ext uri="{FF2B5EF4-FFF2-40B4-BE49-F238E27FC236}">
                    <a16:creationId xmlns:a16="http://schemas.microsoft.com/office/drawing/2014/main" id="{AEC9D5B9-EBCF-4AE6-933B-5F7712671137}"/>
                  </a:ext>
                </a:extLst>
              </p:cNvPr>
              <p:cNvSpPr>
                <a:spLocks noChangeAspect="1" noEditPoints="1"/>
              </p:cNvSpPr>
              <p:nvPr/>
            </p:nvSpPr>
            <p:spPr bwMode="auto">
              <a:xfrm>
                <a:off x="2634" y="2466"/>
                <a:ext cx="445" cy="235"/>
              </a:xfrm>
              <a:custGeom>
                <a:avLst/>
                <a:gdLst>
                  <a:gd name="T0" fmla="*/ 2000 w 3708"/>
                  <a:gd name="T1" fmla="*/ 1536 h 1959"/>
                  <a:gd name="T2" fmla="*/ 1886 w 3708"/>
                  <a:gd name="T3" fmla="*/ 1624 h 1959"/>
                  <a:gd name="T4" fmla="*/ 1511 w 3708"/>
                  <a:gd name="T5" fmla="*/ 1567 h 1959"/>
                  <a:gd name="T6" fmla="*/ 1346 w 3708"/>
                  <a:gd name="T7" fmla="*/ 1776 h 1959"/>
                  <a:gd name="T8" fmla="*/ 1016 w 3708"/>
                  <a:gd name="T9" fmla="*/ 1460 h 1959"/>
                  <a:gd name="T10" fmla="*/ 622 w 3708"/>
                  <a:gd name="T11" fmla="*/ 1851 h 1959"/>
                  <a:gd name="T12" fmla="*/ 464 w 3708"/>
                  <a:gd name="T13" fmla="*/ 1460 h 1959"/>
                  <a:gd name="T14" fmla="*/ 254 w 3708"/>
                  <a:gd name="T15" fmla="*/ 1144 h 1959"/>
                  <a:gd name="T16" fmla="*/ 159 w 3708"/>
                  <a:gd name="T17" fmla="*/ 1018 h 1959"/>
                  <a:gd name="T18" fmla="*/ 426 w 3708"/>
                  <a:gd name="T19" fmla="*/ 733 h 1959"/>
                  <a:gd name="T20" fmla="*/ 559 w 3708"/>
                  <a:gd name="T21" fmla="*/ 398 h 1959"/>
                  <a:gd name="T22" fmla="*/ 800 w 3708"/>
                  <a:gd name="T23" fmla="*/ 222 h 1959"/>
                  <a:gd name="T24" fmla="*/ 1162 w 3708"/>
                  <a:gd name="T25" fmla="*/ 588 h 1959"/>
                  <a:gd name="T26" fmla="*/ 1321 w 3708"/>
                  <a:gd name="T27" fmla="*/ 222 h 1959"/>
                  <a:gd name="T28" fmla="*/ 1727 w 3708"/>
                  <a:gd name="T29" fmla="*/ 620 h 1959"/>
                  <a:gd name="T30" fmla="*/ 2172 w 3708"/>
                  <a:gd name="T31" fmla="*/ 114 h 1959"/>
                  <a:gd name="T32" fmla="*/ 2299 w 3708"/>
                  <a:gd name="T33" fmla="*/ 569 h 1959"/>
                  <a:gd name="T34" fmla="*/ 2724 w 3708"/>
                  <a:gd name="T35" fmla="*/ 203 h 1959"/>
                  <a:gd name="T36" fmla="*/ 2832 w 3708"/>
                  <a:gd name="T37" fmla="*/ 436 h 1959"/>
                  <a:gd name="T38" fmla="*/ 3213 w 3708"/>
                  <a:gd name="T39" fmla="*/ 436 h 1959"/>
                  <a:gd name="T40" fmla="*/ 3651 w 3708"/>
                  <a:gd name="T41" fmla="*/ 556 h 1959"/>
                  <a:gd name="T42" fmla="*/ 3131 w 3708"/>
                  <a:gd name="T43" fmla="*/ 885 h 1959"/>
                  <a:gd name="T44" fmla="*/ 3512 w 3708"/>
                  <a:gd name="T45" fmla="*/ 1277 h 1959"/>
                  <a:gd name="T46" fmla="*/ 3448 w 3708"/>
                  <a:gd name="T47" fmla="*/ 1517 h 1959"/>
                  <a:gd name="T48" fmla="*/ 2896 w 3708"/>
                  <a:gd name="T49" fmla="*/ 1472 h 1959"/>
                  <a:gd name="T50" fmla="*/ 2864 w 3708"/>
                  <a:gd name="T51" fmla="*/ 1662 h 1959"/>
                  <a:gd name="T52" fmla="*/ 2515 w 3708"/>
                  <a:gd name="T53" fmla="*/ 1750 h 1959"/>
                  <a:gd name="T54" fmla="*/ 2362 w 3708"/>
                  <a:gd name="T55" fmla="*/ 1586 h 1959"/>
                  <a:gd name="T56" fmla="*/ 2248 w 3708"/>
                  <a:gd name="T57" fmla="*/ 1832 h 1959"/>
                  <a:gd name="T58" fmla="*/ 2540 w 3708"/>
                  <a:gd name="T59" fmla="*/ 1523 h 1959"/>
                  <a:gd name="T60" fmla="*/ 2762 w 3708"/>
                  <a:gd name="T61" fmla="*/ 1744 h 1959"/>
                  <a:gd name="T62" fmla="*/ 2883 w 3708"/>
                  <a:gd name="T63" fmla="*/ 1321 h 1959"/>
                  <a:gd name="T64" fmla="*/ 3213 w 3708"/>
                  <a:gd name="T65" fmla="*/ 1485 h 1959"/>
                  <a:gd name="T66" fmla="*/ 3283 w 3708"/>
                  <a:gd name="T67" fmla="*/ 1112 h 1959"/>
                  <a:gd name="T68" fmla="*/ 3429 w 3708"/>
                  <a:gd name="T69" fmla="*/ 1068 h 1959"/>
                  <a:gd name="T70" fmla="*/ 3220 w 3708"/>
                  <a:gd name="T71" fmla="*/ 727 h 1959"/>
                  <a:gd name="T72" fmla="*/ 3524 w 3708"/>
                  <a:gd name="T73" fmla="*/ 632 h 1959"/>
                  <a:gd name="T74" fmla="*/ 2978 w 3708"/>
                  <a:gd name="T75" fmla="*/ 657 h 1959"/>
                  <a:gd name="T76" fmla="*/ 3035 w 3708"/>
                  <a:gd name="T77" fmla="*/ 266 h 1959"/>
                  <a:gd name="T78" fmla="*/ 2521 w 3708"/>
                  <a:gd name="T79" fmla="*/ 531 h 1959"/>
                  <a:gd name="T80" fmla="*/ 2508 w 3708"/>
                  <a:gd name="T81" fmla="*/ 133 h 1959"/>
                  <a:gd name="T82" fmla="*/ 2083 w 3708"/>
                  <a:gd name="T83" fmla="*/ 588 h 1959"/>
                  <a:gd name="T84" fmla="*/ 1969 w 3708"/>
                  <a:gd name="T85" fmla="*/ 272 h 1959"/>
                  <a:gd name="T86" fmla="*/ 1505 w 3708"/>
                  <a:gd name="T87" fmla="*/ 222 h 1959"/>
                  <a:gd name="T88" fmla="*/ 1308 w 3708"/>
                  <a:gd name="T89" fmla="*/ 765 h 1959"/>
                  <a:gd name="T90" fmla="*/ 1022 w 3708"/>
                  <a:gd name="T91" fmla="*/ 304 h 1959"/>
                  <a:gd name="T92" fmla="*/ 921 w 3708"/>
                  <a:gd name="T93" fmla="*/ 676 h 1959"/>
                  <a:gd name="T94" fmla="*/ 508 w 3708"/>
                  <a:gd name="T95" fmla="*/ 518 h 1959"/>
                  <a:gd name="T96" fmla="*/ 540 w 3708"/>
                  <a:gd name="T97" fmla="*/ 683 h 1959"/>
                  <a:gd name="T98" fmla="*/ 172 w 3708"/>
                  <a:gd name="T99" fmla="*/ 853 h 1959"/>
                  <a:gd name="T100" fmla="*/ 546 w 3708"/>
                  <a:gd name="T101" fmla="*/ 1011 h 1959"/>
                  <a:gd name="T102" fmla="*/ 178 w 3708"/>
                  <a:gd name="T103" fmla="*/ 1302 h 1959"/>
                  <a:gd name="T104" fmla="*/ 603 w 3708"/>
                  <a:gd name="T105" fmla="*/ 1333 h 1959"/>
                  <a:gd name="T106" fmla="*/ 565 w 3708"/>
                  <a:gd name="T107" fmla="*/ 1706 h 1959"/>
                  <a:gd name="T108" fmla="*/ 1137 w 3708"/>
                  <a:gd name="T109" fmla="*/ 1390 h 1959"/>
                  <a:gd name="T110" fmla="*/ 1156 w 3708"/>
                  <a:gd name="T111" fmla="*/ 1795 h 1959"/>
                  <a:gd name="T112" fmla="*/ 1283 w 3708"/>
                  <a:gd name="T113" fmla="*/ 1466 h 1959"/>
                  <a:gd name="T114" fmla="*/ 1708 w 3708"/>
                  <a:gd name="T115" fmla="*/ 1795 h 1959"/>
                  <a:gd name="T116" fmla="*/ 1962 w 3708"/>
                  <a:gd name="T117" fmla="*/ 1397 h 1959"/>
                  <a:gd name="T118" fmla="*/ 2165 w 3708"/>
                  <a:gd name="T119" fmla="*/ 1807 h 19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8"/>
                  <a:gd name="T181" fmla="*/ 0 h 1959"/>
                  <a:gd name="T182" fmla="*/ 3708 w 3708"/>
                  <a:gd name="T183" fmla="*/ 1959 h 19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8" h="1959">
                    <a:moveTo>
                      <a:pt x="2064" y="1877"/>
                    </a:moveTo>
                    <a:cubicBezTo>
                      <a:pt x="2032" y="1832"/>
                      <a:pt x="2032" y="1782"/>
                      <a:pt x="2026" y="1731"/>
                    </a:cubicBezTo>
                    <a:cubicBezTo>
                      <a:pt x="2026" y="1731"/>
                      <a:pt x="2026" y="1731"/>
                      <a:pt x="2026" y="1731"/>
                    </a:cubicBezTo>
                    <a:cubicBezTo>
                      <a:pt x="2019" y="1681"/>
                      <a:pt x="2013" y="1624"/>
                      <a:pt x="2013" y="1580"/>
                    </a:cubicBezTo>
                    <a:cubicBezTo>
                      <a:pt x="2013" y="1580"/>
                      <a:pt x="2013" y="1580"/>
                      <a:pt x="2013" y="1580"/>
                    </a:cubicBezTo>
                    <a:cubicBezTo>
                      <a:pt x="2007" y="1561"/>
                      <a:pt x="2000" y="1542"/>
                      <a:pt x="2000" y="1536"/>
                    </a:cubicBezTo>
                    <a:cubicBezTo>
                      <a:pt x="2000" y="1536"/>
                      <a:pt x="2000" y="1536"/>
                      <a:pt x="2000" y="1536"/>
                    </a:cubicBezTo>
                    <a:cubicBezTo>
                      <a:pt x="2000" y="1536"/>
                      <a:pt x="2000" y="1536"/>
                      <a:pt x="2000" y="1536"/>
                    </a:cubicBezTo>
                    <a:cubicBezTo>
                      <a:pt x="2000" y="1536"/>
                      <a:pt x="2000" y="1536"/>
                      <a:pt x="2000" y="1536"/>
                    </a:cubicBezTo>
                    <a:cubicBezTo>
                      <a:pt x="2000" y="1536"/>
                      <a:pt x="2000" y="1536"/>
                      <a:pt x="2000" y="1536"/>
                    </a:cubicBezTo>
                    <a:cubicBezTo>
                      <a:pt x="2000" y="1536"/>
                      <a:pt x="2000" y="1536"/>
                      <a:pt x="2000" y="1536"/>
                    </a:cubicBezTo>
                    <a:cubicBezTo>
                      <a:pt x="2000" y="1536"/>
                      <a:pt x="2000" y="1536"/>
                      <a:pt x="2000" y="1536"/>
                    </a:cubicBezTo>
                    <a:cubicBezTo>
                      <a:pt x="2000" y="1536"/>
                      <a:pt x="2000" y="1536"/>
                      <a:pt x="2000" y="1536"/>
                    </a:cubicBezTo>
                    <a:cubicBezTo>
                      <a:pt x="2000" y="1536"/>
                      <a:pt x="2000" y="1536"/>
                      <a:pt x="2000" y="1536"/>
                    </a:cubicBezTo>
                    <a:cubicBezTo>
                      <a:pt x="2000" y="1536"/>
                      <a:pt x="2000" y="1536"/>
                      <a:pt x="2000" y="1536"/>
                    </a:cubicBezTo>
                    <a:cubicBezTo>
                      <a:pt x="1994" y="1529"/>
                      <a:pt x="1981" y="1523"/>
                      <a:pt x="1962" y="1523"/>
                    </a:cubicBezTo>
                    <a:cubicBezTo>
                      <a:pt x="1962" y="1523"/>
                      <a:pt x="1962" y="1523"/>
                      <a:pt x="1962" y="1523"/>
                    </a:cubicBezTo>
                    <a:cubicBezTo>
                      <a:pt x="1931" y="1523"/>
                      <a:pt x="1899" y="1536"/>
                      <a:pt x="1892" y="1548"/>
                    </a:cubicBezTo>
                    <a:cubicBezTo>
                      <a:pt x="1892" y="1548"/>
                      <a:pt x="1892" y="1548"/>
                      <a:pt x="1892" y="1548"/>
                    </a:cubicBezTo>
                    <a:cubicBezTo>
                      <a:pt x="1892" y="1548"/>
                      <a:pt x="1892" y="1548"/>
                      <a:pt x="1892" y="1548"/>
                    </a:cubicBezTo>
                    <a:cubicBezTo>
                      <a:pt x="1892" y="1548"/>
                      <a:pt x="1892" y="1548"/>
                      <a:pt x="1892" y="1548"/>
                    </a:cubicBezTo>
                    <a:cubicBezTo>
                      <a:pt x="1892" y="1548"/>
                      <a:pt x="1892" y="1548"/>
                      <a:pt x="1892" y="1548"/>
                    </a:cubicBezTo>
                    <a:cubicBezTo>
                      <a:pt x="1892" y="1548"/>
                      <a:pt x="1892" y="1548"/>
                      <a:pt x="1892" y="1548"/>
                    </a:cubicBezTo>
                    <a:cubicBezTo>
                      <a:pt x="1892" y="1548"/>
                      <a:pt x="1892" y="1548"/>
                      <a:pt x="1892" y="1548"/>
                    </a:cubicBezTo>
                    <a:cubicBezTo>
                      <a:pt x="1892" y="1555"/>
                      <a:pt x="1892" y="1555"/>
                      <a:pt x="1892" y="1567"/>
                    </a:cubicBezTo>
                    <a:cubicBezTo>
                      <a:pt x="1892" y="1567"/>
                      <a:pt x="1892" y="1567"/>
                      <a:pt x="1892" y="1567"/>
                    </a:cubicBezTo>
                    <a:cubicBezTo>
                      <a:pt x="1886" y="1580"/>
                      <a:pt x="1886" y="1599"/>
                      <a:pt x="1886" y="1624"/>
                    </a:cubicBezTo>
                    <a:cubicBezTo>
                      <a:pt x="1886" y="1624"/>
                      <a:pt x="1886" y="1624"/>
                      <a:pt x="1886" y="1624"/>
                    </a:cubicBezTo>
                    <a:cubicBezTo>
                      <a:pt x="1880" y="1668"/>
                      <a:pt x="1880" y="1719"/>
                      <a:pt x="1880" y="1769"/>
                    </a:cubicBezTo>
                    <a:cubicBezTo>
                      <a:pt x="1880" y="1769"/>
                      <a:pt x="1880" y="1769"/>
                      <a:pt x="1880" y="1769"/>
                    </a:cubicBezTo>
                    <a:cubicBezTo>
                      <a:pt x="1873" y="1801"/>
                      <a:pt x="1867" y="1832"/>
                      <a:pt x="1842" y="1864"/>
                    </a:cubicBezTo>
                    <a:cubicBezTo>
                      <a:pt x="1842" y="1864"/>
                      <a:pt x="1842" y="1864"/>
                      <a:pt x="1842" y="1864"/>
                    </a:cubicBezTo>
                    <a:cubicBezTo>
                      <a:pt x="1804" y="1908"/>
                      <a:pt x="1753" y="1921"/>
                      <a:pt x="1708" y="1921"/>
                    </a:cubicBezTo>
                    <a:cubicBezTo>
                      <a:pt x="1708" y="1921"/>
                      <a:pt x="1708" y="1921"/>
                      <a:pt x="1708" y="1921"/>
                    </a:cubicBezTo>
                    <a:cubicBezTo>
                      <a:pt x="1651" y="1921"/>
                      <a:pt x="1594" y="1902"/>
                      <a:pt x="1550" y="1851"/>
                    </a:cubicBezTo>
                    <a:cubicBezTo>
                      <a:pt x="1550" y="1851"/>
                      <a:pt x="1550" y="1851"/>
                      <a:pt x="1550" y="1851"/>
                    </a:cubicBezTo>
                    <a:cubicBezTo>
                      <a:pt x="1530" y="1826"/>
                      <a:pt x="1530" y="1801"/>
                      <a:pt x="1524" y="1782"/>
                    </a:cubicBezTo>
                    <a:cubicBezTo>
                      <a:pt x="1524" y="1782"/>
                      <a:pt x="1524" y="1782"/>
                      <a:pt x="1524" y="1782"/>
                    </a:cubicBezTo>
                    <a:cubicBezTo>
                      <a:pt x="1518" y="1757"/>
                      <a:pt x="1518" y="1731"/>
                      <a:pt x="1518" y="1712"/>
                    </a:cubicBezTo>
                    <a:cubicBezTo>
                      <a:pt x="1518" y="1712"/>
                      <a:pt x="1518" y="1712"/>
                      <a:pt x="1518" y="1712"/>
                    </a:cubicBezTo>
                    <a:cubicBezTo>
                      <a:pt x="1511" y="1662"/>
                      <a:pt x="1511" y="1611"/>
                      <a:pt x="1511" y="1567"/>
                    </a:cubicBezTo>
                    <a:cubicBezTo>
                      <a:pt x="1511" y="1567"/>
                      <a:pt x="1511" y="1567"/>
                      <a:pt x="1511" y="1567"/>
                    </a:cubicBezTo>
                    <a:cubicBezTo>
                      <a:pt x="1511" y="1548"/>
                      <a:pt x="1505" y="1529"/>
                      <a:pt x="1505" y="1523"/>
                    </a:cubicBezTo>
                    <a:cubicBezTo>
                      <a:pt x="1505" y="1523"/>
                      <a:pt x="1505" y="1523"/>
                      <a:pt x="1505" y="1523"/>
                    </a:cubicBezTo>
                    <a:cubicBezTo>
                      <a:pt x="1499" y="1523"/>
                      <a:pt x="1499" y="1523"/>
                      <a:pt x="1499" y="1523"/>
                    </a:cubicBezTo>
                    <a:cubicBezTo>
                      <a:pt x="1499" y="1523"/>
                      <a:pt x="1499" y="1523"/>
                      <a:pt x="1499" y="1523"/>
                    </a:cubicBezTo>
                    <a:cubicBezTo>
                      <a:pt x="1486" y="1517"/>
                      <a:pt x="1480" y="1517"/>
                      <a:pt x="1467" y="1517"/>
                    </a:cubicBezTo>
                    <a:cubicBezTo>
                      <a:pt x="1467" y="1517"/>
                      <a:pt x="1467" y="1517"/>
                      <a:pt x="1467" y="1517"/>
                    </a:cubicBezTo>
                    <a:cubicBezTo>
                      <a:pt x="1429" y="1517"/>
                      <a:pt x="1391" y="1536"/>
                      <a:pt x="1378" y="1548"/>
                    </a:cubicBezTo>
                    <a:cubicBezTo>
                      <a:pt x="1378" y="1548"/>
                      <a:pt x="1378" y="1548"/>
                      <a:pt x="1378" y="1548"/>
                    </a:cubicBezTo>
                    <a:cubicBezTo>
                      <a:pt x="1378" y="1548"/>
                      <a:pt x="1378" y="1555"/>
                      <a:pt x="1372" y="1573"/>
                    </a:cubicBezTo>
                    <a:cubicBezTo>
                      <a:pt x="1372" y="1573"/>
                      <a:pt x="1372" y="1573"/>
                      <a:pt x="1372" y="1573"/>
                    </a:cubicBezTo>
                    <a:cubicBezTo>
                      <a:pt x="1365" y="1586"/>
                      <a:pt x="1365" y="1605"/>
                      <a:pt x="1359" y="1630"/>
                    </a:cubicBezTo>
                    <a:cubicBezTo>
                      <a:pt x="1359" y="1630"/>
                      <a:pt x="1359" y="1630"/>
                      <a:pt x="1359" y="1630"/>
                    </a:cubicBezTo>
                    <a:cubicBezTo>
                      <a:pt x="1359" y="1675"/>
                      <a:pt x="1353" y="1725"/>
                      <a:pt x="1346" y="1776"/>
                    </a:cubicBezTo>
                    <a:cubicBezTo>
                      <a:pt x="1346" y="1776"/>
                      <a:pt x="1346" y="1776"/>
                      <a:pt x="1346" y="1776"/>
                    </a:cubicBezTo>
                    <a:cubicBezTo>
                      <a:pt x="1340" y="1807"/>
                      <a:pt x="1334" y="1832"/>
                      <a:pt x="1308" y="1864"/>
                    </a:cubicBezTo>
                    <a:cubicBezTo>
                      <a:pt x="1308" y="1864"/>
                      <a:pt x="1308" y="1864"/>
                      <a:pt x="1308" y="1864"/>
                    </a:cubicBezTo>
                    <a:cubicBezTo>
                      <a:pt x="1264" y="1908"/>
                      <a:pt x="1213" y="1921"/>
                      <a:pt x="1156" y="1921"/>
                    </a:cubicBezTo>
                    <a:cubicBezTo>
                      <a:pt x="1156" y="1921"/>
                      <a:pt x="1156" y="1921"/>
                      <a:pt x="1156" y="1921"/>
                    </a:cubicBezTo>
                    <a:cubicBezTo>
                      <a:pt x="1124" y="1921"/>
                      <a:pt x="1099" y="1921"/>
                      <a:pt x="1067" y="1908"/>
                    </a:cubicBezTo>
                    <a:cubicBezTo>
                      <a:pt x="1067" y="1908"/>
                      <a:pt x="1067" y="1908"/>
                      <a:pt x="1067" y="1908"/>
                    </a:cubicBezTo>
                    <a:cubicBezTo>
                      <a:pt x="1042" y="1896"/>
                      <a:pt x="1010" y="1870"/>
                      <a:pt x="997" y="1839"/>
                    </a:cubicBezTo>
                    <a:cubicBezTo>
                      <a:pt x="997" y="1839"/>
                      <a:pt x="997" y="1839"/>
                      <a:pt x="997" y="1839"/>
                    </a:cubicBezTo>
                    <a:cubicBezTo>
                      <a:pt x="984" y="1814"/>
                      <a:pt x="984" y="1788"/>
                      <a:pt x="984" y="1769"/>
                    </a:cubicBezTo>
                    <a:cubicBezTo>
                      <a:pt x="984" y="1769"/>
                      <a:pt x="984" y="1769"/>
                      <a:pt x="984" y="1769"/>
                    </a:cubicBezTo>
                    <a:cubicBezTo>
                      <a:pt x="984" y="1719"/>
                      <a:pt x="997" y="1662"/>
                      <a:pt x="1003" y="1605"/>
                    </a:cubicBezTo>
                    <a:cubicBezTo>
                      <a:pt x="1003" y="1605"/>
                      <a:pt x="1003" y="1605"/>
                      <a:pt x="1003" y="1605"/>
                    </a:cubicBezTo>
                    <a:cubicBezTo>
                      <a:pt x="1010" y="1548"/>
                      <a:pt x="1022" y="1491"/>
                      <a:pt x="1016" y="1460"/>
                    </a:cubicBezTo>
                    <a:cubicBezTo>
                      <a:pt x="1016" y="1460"/>
                      <a:pt x="1016" y="1460"/>
                      <a:pt x="1016" y="1460"/>
                    </a:cubicBezTo>
                    <a:cubicBezTo>
                      <a:pt x="1016" y="1447"/>
                      <a:pt x="1016" y="1441"/>
                      <a:pt x="1016" y="1434"/>
                    </a:cubicBezTo>
                    <a:cubicBezTo>
                      <a:pt x="1016" y="1434"/>
                      <a:pt x="1016" y="1434"/>
                      <a:pt x="1016" y="1434"/>
                    </a:cubicBezTo>
                    <a:cubicBezTo>
                      <a:pt x="1016" y="1434"/>
                      <a:pt x="1022" y="1434"/>
                      <a:pt x="1003" y="1434"/>
                    </a:cubicBezTo>
                    <a:cubicBezTo>
                      <a:pt x="1003" y="1434"/>
                      <a:pt x="1003" y="1434"/>
                      <a:pt x="1003" y="1434"/>
                    </a:cubicBezTo>
                    <a:cubicBezTo>
                      <a:pt x="991" y="1434"/>
                      <a:pt x="953" y="1447"/>
                      <a:pt x="927" y="1472"/>
                    </a:cubicBezTo>
                    <a:cubicBezTo>
                      <a:pt x="927" y="1472"/>
                      <a:pt x="927" y="1472"/>
                      <a:pt x="927" y="1472"/>
                    </a:cubicBezTo>
                    <a:cubicBezTo>
                      <a:pt x="921" y="1479"/>
                      <a:pt x="889" y="1523"/>
                      <a:pt x="870" y="1573"/>
                    </a:cubicBezTo>
                    <a:cubicBezTo>
                      <a:pt x="870" y="1573"/>
                      <a:pt x="870" y="1573"/>
                      <a:pt x="870" y="1573"/>
                    </a:cubicBezTo>
                    <a:cubicBezTo>
                      <a:pt x="845" y="1624"/>
                      <a:pt x="819" y="1687"/>
                      <a:pt x="794" y="1738"/>
                    </a:cubicBezTo>
                    <a:cubicBezTo>
                      <a:pt x="794" y="1738"/>
                      <a:pt x="794" y="1738"/>
                      <a:pt x="794" y="1738"/>
                    </a:cubicBezTo>
                    <a:cubicBezTo>
                      <a:pt x="775" y="1769"/>
                      <a:pt x="756" y="1801"/>
                      <a:pt x="724" y="1820"/>
                    </a:cubicBezTo>
                    <a:cubicBezTo>
                      <a:pt x="724" y="1820"/>
                      <a:pt x="724" y="1820"/>
                      <a:pt x="724" y="1820"/>
                    </a:cubicBezTo>
                    <a:cubicBezTo>
                      <a:pt x="692" y="1845"/>
                      <a:pt x="654" y="1851"/>
                      <a:pt x="622" y="1851"/>
                    </a:cubicBezTo>
                    <a:cubicBezTo>
                      <a:pt x="622" y="1851"/>
                      <a:pt x="622" y="1851"/>
                      <a:pt x="622" y="1851"/>
                    </a:cubicBezTo>
                    <a:cubicBezTo>
                      <a:pt x="578" y="1851"/>
                      <a:pt x="534" y="1832"/>
                      <a:pt x="495" y="1814"/>
                    </a:cubicBezTo>
                    <a:cubicBezTo>
                      <a:pt x="495" y="1814"/>
                      <a:pt x="495" y="1814"/>
                      <a:pt x="495" y="1814"/>
                    </a:cubicBezTo>
                    <a:cubicBezTo>
                      <a:pt x="464" y="1788"/>
                      <a:pt x="432" y="1763"/>
                      <a:pt x="419" y="1712"/>
                    </a:cubicBezTo>
                    <a:cubicBezTo>
                      <a:pt x="419" y="1712"/>
                      <a:pt x="419" y="1712"/>
                      <a:pt x="419" y="1712"/>
                    </a:cubicBezTo>
                    <a:cubicBezTo>
                      <a:pt x="413" y="1706"/>
                      <a:pt x="413" y="1700"/>
                      <a:pt x="413" y="1687"/>
                    </a:cubicBezTo>
                    <a:cubicBezTo>
                      <a:pt x="413" y="1687"/>
                      <a:pt x="413" y="1687"/>
                      <a:pt x="413" y="1687"/>
                    </a:cubicBezTo>
                    <a:cubicBezTo>
                      <a:pt x="419" y="1637"/>
                      <a:pt x="438" y="1605"/>
                      <a:pt x="464" y="1567"/>
                    </a:cubicBezTo>
                    <a:cubicBezTo>
                      <a:pt x="464" y="1567"/>
                      <a:pt x="464" y="1567"/>
                      <a:pt x="464" y="1567"/>
                    </a:cubicBezTo>
                    <a:cubicBezTo>
                      <a:pt x="483" y="1523"/>
                      <a:pt x="514" y="1485"/>
                      <a:pt x="534" y="1453"/>
                    </a:cubicBezTo>
                    <a:cubicBezTo>
                      <a:pt x="534" y="1453"/>
                      <a:pt x="534" y="1453"/>
                      <a:pt x="534" y="1453"/>
                    </a:cubicBezTo>
                    <a:cubicBezTo>
                      <a:pt x="534" y="1453"/>
                      <a:pt x="534" y="1453"/>
                      <a:pt x="534" y="1453"/>
                    </a:cubicBezTo>
                    <a:cubicBezTo>
                      <a:pt x="534" y="1453"/>
                      <a:pt x="534" y="1453"/>
                      <a:pt x="534" y="1453"/>
                    </a:cubicBezTo>
                    <a:cubicBezTo>
                      <a:pt x="514" y="1453"/>
                      <a:pt x="489" y="1453"/>
                      <a:pt x="464" y="1460"/>
                    </a:cubicBezTo>
                    <a:cubicBezTo>
                      <a:pt x="464" y="1460"/>
                      <a:pt x="464" y="1460"/>
                      <a:pt x="464" y="1460"/>
                    </a:cubicBezTo>
                    <a:cubicBezTo>
                      <a:pt x="445" y="1460"/>
                      <a:pt x="387" y="1472"/>
                      <a:pt x="337" y="1491"/>
                    </a:cubicBezTo>
                    <a:cubicBezTo>
                      <a:pt x="337" y="1491"/>
                      <a:pt x="337" y="1491"/>
                      <a:pt x="337" y="1491"/>
                    </a:cubicBezTo>
                    <a:cubicBezTo>
                      <a:pt x="280" y="1504"/>
                      <a:pt x="229" y="1523"/>
                      <a:pt x="178" y="1523"/>
                    </a:cubicBezTo>
                    <a:cubicBezTo>
                      <a:pt x="178" y="1523"/>
                      <a:pt x="178" y="1523"/>
                      <a:pt x="178" y="1523"/>
                    </a:cubicBezTo>
                    <a:cubicBezTo>
                      <a:pt x="165" y="1523"/>
                      <a:pt x="146" y="1523"/>
                      <a:pt x="127" y="1510"/>
                    </a:cubicBezTo>
                    <a:cubicBezTo>
                      <a:pt x="127" y="1510"/>
                      <a:pt x="127" y="1510"/>
                      <a:pt x="127" y="1510"/>
                    </a:cubicBezTo>
                    <a:cubicBezTo>
                      <a:pt x="89" y="1491"/>
                      <a:pt x="70" y="1466"/>
                      <a:pt x="57" y="1441"/>
                    </a:cubicBezTo>
                    <a:cubicBezTo>
                      <a:pt x="57" y="1441"/>
                      <a:pt x="57" y="1441"/>
                      <a:pt x="57" y="1441"/>
                    </a:cubicBezTo>
                    <a:cubicBezTo>
                      <a:pt x="45" y="1409"/>
                      <a:pt x="38" y="1378"/>
                      <a:pt x="38" y="1340"/>
                    </a:cubicBezTo>
                    <a:cubicBezTo>
                      <a:pt x="38" y="1340"/>
                      <a:pt x="38" y="1340"/>
                      <a:pt x="38" y="1340"/>
                    </a:cubicBezTo>
                    <a:cubicBezTo>
                      <a:pt x="38" y="1295"/>
                      <a:pt x="51" y="1239"/>
                      <a:pt x="95" y="1207"/>
                    </a:cubicBezTo>
                    <a:cubicBezTo>
                      <a:pt x="95" y="1207"/>
                      <a:pt x="95" y="1207"/>
                      <a:pt x="95" y="1207"/>
                    </a:cubicBezTo>
                    <a:cubicBezTo>
                      <a:pt x="140" y="1169"/>
                      <a:pt x="197" y="1157"/>
                      <a:pt x="254" y="1144"/>
                    </a:cubicBezTo>
                    <a:cubicBezTo>
                      <a:pt x="254" y="1144"/>
                      <a:pt x="254" y="1144"/>
                      <a:pt x="254" y="1144"/>
                    </a:cubicBezTo>
                    <a:cubicBezTo>
                      <a:pt x="311" y="1131"/>
                      <a:pt x="375" y="1119"/>
                      <a:pt x="426" y="1106"/>
                    </a:cubicBezTo>
                    <a:cubicBezTo>
                      <a:pt x="426" y="1106"/>
                      <a:pt x="426" y="1106"/>
                      <a:pt x="426" y="1106"/>
                    </a:cubicBezTo>
                    <a:cubicBezTo>
                      <a:pt x="451" y="1100"/>
                      <a:pt x="476" y="1093"/>
                      <a:pt x="476" y="1087"/>
                    </a:cubicBezTo>
                    <a:cubicBezTo>
                      <a:pt x="476" y="1087"/>
                      <a:pt x="476" y="1087"/>
                      <a:pt x="476" y="1087"/>
                    </a:cubicBezTo>
                    <a:cubicBezTo>
                      <a:pt x="476" y="1087"/>
                      <a:pt x="476" y="1081"/>
                      <a:pt x="470" y="1074"/>
                    </a:cubicBezTo>
                    <a:cubicBezTo>
                      <a:pt x="470" y="1074"/>
                      <a:pt x="470" y="1074"/>
                      <a:pt x="470" y="1074"/>
                    </a:cubicBezTo>
                    <a:cubicBezTo>
                      <a:pt x="470" y="1068"/>
                      <a:pt x="470" y="1062"/>
                      <a:pt x="464" y="1055"/>
                    </a:cubicBezTo>
                    <a:cubicBezTo>
                      <a:pt x="464" y="1055"/>
                      <a:pt x="464" y="1055"/>
                      <a:pt x="464" y="1055"/>
                    </a:cubicBezTo>
                    <a:cubicBezTo>
                      <a:pt x="457" y="1055"/>
                      <a:pt x="451" y="1055"/>
                      <a:pt x="445" y="1055"/>
                    </a:cubicBezTo>
                    <a:cubicBezTo>
                      <a:pt x="445" y="1055"/>
                      <a:pt x="445" y="1055"/>
                      <a:pt x="445" y="1055"/>
                    </a:cubicBezTo>
                    <a:cubicBezTo>
                      <a:pt x="419" y="1049"/>
                      <a:pt x="387" y="1043"/>
                      <a:pt x="356" y="1043"/>
                    </a:cubicBezTo>
                    <a:cubicBezTo>
                      <a:pt x="356" y="1043"/>
                      <a:pt x="356" y="1043"/>
                      <a:pt x="356" y="1043"/>
                    </a:cubicBezTo>
                    <a:cubicBezTo>
                      <a:pt x="292" y="1036"/>
                      <a:pt x="216" y="1030"/>
                      <a:pt x="159" y="1018"/>
                    </a:cubicBezTo>
                    <a:cubicBezTo>
                      <a:pt x="159" y="1018"/>
                      <a:pt x="159" y="1018"/>
                      <a:pt x="159" y="1018"/>
                    </a:cubicBezTo>
                    <a:cubicBezTo>
                      <a:pt x="121" y="1011"/>
                      <a:pt x="89" y="1011"/>
                      <a:pt x="57" y="992"/>
                    </a:cubicBezTo>
                    <a:cubicBezTo>
                      <a:pt x="57" y="992"/>
                      <a:pt x="57" y="992"/>
                      <a:pt x="57" y="992"/>
                    </a:cubicBezTo>
                    <a:cubicBezTo>
                      <a:pt x="19" y="973"/>
                      <a:pt x="0" y="929"/>
                      <a:pt x="0" y="898"/>
                    </a:cubicBezTo>
                    <a:cubicBezTo>
                      <a:pt x="0" y="898"/>
                      <a:pt x="0" y="898"/>
                      <a:pt x="0" y="898"/>
                    </a:cubicBezTo>
                    <a:cubicBezTo>
                      <a:pt x="0" y="853"/>
                      <a:pt x="19" y="822"/>
                      <a:pt x="45" y="796"/>
                    </a:cubicBezTo>
                    <a:cubicBezTo>
                      <a:pt x="45" y="796"/>
                      <a:pt x="45" y="796"/>
                      <a:pt x="45" y="796"/>
                    </a:cubicBezTo>
                    <a:cubicBezTo>
                      <a:pt x="64" y="771"/>
                      <a:pt x="95" y="746"/>
                      <a:pt x="127" y="733"/>
                    </a:cubicBezTo>
                    <a:cubicBezTo>
                      <a:pt x="127" y="733"/>
                      <a:pt x="127" y="733"/>
                      <a:pt x="127" y="733"/>
                    </a:cubicBezTo>
                    <a:cubicBezTo>
                      <a:pt x="159" y="727"/>
                      <a:pt x="178" y="727"/>
                      <a:pt x="210" y="727"/>
                    </a:cubicBezTo>
                    <a:cubicBezTo>
                      <a:pt x="210" y="727"/>
                      <a:pt x="210" y="727"/>
                      <a:pt x="210" y="727"/>
                    </a:cubicBezTo>
                    <a:cubicBezTo>
                      <a:pt x="273" y="727"/>
                      <a:pt x="356" y="733"/>
                      <a:pt x="413" y="733"/>
                    </a:cubicBezTo>
                    <a:cubicBezTo>
                      <a:pt x="413" y="733"/>
                      <a:pt x="413" y="733"/>
                      <a:pt x="413" y="733"/>
                    </a:cubicBezTo>
                    <a:cubicBezTo>
                      <a:pt x="419" y="733"/>
                      <a:pt x="419" y="733"/>
                      <a:pt x="426" y="733"/>
                    </a:cubicBezTo>
                    <a:cubicBezTo>
                      <a:pt x="426" y="733"/>
                      <a:pt x="426" y="733"/>
                      <a:pt x="426" y="733"/>
                    </a:cubicBezTo>
                    <a:cubicBezTo>
                      <a:pt x="419" y="727"/>
                      <a:pt x="419" y="721"/>
                      <a:pt x="413" y="714"/>
                    </a:cubicBezTo>
                    <a:cubicBezTo>
                      <a:pt x="413" y="714"/>
                      <a:pt x="413" y="714"/>
                      <a:pt x="413" y="714"/>
                    </a:cubicBezTo>
                    <a:cubicBezTo>
                      <a:pt x="394" y="683"/>
                      <a:pt x="375" y="651"/>
                      <a:pt x="356" y="620"/>
                    </a:cubicBezTo>
                    <a:cubicBezTo>
                      <a:pt x="356" y="620"/>
                      <a:pt x="356" y="620"/>
                      <a:pt x="356" y="620"/>
                    </a:cubicBezTo>
                    <a:cubicBezTo>
                      <a:pt x="343" y="594"/>
                      <a:pt x="330" y="575"/>
                      <a:pt x="330" y="544"/>
                    </a:cubicBezTo>
                    <a:cubicBezTo>
                      <a:pt x="330" y="544"/>
                      <a:pt x="330" y="544"/>
                      <a:pt x="330" y="544"/>
                    </a:cubicBezTo>
                    <a:cubicBezTo>
                      <a:pt x="330" y="537"/>
                      <a:pt x="330" y="531"/>
                      <a:pt x="330" y="525"/>
                    </a:cubicBezTo>
                    <a:cubicBezTo>
                      <a:pt x="330" y="525"/>
                      <a:pt x="330" y="525"/>
                      <a:pt x="330" y="525"/>
                    </a:cubicBezTo>
                    <a:cubicBezTo>
                      <a:pt x="330" y="525"/>
                      <a:pt x="330" y="525"/>
                      <a:pt x="330" y="525"/>
                    </a:cubicBezTo>
                    <a:cubicBezTo>
                      <a:pt x="337" y="493"/>
                      <a:pt x="356" y="455"/>
                      <a:pt x="381" y="430"/>
                    </a:cubicBezTo>
                    <a:cubicBezTo>
                      <a:pt x="381" y="430"/>
                      <a:pt x="381" y="430"/>
                      <a:pt x="381" y="430"/>
                    </a:cubicBezTo>
                    <a:cubicBezTo>
                      <a:pt x="407" y="405"/>
                      <a:pt x="445" y="380"/>
                      <a:pt x="489" y="380"/>
                    </a:cubicBezTo>
                    <a:cubicBezTo>
                      <a:pt x="489" y="380"/>
                      <a:pt x="489" y="380"/>
                      <a:pt x="489" y="380"/>
                    </a:cubicBezTo>
                    <a:cubicBezTo>
                      <a:pt x="514" y="380"/>
                      <a:pt x="540" y="386"/>
                      <a:pt x="559" y="398"/>
                    </a:cubicBezTo>
                    <a:cubicBezTo>
                      <a:pt x="559" y="398"/>
                      <a:pt x="559" y="398"/>
                      <a:pt x="559" y="398"/>
                    </a:cubicBezTo>
                    <a:cubicBezTo>
                      <a:pt x="591" y="417"/>
                      <a:pt x="610" y="436"/>
                      <a:pt x="629" y="468"/>
                    </a:cubicBezTo>
                    <a:cubicBezTo>
                      <a:pt x="629" y="468"/>
                      <a:pt x="629" y="468"/>
                      <a:pt x="629" y="468"/>
                    </a:cubicBezTo>
                    <a:cubicBezTo>
                      <a:pt x="654" y="493"/>
                      <a:pt x="673" y="525"/>
                      <a:pt x="699" y="556"/>
                    </a:cubicBezTo>
                    <a:cubicBezTo>
                      <a:pt x="699" y="556"/>
                      <a:pt x="699" y="556"/>
                      <a:pt x="699" y="556"/>
                    </a:cubicBezTo>
                    <a:cubicBezTo>
                      <a:pt x="730" y="607"/>
                      <a:pt x="768" y="657"/>
                      <a:pt x="788" y="683"/>
                    </a:cubicBezTo>
                    <a:cubicBezTo>
                      <a:pt x="788" y="683"/>
                      <a:pt x="788" y="683"/>
                      <a:pt x="788" y="683"/>
                    </a:cubicBezTo>
                    <a:cubicBezTo>
                      <a:pt x="788" y="676"/>
                      <a:pt x="794" y="670"/>
                      <a:pt x="794" y="657"/>
                    </a:cubicBezTo>
                    <a:cubicBezTo>
                      <a:pt x="794" y="657"/>
                      <a:pt x="794" y="657"/>
                      <a:pt x="794" y="657"/>
                    </a:cubicBezTo>
                    <a:cubicBezTo>
                      <a:pt x="794" y="651"/>
                      <a:pt x="794" y="645"/>
                      <a:pt x="794" y="626"/>
                    </a:cubicBezTo>
                    <a:cubicBezTo>
                      <a:pt x="794" y="626"/>
                      <a:pt x="794" y="626"/>
                      <a:pt x="794" y="626"/>
                    </a:cubicBezTo>
                    <a:cubicBezTo>
                      <a:pt x="794" y="563"/>
                      <a:pt x="781" y="436"/>
                      <a:pt x="781" y="348"/>
                    </a:cubicBezTo>
                    <a:cubicBezTo>
                      <a:pt x="781" y="348"/>
                      <a:pt x="781" y="348"/>
                      <a:pt x="781" y="348"/>
                    </a:cubicBezTo>
                    <a:cubicBezTo>
                      <a:pt x="781" y="297"/>
                      <a:pt x="781" y="266"/>
                      <a:pt x="800" y="222"/>
                    </a:cubicBezTo>
                    <a:cubicBezTo>
                      <a:pt x="800" y="222"/>
                      <a:pt x="800" y="222"/>
                      <a:pt x="800" y="222"/>
                    </a:cubicBezTo>
                    <a:cubicBezTo>
                      <a:pt x="813" y="196"/>
                      <a:pt x="838" y="177"/>
                      <a:pt x="864" y="165"/>
                    </a:cubicBezTo>
                    <a:cubicBezTo>
                      <a:pt x="864" y="165"/>
                      <a:pt x="864" y="165"/>
                      <a:pt x="864" y="165"/>
                    </a:cubicBezTo>
                    <a:cubicBezTo>
                      <a:pt x="889" y="152"/>
                      <a:pt x="915" y="152"/>
                      <a:pt x="940" y="152"/>
                    </a:cubicBezTo>
                    <a:cubicBezTo>
                      <a:pt x="940" y="152"/>
                      <a:pt x="940" y="152"/>
                      <a:pt x="940" y="152"/>
                    </a:cubicBezTo>
                    <a:cubicBezTo>
                      <a:pt x="1010" y="152"/>
                      <a:pt x="1080" y="171"/>
                      <a:pt x="1130" y="234"/>
                    </a:cubicBezTo>
                    <a:cubicBezTo>
                      <a:pt x="1130" y="234"/>
                      <a:pt x="1130" y="234"/>
                      <a:pt x="1130" y="234"/>
                    </a:cubicBezTo>
                    <a:cubicBezTo>
                      <a:pt x="1156" y="278"/>
                      <a:pt x="1156" y="323"/>
                      <a:pt x="1156" y="373"/>
                    </a:cubicBezTo>
                    <a:cubicBezTo>
                      <a:pt x="1156" y="373"/>
                      <a:pt x="1156" y="373"/>
                      <a:pt x="1156" y="373"/>
                    </a:cubicBezTo>
                    <a:cubicBezTo>
                      <a:pt x="1156" y="417"/>
                      <a:pt x="1156" y="468"/>
                      <a:pt x="1156" y="506"/>
                    </a:cubicBezTo>
                    <a:cubicBezTo>
                      <a:pt x="1156" y="506"/>
                      <a:pt x="1156" y="506"/>
                      <a:pt x="1156" y="506"/>
                    </a:cubicBezTo>
                    <a:cubicBezTo>
                      <a:pt x="1156" y="550"/>
                      <a:pt x="1156" y="582"/>
                      <a:pt x="1162" y="588"/>
                    </a:cubicBezTo>
                    <a:cubicBezTo>
                      <a:pt x="1162" y="588"/>
                      <a:pt x="1162" y="588"/>
                      <a:pt x="1162" y="588"/>
                    </a:cubicBezTo>
                    <a:cubicBezTo>
                      <a:pt x="1162" y="588"/>
                      <a:pt x="1162" y="588"/>
                      <a:pt x="1162" y="588"/>
                    </a:cubicBezTo>
                    <a:cubicBezTo>
                      <a:pt x="1162" y="588"/>
                      <a:pt x="1162" y="588"/>
                      <a:pt x="1162" y="588"/>
                    </a:cubicBezTo>
                    <a:cubicBezTo>
                      <a:pt x="1169" y="594"/>
                      <a:pt x="1188" y="613"/>
                      <a:pt x="1219" y="620"/>
                    </a:cubicBezTo>
                    <a:cubicBezTo>
                      <a:pt x="1219" y="620"/>
                      <a:pt x="1219" y="620"/>
                      <a:pt x="1219" y="620"/>
                    </a:cubicBezTo>
                    <a:cubicBezTo>
                      <a:pt x="1245" y="632"/>
                      <a:pt x="1283" y="639"/>
                      <a:pt x="1308" y="639"/>
                    </a:cubicBezTo>
                    <a:cubicBezTo>
                      <a:pt x="1308" y="639"/>
                      <a:pt x="1308" y="639"/>
                      <a:pt x="1308" y="639"/>
                    </a:cubicBezTo>
                    <a:cubicBezTo>
                      <a:pt x="1321" y="639"/>
                      <a:pt x="1334" y="632"/>
                      <a:pt x="1340" y="632"/>
                    </a:cubicBezTo>
                    <a:cubicBezTo>
                      <a:pt x="1340" y="632"/>
                      <a:pt x="1340" y="632"/>
                      <a:pt x="1340" y="632"/>
                    </a:cubicBezTo>
                    <a:cubicBezTo>
                      <a:pt x="1340" y="632"/>
                      <a:pt x="1340" y="632"/>
                      <a:pt x="1340" y="632"/>
                    </a:cubicBezTo>
                    <a:cubicBezTo>
                      <a:pt x="1340" y="632"/>
                      <a:pt x="1340" y="632"/>
                      <a:pt x="1340" y="632"/>
                    </a:cubicBezTo>
                    <a:cubicBezTo>
                      <a:pt x="1340" y="626"/>
                      <a:pt x="1346" y="613"/>
                      <a:pt x="1346" y="607"/>
                    </a:cubicBezTo>
                    <a:cubicBezTo>
                      <a:pt x="1346" y="607"/>
                      <a:pt x="1346" y="607"/>
                      <a:pt x="1346" y="607"/>
                    </a:cubicBezTo>
                    <a:cubicBezTo>
                      <a:pt x="1346" y="531"/>
                      <a:pt x="1315" y="386"/>
                      <a:pt x="1315" y="291"/>
                    </a:cubicBezTo>
                    <a:cubicBezTo>
                      <a:pt x="1315" y="291"/>
                      <a:pt x="1315" y="291"/>
                      <a:pt x="1315" y="291"/>
                    </a:cubicBezTo>
                    <a:cubicBezTo>
                      <a:pt x="1315" y="266"/>
                      <a:pt x="1315" y="241"/>
                      <a:pt x="1321" y="222"/>
                    </a:cubicBezTo>
                    <a:cubicBezTo>
                      <a:pt x="1321" y="222"/>
                      <a:pt x="1321" y="222"/>
                      <a:pt x="1321" y="222"/>
                    </a:cubicBezTo>
                    <a:cubicBezTo>
                      <a:pt x="1346" y="146"/>
                      <a:pt x="1410" y="89"/>
                      <a:pt x="1492" y="83"/>
                    </a:cubicBezTo>
                    <a:cubicBezTo>
                      <a:pt x="1492" y="83"/>
                      <a:pt x="1492" y="83"/>
                      <a:pt x="1492" y="83"/>
                    </a:cubicBezTo>
                    <a:cubicBezTo>
                      <a:pt x="1530" y="83"/>
                      <a:pt x="1575" y="108"/>
                      <a:pt x="1600" y="146"/>
                    </a:cubicBezTo>
                    <a:cubicBezTo>
                      <a:pt x="1600" y="146"/>
                      <a:pt x="1600" y="146"/>
                      <a:pt x="1600" y="146"/>
                    </a:cubicBezTo>
                    <a:cubicBezTo>
                      <a:pt x="1626" y="177"/>
                      <a:pt x="1632" y="209"/>
                      <a:pt x="1645" y="253"/>
                    </a:cubicBezTo>
                    <a:cubicBezTo>
                      <a:pt x="1645" y="253"/>
                      <a:pt x="1645" y="253"/>
                      <a:pt x="1645" y="253"/>
                    </a:cubicBezTo>
                    <a:cubicBezTo>
                      <a:pt x="1657" y="291"/>
                      <a:pt x="1664" y="342"/>
                      <a:pt x="1670" y="386"/>
                    </a:cubicBezTo>
                    <a:cubicBezTo>
                      <a:pt x="1670" y="386"/>
                      <a:pt x="1670" y="386"/>
                      <a:pt x="1670" y="386"/>
                    </a:cubicBezTo>
                    <a:cubicBezTo>
                      <a:pt x="1689" y="481"/>
                      <a:pt x="1708" y="582"/>
                      <a:pt x="1721" y="607"/>
                    </a:cubicBezTo>
                    <a:cubicBezTo>
                      <a:pt x="1721" y="607"/>
                      <a:pt x="1721" y="607"/>
                      <a:pt x="1721" y="607"/>
                    </a:cubicBezTo>
                    <a:cubicBezTo>
                      <a:pt x="1721" y="613"/>
                      <a:pt x="1721" y="613"/>
                      <a:pt x="1721" y="613"/>
                    </a:cubicBezTo>
                    <a:cubicBezTo>
                      <a:pt x="1721" y="613"/>
                      <a:pt x="1721" y="613"/>
                      <a:pt x="1721" y="613"/>
                    </a:cubicBezTo>
                    <a:cubicBezTo>
                      <a:pt x="1727" y="620"/>
                      <a:pt x="1727" y="620"/>
                      <a:pt x="1727" y="620"/>
                    </a:cubicBezTo>
                    <a:cubicBezTo>
                      <a:pt x="1727" y="620"/>
                      <a:pt x="1727" y="620"/>
                      <a:pt x="1727" y="620"/>
                    </a:cubicBezTo>
                    <a:cubicBezTo>
                      <a:pt x="1727" y="620"/>
                      <a:pt x="1727" y="620"/>
                      <a:pt x="1734" y="620"/>
                    </a:cubicBezTo>
                    <a:cubicBezTo>
                      <a:pt x="1734" y="620"/>
                      <a:pt x="1734" y="620"/>
                      <a:pt x="1734" y="620"/>
                    </a:cubicBezTo>
                    <a:cubicBezTo>
                      <a:pt x="1740" y="620"/>
                      <a:pt x="1778" y="601"/>
                      <a:pt x="1797" y="550"/>
                    </a:cubicBezTo>
                    <a:cubicBezTo>
                      <a:pt x="1797" y="550"/>
                      <a:pt x="1797" y="550"/>
                      <a:pt x="1797" y="550"/>
                    </a:cubicBezTo>
                    <a:cubicBezTo>
                      <a:pt x="1810" y="537"/>
                      <a:pt x="1823" y="474"/>
                      <a:pt x="1829" y="405"/>
                    </a:cubicBezTo>
                    <a:cubicBezTo>
                      <a:pt x="1829" y="405"/>
                      <a:pt x="1829" y="405"/>
                      <a:pt x="1829" y="405"/>
                    </a:cubicBezTo>
                    <a:cubicBezTo>
                      <a:pt x="1835" y="335"/>
                      <a:pt x="1842" y="253"/>
                      <a:pt x="1854" y="190"/>
                    </a:cubicBezTo>
                    <a:cubicBezTo>
                      <a:pt x="1854" y="190"/>
                      <a:pt x="1854" y="190"/>
                      <a:pt x="1854" y="190"/>
                    </a:cubicBezTo>
                    <a:cubicBezTo>
                      <a:pt x="1861" y="146"/>
                      <a:pt x="1867" y="114"/>
                      <a:pt x="1886" y="76"/>
                    </a:cubicBezTo>
                    <a:cubicBezTo>
                      <a:pt x="1886" y="76"/>
                      <a:pt x="1886" y="76"/>
                      <a:pt x="1886" y="76"/>
                    </a:cubicBezTo>
                    <a:cubicBezTo>
                      <a:pt x="1918" y="32"/>
                      <a:pt x="1969" y="0"/>
                      <a:pt x="2019" y="0"/>
                    </a:cubicBezTo>
                    <a:cubicBezTo>
                      <a:pt x="2019" y="0"/>
                      <a:pt x="2019" y="0"/>
                      <a:pt x="2019" y="0"/>
                    </a:cubicBezTo>
                    <a:cubicBezTo>
                      <a:pt x="2083" y="0"/>
                      <a:pt x="2146" y="45"/>
                      <a:pt x="2172" y="114"/>
                    </a:cubicBezTo>
                    <a:cubicBezTo>
                      <a:pt x="2172" y="114"/>
                      <a:pt x="2172" y="114"/>
                      <a:pt x="2172" y="114"/>
                    </a:cubicBezTo>
                    <a:cubicBezTo>
                      <a:pt x="2184" y="146"/>
                      <a:pt x="2184" y="171"/>
                      <a:pt x="2191" y="209"/>
                    </a:cubicBezTo>
                    <a:cubicBezTo>
                      <a:pt x="2191" y="209"/>
                      <a:pt x="2191" y="209"/>
                      <a:pt x="2191" y="209"/>
                    </a:cubicBezTo>
                    <a:cubicBezTo>
                      <a:pt x="2191" y="241"/>
                      <a:pt x="2197" y="278"/>
                      <a:pt x="2197" y="316"/>
                    </a:cubicBezTo>
                    <a:cubicBezTo>
                      <a:pt x="2197" y="316"/>
                      <a:pt x="2197" y="316"/>
                      <a:pt x="2197" y="316"/>
                    </a:cubicBezTo>
                    <a:cubicBezTo>
                      <a:pt x="2197" y="398"/>
                      <a:pt x="2197" y="481"/>
                      <a:pt x="2204" y="544"/>
                    </a:cubicBezTo>
                    <a:cubicBezTo>
                      <a:pt x="2204" y="544"/>
                      <a:pt x="2204" y="544"/>
                      <a:pt x="2204" y="544"/>
                    </a:cubicBezTo>
                    <a:cubicBezTo>
                      <a:pt x="2210" y="588"/>
                      <a:pt x="2216" y="620"/>
                      <a:pt x="2216" y="620"/>
                    </a:cubicBezTo>
                    <a:cubicBezTo>
                      <a:pt x="2216" y="620"/>
                      <a:pt x="2216" y="620"/>
                      <a:pt x="2216" y="620"/>
                    </a:cubicBezTo>
                    <a:cubicBezTo>
                      <a:pt x="2223" y="626"/>
                      <a:pt x="2223" y="626"/>
                      <a:pt x="2223" y="626"/>
                    </a:cubicBezTo>
                    <a:cubicBezTo>
                      <a:pt x="2223" y="626"/>
                      <a:pt x="2223" y="626"/>
                      <a:pt x="2223" y="626"/>
                    </a:cubicBezTo>
                    <a:cubicBezTo>
                      <a:pt x="2223" y="626"/>
                      <a:pt x="2223" y="626"/>
                      <a:pt x="2229" y="626"/>
                    </a:cubicBezTo>
                    <a:cubicBezTo>
                      <a:pt x="2229" y="626"/>
                      <a:pt x="2229" y="626"/>
                      <a:pt x="2229" y="626"/>
                    </a:cubicBezTo>
                    <a:cubicBezTo>
                      <a:pt x="2235" y="632"/>
                      <a:pt x="2280" y="607"/>
                      <a:pt x="2299" y="569"/>
                    </a:cubicBezTo>
                    <a:cubicBezTo>
                      <a:pt x="2299" y="569"/>
                      <a:pt x="2299" y="569"/>
                      <a:pt x="2299" y="569"/>
                    </a:cubicBezTo>
                    <a:cubicBezTo>
                      <a:pt x="2311" y="556"/>
                      <a:pt x="2324" y="487"/>
                      <a:pt x="2331" y="411"/>
                    </a:cubicBezTo>
                    <a:cubicBezTo>
                      <a:pt x="2331" y="411"/>
                      <a:pt x="2331" y="411"/>
                      <a:pt x="2331" y="411"/>
                    </a:cubicBezTo>
                    <a:cubicBezTo>
                      <a:pt x="2343" y="335"/>
                      <a:pt x="2350" y="253"/>
                      <a:pt x="2362" y="184"/>
                    </a:cubicBezTo>
                    <a:cubicBezTo>
                      <a:pt x="2362" y="184"/>
                      <a:pt x="2362" y="184"/>
                      <a:pt x="2362" y="184"/>
                    </a:cubicBezTo>
                    <a:cubicBezTo>
                      <a:pt x="2369" y="133"/>
                      <a:pt x="2375" y="95"/>
                      <a:pt x="2400" y="64"/>
                    </a:cubicBezTo>
                    <a:cubicBezTo>
                      <a:pt x="2400" y="64"/>
                      <a:pt x="2400" y="64"/>
                      <a:pt x="2400" y="64"/>
                    </a:cubicBezTo>
                    <a:cubicBezTo>
                      <a:pt x="2426" y="26"/>
                      <a:pt x="2470" y="7"/>
                      <a:pt x="2508" y="7"/>
                    </a:cubicBezTo>
                    <a:cubicBezTo>
                      <a:pt x="2508" y="7"/>
                      <a:pt x="2508" y="7"/>
                      <a:pt x="2508" y="7"/>
                    </a:cubicBezTo>
                    <a:cubicBezTo>
                      <a:pt x="2559" y="7"/>
                      <a:pt x="2604" y="26"/>
                      <a:pt x="2642" y="51"/>
                    </a:cubicBezTo>
                    <a:cubicBezTo>
                      <a:pt x="2642" y="51"/>
                      <a:pt x="2642" y="51"/>
                      <a:pt x="2642" y="51"/>
                    </a:cubicBezTo>
                    <a:cubicBezTo>
                      <a:pt x="2680" y="83"/>
                      <a:pt x="2705" y="114"/>
                      <a:pt x="2724" y="165"/>
                    </a:cubicBezTo>
                    <a:cubicBezTo>
                      <a:pt x="2724" y="165"/>
                      <a:pt x="2724" y="165"/>
                      <a:pt x="2724" y="165"/>
                    </a:cubicBezTo>
                    <a:cubicBezTo>
                      <a:pt x="2724" y="177"/>
                      <a:pt x="2724" y="190"/>
                      <a:pt x="2724" y="203"/>
                    </a:cubicBezTo>
                    <a:cubicBezTo>
                      <a:pt x="2724" y="203"/>
                      <a:pt x="2724" y="203"/>
                      <a:pt x="2724" y="203"/>
                    </a:cubicBezTo>
                    <a:cubicBezTo>
                      <a:pt x="2724" y="266"/>
                      <a:pt x="2705" y="323"/>
                      <a:pt x="2686" y="386"/>
                    </a:cubicBezTo>
                    <a:cubicBezTo>
                      <a:pt x="2686" y="386"/>
                      <a:pt x="2686" y="386"/>
                      <a:pt x="2686" y="386"/>
                    </a:cubicBezTo>
                    <a:cubicBezTo>
                      <a:pt x="2667" y="443"/>
                      <a:pt x="2648" y="506"/>
                      <a:pt x="2648" y="531"/>
                    </a:cubicBezTo>
                    <a:cubicBezTo>
                      <a:pt x="2648" y="531"/>
                      <a:pt x="2648" y="531"/>
                      <a:pt x="2648" y="531"/>
                    </a:cubicBezTo>
                    <a:cubicBezTo>
                      <a:pt x="2648" y="531"/>
                      <a:pt x="2648" y="531"/>
                      <a:pt x="2648" y="531"/>
                    </a:cubicBezTo>
                    <a:cubicBezTo>
                      <a:pt x="2648" y="531"/>
                      <a:pt x="2648" y="531"/>
                      <a:pt x="2648" y="531"/>
                    </a:cubicBezTo>
                    <a:cubicBezTo>
                      <a:pt x="2648" y="531"/>
                      <a:pt x="2648" y="531"/>
                      <a:pt x="2648" y="531"/>
                    </a:cubicBezTo>
                    <a:cubicBezTo>
                      <a:pt x="2654" y="544"/>
                      <a:pt x="2686" y="569"/>
                      <a:pt x="2724" y="563"/>
                    </a:cubicBezTo>
                    <a:cubicBezTo>
                      <a:pt x="2724" y="563"/>
                      <a:pt x="2724" y="563"/>
                      <a:pt x="2724" y="563"/>
                    </a:cubicBezTo>
                    <a:cubicBezTo>
                      <a:pt x="2743" y="563"/>
                      <a:pt x="2762" y="556"/>
                      <a:pt x="2775" y="550"/>
                    </a:cubicBezTo>
                    <a:cubicBezTo>
                      <a:pt x="2775" y="550"/>
                      <a:pt x="2775" y="550"/>
                      <a:pt x="2775" y="550"/>
                    </a:cubicBezTo>
                    <a:cubicBezTo>
                      <a:pt x="2781" y="550"/>
                      <a:pt x="2813" y="493"/>
                      <a:pt x="2832" y="436"/>
                    </a:cubicBezTo>
                    <a:cubicBezTo>
                      <a:pt x="2832" y="436"/>
                      <a:pt x="2832" y="436"/>
                      <a:pt x="2832" y="436"/>
                    </a:cubicBezTo>
                    <a:cubicBezTo>
                      <a:pt x="2858" y="380"/>
                      <a:pt x="2877" y="310"/>
                      <a:pt x="2902" y="253"/>
                    </a:cubicBezTo>
                    <a:cubicBezTo>
                      <a:pt x="2902" y="253"/>
                      <a:pt x="2902" y="253"/>
                      <a:pt x="2902" y="253"/>
                    </a:cubicBezTo>
                    <a:cubicBezTo>
                      <a:pt x="2915" y="222"/>
                      <a:pt x="2927" y="190"/>
                      <a:pt x="2966" y="158"/>
                    </a:cubicBezTo>
                    <a:cubicBezTo>
                      <a:pt x="2966" y="158"/>
                      <a:pt x="2966" y="158"/>
                      <a:pt x="2966" y="158"/>
                    </a:cubicBezTo>
                    <a:cubicBezTo>
                      <a:pt x="2985" y="146"/>
                      <a:pt x="3010" y="139"/>
                      <a:pt x="3035" y="139"/>
                    </a:cubicBezTo>
                    <a:cubicBezTo>
                      <a:pt x="3035" y="139"/>
                      <a:pt x="3035" y="139"/>
                      <a:pt x="3035" y="139"/>
                    </a:cubicBezTo>
                    <a:cubicBezTo>
                      <a:pt x="3093" y="139"/>
                      <a:pt x="3131" y="171"/>
                      <a:pt x="3169" y="203"/>
                    </a:cubicBezTo>
                    <a:cubicBezTo>
                      <a:pt x="3169" y="203"/>
                      <a:pt x="3169" y="203"/>
                      <a:pt x="3169" y="203"/>
                    </a:cubicBezTo>
                    <a:cubicBezTo>
                      <a:pt x="3200" y="241"/>
                      <a:pt x="3232" y="285"/>
                      <a:pt x="3232" y="335"/>
                    </a:cubicBezTo>
                    <a:cubicBezTo>
                      <a:pt x="3232" y="335"/>
                      <a:pt x="3232" y="335"/>
                      <a:pt x="3232" y="335"/>
                    </a:cubicBezTo>
                    <a:cubicBezTo>
                      <a:pt x="3239" y="342"/>
                      <a:pt x="3239" y="342"/>
                      <a:pt x="3239" y="348"/>
                    </a:cubicBezTo>
                    <a:cubicBezTo>
                      <a:pt x="3239" y="348"/>
                      <a:pt x="3239" y="348"/>
                      <a:pt x="3239" y="348"/>
                    </a:cubicBezTo>
                    <a:cubicBezTo>
                      <a:pt x="3232" y="380"/>
                      <a:pt x="3226" y="405"/>
                      <a:pt x="3213" y="436"/>
                    </a:cubicBezTo>
                    <a:cubicBezTo>
                      <a:pt x="3213" y="436"/>
                      <a:pt x="3213" y="436"/>
                      <a:pt x="3213" y="436"/>
                    </a:cubicBezTo>
                    <a:cubicBezTo>
                      <a:pt x="3200" y="462"/>
                      <a:pt x="3181" y="493"/>
                      <a:pt x="3169" y="518"/>
                    </a:cubicBezTo>
                    <a:cubicBezTo>
                      <a:pt x="3169" y="518"/>
                      <a:pt x="3169" y="518"/>
                      <a:pt x="3169" y="518"/>
                    </a:cubicBezTo>
                    <a:cubicBezTo>
                      <a:pt x="3150" y="556"/>
                      <a:pt x="3131" y="588"/>
                      <a:pt x="3118" y="620"/>
                    </a:cubicBezTo>
                    <a:cubicBezTo>
                      <a:pt x="3118" y="620"/>
                      <a:pt x="3118" y="620"/>
                      <a:pt x="3118" y="620"/>
                    </a:cubicBezTo>
                    <a:cubicBezTo>
                      <a:pt x="3143" y="613"/>
                      <a:pt x="3181" y="601"/>
                      <a:pt x="3213" y="588"/>
                    </a:cubicBezTo>
                    <a:cubicBezTo>
                      <a:pt x="3213" y="588"/>
                      <a:pt x="3213" y="588"/>
                      <a:pt x="3213" y="588"/>
                    </a:cubicBezTo>
                    <a:cubicBezTo>
                      <a:pt x="3277" y="569"/>
                      <a:pt x="3347" y="544"/>
                      <a:pt x="3410" y="525"/>
                    </a:cubicBezTo>
                    <a:cubicBezTo>
                      <a:pt x="3410" y="525"/>
                      <a:pt x="3410" y="525"/>
                      <a:pt x="3410" y="525"/>
                    </a:cubicBezTo>
                    <a:cubicBezTo>
                      <a:pt x="3448" y="512"/>
                      <a:pt x="3486" y="506"/>
                      <a:pt x="3518" y="506"/>
                    </a:cubicBezTo>
                    <a:cubicBezTo>
                      <a:pt x="3518" y="506"/>
                      <a:pt x="3518" y="506"/>
                      <a:pt x="3518" y="506"/>
                    </a:cubicBezTo>
                    <a:cubicBezTo>
                      <a:pt x="3524" y="506"/>
                      <a:pt x="3524" y="506"/>
                      <a:pt x="3531" y="506"/>
                    </a:cubicBezTo>
                    <a:cubicBezTo>
                      <a:pt x="3531" y="506"/>
                      <a:pt x="3531" y="506"/>
                      <a:pt x="3531" y="506"/>
                    </a:cubicBezTo>
                    <a:cubicBezTo>
                      <a:pt x="3581" y="506"/>
                      <a:pt x="3620" y="525"/>
                      <a:pt x="3651" y="556"/>
                    </a:cubicBezTo>
                    <a:cubicBezTo>
                      <a:pt x="3651" y="556"/>
                      <a:pt x="3651" y="556"/>
                      <a:pt x="3651" y="556"/>
                    </a:cubicBezTo>
                    <a:cubicBezTo>
                      <a:pt x="3683" y="582"/>
                      <a:pt x="3702" y="620"/>
                      <a:pt x="3702" y="664"/>
                    </a:cubicBezTo>
                    <a:cubicBezTo>
                      <a:pt x="3702" y="664"/>
                      <a:pt x="3702" y="664"/>
                      <a:pt x="3702" y="664"/>
                    </a:cubicBezTo>
                    <a:cubicBezTo>
                      <a:pt x="3702" y="702"/>
                      <a:pt x="3683" y="740"/>
                      <a:pt x="3645" y="765"/>
                    </a:cubicBezTo>
                    <a:cubicBezTo>
                      <a:pt x="3645" y="765"/>
                      <a:pt x="3645" y="765"/>
                      <a:pt x="3645" y="765"/>
                    </a:cubicBezTo>
                    <a:cubicBezTo>
                      <a:pt x="3620" y="777"/>
                      <a:pt x="3594" y="784"/>
                      <a:pt x="3569" y="796"/>
                    </a:cubicBezTo>
                    <a:cubicBezTo>
                      <a:pt x="3569" y="796"/>
                      <a:pt x="3569" y="796"/>
                      <a:pt x="3569" y="796"/>
                    </a:cubicBezTo>
                    <a:cubicBezTo>
                      <a:pt x="3537" y="803"/>
                      <a:pt x="3505" y="809"/>
                      <a:pt x="3467" y="815"/>
                    </a:cubicBezTo>
                    <a:cubicBezTo>
                      <a:pt x="3467" y="815"/>
                      <a:pt x="3467" y="815"/>
                      <a:pt x="3467" y="815"/>
                    </a:cubicBezTo>
                    <a:cubicBezTo>
                      <a:pt x="3391" y="828"/>
                      <a:pt x="3315" y="834"/>
                      <a:pt x="3251" y="847"/>
                    </a:cubicBezTo>
                    <a:cubicBezTo>
                      <a:pt x="3251" y="847"/>
                      <a:pt x="3251" y="847"/>
                      <a:pt x="3251" y="847"/>
                    </a:cubicBezTo>
                    <a:cubicBezTo>
                      <a:pt x="3207" y="853"/>
                      <a:pt x="3169" y="866"/>
                      <a:pt x="3162" y="872"/>
                    </a:cubicBezTo>
                    <a:cubicBezTo>
                      <a:pt x="3162" y="872"/>
                      <a:pt x="3162" y="872"/>
                      <a:pt x="3162" y="872"/>
                    </a:cubicBezTo>
                    <a:cubicBezTo>
                      <a:pt x="3150" y="872"/>
                      <a:pt x="3143" y="879"/>
                      <a:pt x="3131" y="885"/>
                    </a:cubicBezTo>
                    <a:cubicBezTo>
                      <a:pt x="3131" y="885"/>
                      <a:pt x="3131" y="885"/>
                      <a:pt x="3131" y="885"/>
                    </a:cubicBezTo>
                    <a:cubicBezTo>
                      <a:pt x="3143" y="885"/>
                      <a:pt x="3162" y="891"/>
                      <a:pt x="3188" y="898"/>
                    </a:cubicBezTo>
                    <a:cubicBezTo>
                      <a:pt x="3188" y="898"/>
                      <a:pt x="3188" y="898"/>
                      <a:pt x="3188" y="898"/>
                    </a:cubicBezTo>
                    <a:cubicBezTo>
                      <a:pt x="3213" y="904"/>
                      <a:pt x="3251" y="910"/>
                      <a:pt x="3289" y="916"/>
                    </a:cubicBezTo>
                    <a:cubicBezTo>
                      <a:pt x="3289" y="916"/>
                      <a:pt x="3289" y="916"/>
                      <a:pt x="3289" y="916"/>
                    </a:cubicBezTo>
                    <a:cubicBezTo>
                      <a:pt x="3366" y="929"/>
                      <a:pt x="3454" y="948"/>
                      <a:pt x="3524" y="961"/>
                    </a:cubicBezTo>
                    <a:cubicBezTo>
                      <a:pt x="3524" y="961"/>
                      <a:pt x="3524" y="961"/>
                      <a:pt x="3524" y="961"/>
                    </a:cubicBezTo>
                    <a:cubicBezTo>
                      <a:pt x="3575" y="973"/>
                      <a:pt x="3613" y="980"/>
                      <a:pt x="3645" y="1005"/>
                    </a:cubicBezTo>
                    <a:cubicBezTo>
                      <a:pt x="3645" y="1005"/>
                      <a:pt x="3645" y="1005"/>
                      <a:pt x="3645" y="1005"/>
                    </a:cubicBezTo>
                    <a:cubicBezTo>
                      <a:pt x="3683" y="1024"/>
                      <a:pt x="3708" y="1068"/>
                      <a:pt x="3708" y="1112"/>
                    </a:cubicBezTo>
                    <a:cubicBezTo>
                      <a:pt x="3708" y="1112"/>
                      <a:pt x="3708" y="1112"/>
                      <a:pt x="3708" y="1112"/>
                    </a:cubicBezTo>
                    <a:cubicBezTo>
                      <a:pt x="3702" y="1201"/>
                      <a:pt x="3626" y="1258"/>
                      <a:pt x="3531" y="1277"/>
                    </a:cubicBezTo>
                    <a:cubicBezTo>
                      <a:pt x="3531" y="1277"/>
                      <a:pt x="3531" y="1277"/>
                      <a:pt x="3531" y="1277"/>
                    </a:cubicBezTo>
                    <a:cubicBezTo>
                      <a:pt x="3524" y="1277"/>
                      <a:pt x="3518" y="1277"/>
                      <a:pt x="3512" y="1277"/>
                    </a:cubicBezTo>
                    <a:cubicBezTo>
                      <a:pt x="3512" y="1277"/>
                      <a:pt x="3512" y="1277"/>
                      <a:pt x="3512" y="1277"/>
                    </a:cubicBezTo>
                    <a:cubicBezTo>
                      <a:pt x="3442" y="1277"/>
                      <a:pt x="3353" y="1258"/>
                      <a:pt x="3258" y="1239"/>
                    </a:cubicBezTo>
                    <a:cubicBezTo>
                      <a:pt x="3258" y="1239"/>
                      <a:pt x="3258" y="1239"/>
                      <a:pt x="3258" y="1239"/>
                    </a:cubicBezTo>
                    <a:cubicBezTo>
                      <a:pt x="3181" y="1220"/>
                      <a:pt x="3105" y="1207"/>
                      <a:pt x="3061" y="1201"/>
                    </a:cubicBezTo>
                    <a:cubicBezTo>
                      <a:pt x="3061" y="1201"/>
                      <a:pt x="3061" y="1201"/>
                      <a:pt x="3061" y="1201"/>
                    </a:cubicBezTo>
                    <a:cubicBezTo>
                      <a:pt x="3061" y="1201"/>
                      <a:pt x="3061" y="1201"/>
                      <a:pt x="3061" y="1201"/>
                    </a:cubicBezTo>
                    <a:cubicBezTo>
                      <a:pt x="3061" y="1201"/>
                      <a:pt x="3061" y="1201"/>
                      <a:pt x="3061" y="1201"/>
                    </a:cubicBezTo>
                    <a:cubicBezTo>
                      <a:pt x="3073" y="1220"/>
                      <a:pt x="3099" y="1245"/>
                      <a:pt x="3118" y="1270"/>
                    </a:cubicBezTo>
                    <a:cubicBezTo>
                      <a:pt x="3118" y="1270"/>
                      <a:pt x="3118" y="1270"/>
                      <a:pt x="3118" y="1270"/>
                    </a:cubicBezTo>
                    <a:cubicBezTo>
                      <a:pt x="3131" y="1283"/>
                      <a:pt x="3181" y="1314"/>
                      <a:pt x="3232" y="1346"/>
                    </a:cubicBezTo>
                    <a:cubicBezTo>
                      <a:pt x="3232" y="1346"/>
                      <a:pt x="3232" y="1346"/>
                      <a:pt x="3232" y="1346"/>
                    </a:cubicBezTo>
                    <a:cubicBezTo>
                      <a:pt x="3283" y="1378"/>
                      <a:pt x="3334" y="1409"/>
                      <a:pt x="3378" y="1441"/>
                    </a:cubicBezTo>
                    <a:cubicBezTo>
                      <a:pt x="3378" y="1441"/>
                      <a:pt x="3378" y="1441"/>
                      <a:pt x="3378" y="1441"/>
                    </a:cubicBezTo>
                    <a:cubicBezTo>
                      <a:pt x="3410" y="1460"/>
                      <a:pt x="3429" y="1472"/>
                      <a:pt x="3448" y="1517"/>
                    </a:cubicBezTo>
                    <a:cubicBezTo>
                      <a:pt x="3448" y="1517"/>
                      <a:pt x="3448" y="1517"/>
                      <a:pt x="3448" y="1517"/>
                    </a:cubicBezTo>
                    <a:cubicBezTo>
                      <a:pt x="3448" y="1517"/>
                      <a:pt x="3448" y="1517"/>
                      <a:pt x="3448" y="1517"/>
                    </a:cubicBezTo>
                    <a:cubicBezTo>
                      <a:pt x="3454" y="1523"/>
                      <a:pt x="3454" y="1536"/>
                      <a:pt x="3454" y="1548"/>
                    </a:cubicBezTo>
                    <a:cubicBezTo>
                      <a:pt x="3454" y="1548"/>
                      <a:pt x="3454" y="1548"/>
                      <a:pt x="3454" y="1548"/>
                    </a:cubicBezTo>
                    <a:cubicBezTo>
                      <a:pt x="3454" y="1586"/>
                      <a:pt x="3442" y="1605"/>
                      <a:pt x="3423" y="1624"/>
                    </a:cubicBezTo>
                    <a:cubicBezTo>
                      <a:pt x="3423" y="1624"/>
                      <a:pt x="3423" y="1624"/>
                      <a:pt x="3423" y="1624"/>
                    </a:cubicBezTo>
                    <a:cubicBezTo>
                      <a:pt x="3410" y="1643"/>
                      <a:pt x="3391" y="1656"/>
                      <a:pt x="3366" y="1662"/>
                    </a:cubicBezTo>
                    <a:cubicBezTo>
                      <a:pt x="3366" y="1662"/>
                      <a:pt x="3366" y="1662"/>
                      <a:pt x="3366" y="1662"/>
                    </a:cubicBezTo>
                    <a:cubicBezTo>
                      <a:pt x="3327" y="1681"/>
                      <a:pt x="3277" y="1693"/>
                      <a:pt x="3232" y="1693"/>
                    </a:cubicBezTo>
                    <a:cubicBezTo>
                      <a:pt x="3232" y="1693"/>
                      <a:pt x="3232" y="1693"/>
                      <a:pt x="3232" y="1693"/>
                    </a:cubicBezTo>
                    <a:cubicBezTo>
                      <a:pt x="3207" y="1693"/>
                      <a:pt x="3188" y="1693"/>
                      <a:pt x="3169" y="1687"/>
                    </a:cubicBezTo>
                    <a:cubicBezTo>
                      <a:pt x="3169" y="1687"/>
                      <a:pt x="3169" y="1687"/>
                      <a:pt x="3169" y="1687"/>
                    </a:cubicBezTo>
                    <a:cubicBezTo>
                      <a:pt x="3112" y="1668"/>
                      <a:pt x="3073" y="1630"/>
                      <a:pt x="3023" y="1592"/>
                    </a:cubicBezTo>
                    <a:cubicBezTo>
                      <a:pt x="3023" y="1592"/>
                      <a:pt x="3023" y="1592"/>
                      <a:pt x="3023" y="1592"/>
                    </a:cubicBezTo>
                    <a:cubicBezTo>
                      <a:pt x="2978" y="1548"/>
                      <a:pt x="2934" y="1504"/>
                      <a:pt x="2896" y="1472"/>
                    </a:cubicBezTo>
                    <a:cubicBezTo>
                      <a:pt x="2896" y="1472"/>
                      <a:pt x="2896" y="1472"/>
                      <a:pt x="2896" y="1472"/>
                    </a:cubicBezTo>
                    <a:cubicBezTo>
                      <a:pt x="2877" y="1453"/>
                      <a:pt x="2851" y="1441"/>
                      <a:pt x="2851" y="1447"/>
                    </a:cubicBezTo>
                    <a:cubicBezTo>
                      <a:pt x="2851" y="1447"/>
                      <a:pt x="2851" y="1447"/>
                      <a:pt x="2851" y="1447"/>
                    </a:cubicBezTo>
                    <a:cubicBezTo>
                      <a:pt x="2851" y="1441"/>
                      <a:pt x="2845" y="1441"/>
                      <a:pt x="2845" y="1441"/>
                    </a:cubicBezTo>
                    <a:cubicBezTo>
                      <a:pt x="2845" y="1441"/>
                      <a:pt x="2845" y="1441"/>
                      <a:pt x="2845" y="1441"/>
                    </a:cubicBezTo>
                    <a:cubicBezTo>
                      <a:pt x="2832" y="1441"/>
                      <a:pt x="2807" y="1453"/>
                      <a:pt x="2788" y="1472"/>
                    </a:cubicBezTo>
                    <a:cubicBezTo>
                      <a:pt x="2788" y="1472"/>
                      <a:pt x="2788" y="1472"/>
                      <a:pt x="2788" y="1472"/>
                    </a:cubicBezTo>
                    <a:cubicBezTo>
                      <a:pt x="2775" y="1485"/>
                      <a:pt x="2762" y="1504"/>
                      <a:pt x="2762" y="1510"/>
                    </a:cubicBezTo>
                    <a:cubicBezTo>
                      <a:pt x="2762" y="1510"/>
                      <a:pt x="2762" y="1510"/>
                      <a:pt x="2762" y="1510"/>
                    </a:cubicBezTo>
                    <a:cubicBezTo>
                      <a:pt x="2762" y="1517"/>
                      <a:pt x="2762" y="1517"/>
                      <a:pt x="2762" y="1523"/>
                    </a:cubicBezTo>
                    <a:cubicBezTo>
                      <a:pt x="2762" y="1523"/>
                      <a:pt x="2762" y="1523"/>
                      <a:pt x="2762" y="1523"/>
                    </a:cubicBezTo>
                    <a:cubicBezTo>
                      <a:pt x="2769" y="1536"/>
                      <a:pt x="2781" y="1548"/>
                      <a:pt x="2788" y="1561"/>
                    </a:cubicBezTo>
                    <a:cubicBezTo>
                      <a:pt x="2788" y="1561"/>
                      <a:pt x="2788" y="1561"/>
                      <a:pt x="2788" y="1561"/>
                    </a:cubicBezTo>
                    <a:cubicBezTo>
                      <a:pt x="2813" y="1592"/>
                      <a:pt x="2839" y="1630"/>
                      <a:pt x="2864" y="1662"/>
                    </a:cubicBezTo>
                    <a:cubicBezTo>
                      <a:pt x="2864" y="1662"/>
                      <a:pt x="2864" y="1662"/>
                      <a:pt x="2864" y="1662"/>
                    </a:cubicBezTo>
                    <a:cubicBezTo>
                      <a:pt x="2877" y="1687"/>
                      <a:pt x="2896" y="1712"/>
                      <a:pt x="2896" y="1750"/>
                    </a:cubicBezTo>
                    <a:cubicBezTo>
                      <a:pt x="2896" y="1750"/>
                      <a:pt x="2896" y="1750"/>
                      <a:pt x="2896" y="1750"/>
                    </a:cubicBezTo>
                    <a:cubicBezTo>
                      <a:pt x="2896" y="1750"/>
                      <a:pt x="2896" y="1757"/>
                      <a:pt x="2896" y="1757"/>
                    </a:cubicBezTo>
                    <a:cubicBezTo>
                      <a:pt x="2896" y="1757"/>
                      <a:pt x="2896" y="1757"/>
                      <a:pt x="2896" y="1757"/>
                    </a:cubicBezTo>
                    <a:cubicBezTo>
                      <a:pt x="2896" y="1757"/>
                      <a:pt x="2896" y="1757"/>
                      <a:pt x="2896" y="1757"/>
                    </a:cubicBezTo>
                    <a:cubicBezTo>
                      <a:pt x="2896" y="1763"/>
                      <a:pt x="2896" y="1763"/>
                      <a:pt x="2896" y="1763"/>
                    </a:cubicBezTo>
                    <a:cubicBezTo>
                      <a:pt x="2883" y="1814"/>
                      <a:pt x="2851" y="1839"/>
                      <a:pt x="2819" y="1864"/>
                    </a:cubicBezTo>
                    <a:cubicBezTo>
                      <a:pt x="2819" y="1864"/>
                      <a:pt x="2819" y="1864"/>
                      <a:pt x="2819" y="1864"/>
                    </a:cubicBezTo>
                    <a:cubicBezTo>
                      <a:pt x="2781" y="1883"/>
                      <a:pt x="2743" y="1902"/>
                      <a:pt x="2699" y="1902"/>
                    </a:cubicBezTo>
                    <a:cubicBezTo>
                      <a:pt x="2699" y="1902"/>
                      <a:pt x="2699" y="1902"/>
                      <a:pt x="2699" y="1902"/>
                    </a:cubicBezTo>
                    <a:cubicBezTo>
                      <a:pt x="2667" y="1902"/>
                      <a:pt x="2642" y="1896"/>
                      <a:pt x="2610" y="1877"/>
                    </a:cubicBezTo>
                    <a:cubicBezTo>
                      <a:pt x="2610" y="1877"/>
                      <a:pt x="2610" y="1877"/>
                      <a:pt x="2610" y="1877"/>
                    </a:cubicBezTo>
                    <a:cubicBezTo>
                      <a:pt x="2565" y="1845"/>
                      <a:pt x="2546" y="1801"/>
                      <a:pt x="2515" y="1750"/>
                    </a:cubicBezTo>
                    <a:cubicBezTo>
                      <a:pt x="2515" y="1750"/>
                      <a:pt x="2515" y="1750"/>
                      <a:pt x="2515" y="1750"/>
                    </a:cubicBezTo>
                    <a:cubicBezTo>
                      <a:pt x="2489" y="1700"/>
                      <a:pt x="2458" y="1643"/>
                      <a:pt x="2438" y="1599"/>
                    </a:cubicBezTo>
                    <a:cubicBezTo>
                      <a:pt x="2438" y="1599"/>
                      <a:pt x="2438" y="1599"/>
                      <a:pt x="2438" y="1599"/>
                    </a:cubicBezTo>
                    <a:cubicBezTo>
                      <a:pt x="2419" y="1573"/>
                      <a:pt x="2407" y="1548"/>
                      <a:pt x="2400" y="1548"/>
                    </a:cubicBezTo>
                    <a:cubicBezTo>
                      <a:pt x="2400" y="1548"/>
                      <a:pt x="2400" y="1548"/>
                      <a:pt x="2400" y="1548"/>
                    </a:cubicBezTo>
                    <a:cubicBezTo>
                      <a:pt x="2400" y="1548"/>
                      <a:pt x="2400" y="1548"/>
                      <a:pt x="2400" y="1548"/>
                    </a:cubicBezTo>
                    <a:cubicBezTo>
                      <a:pt x="2400" y="1548"/>
                      <a:pt x="2400" y="1548"/>
                      <a:pt x="2400" y="1548"/>
                    </a:cubicBezTo>
                    <a:cubicBezTo>
                      <a:pt x="2394" y="1542"/>
                      <a:pt x="2394" y="1542"/>
                      <a:pt x="2394" y="1542"/>
                    </a:cubicBezTo>
                    <a:cubicBezTo>
                      <a:pt x="2394" y="1542"/>
                      <a:pt x="2394" y="1542"/>
                      <a:pt x="2394" y="1542"/>
                    </a:cubicBezTo>
                    <a:cubicBezTo>
                      <a:pt x="2394" y="1542"/>
                      <a:pt x="2388" y="1542"/>
                      <a:pt x="2381" y="1548"/>
                    </a:cubicBezTo>
                    <a:cubicBezTo>
                      <a:pt x="2381" y="1548"/>
                      <a:pt x="2381" y="1548"/>
                      <a:pt x="2381" y="1548"/>
                    </a:cubicBezTo>
                    <a:cubicBezTo>
                      <a:pt x="2375" y="1555"/>
                      <a:pt x="2369" y="1567"/>
                      <a:pt x="2362" y="1580"/>
                    </a:cubicBezTo>
                    <a:cubicBezTo>
                      <a:pt x="2362" y="1580"/>
                      <a:pt x="2362" y="1580"/>
                      <a:pt x="2362" y="1580"/>
                    </a:cubicBezTo>
                    <a:cubicBezTo>
                      <a:pt x="2362" y="1580"/>
                      <a:pt x="2362" y="1580"/>
                      <a:pt x="2362" y="1586"/>
                    </a:cubicBezTo>
                    <a:cubicBezTo>
                      <a:pt x="2362" y="1586"/>
                      <a:pt x="2362" y="1586"/>
                      <a:pt x="2362" y="1586"/>
                    </a:cubicBezTo>
                    <a:cubicBezTo>
                      <a:pt x="2362" y="1586"/>
                      <a:pt x="2362" y="1599"/>
                      <a:pt x="2362" y="1605"/>
                    </a:cubicBezTo>
                    <a:cubicBezTo>
                      <a:pt x="2362" y="1605"/>
                      <a:pt x="2362" y="1605"/>
                      <a:pt x="2362" y="1605"/>
                    </a:cubicBezTo>
                    <a:cubicBezTo>
                      <a:pt x="2362" y="1656"/>
                      <a:pt x="2375" y="1744"/>
                      <a:pt x="2375" y="1814"/>
                    </a:cubicBezTo>
                    <a:cubicBezTo>
                      <a:pt x="2375" y="1814"/>
                      <a:pt x="2375" y="1814"/>
                      <a:pt x="2375" y="1814"/>
                    </a:cubicBezTo>
                    <a:cubicBezTo>
                      <a:pt x="2375" y="1839"/>
                      <a:pt x="2375" y="1864"/>
                      <a:pt x="2362" y="1896"/>
                    </a:cubicBezTo>
                    <a:cubicBezTo>
                      <a:pt x="2362" y="1896"/>
                      <a:pt x="2362" y="1896"/>
                      <a:pt x="2362" y="1896"/>
                    </a:cubicBezTo>
                    <a:cubicBezTo>
                      <a:pt x="2362" y="1896"/>
                      <a:pt x="2362" y="1896"/>
                      <a:pt x="2362" y="1896"/>
                    </a:cubicBezTo>
                    <a:cubicBezTo>
                      <a:pt x="2362" y="1896"/>
                      <a:pt x="2362" y="1896"/>
                      <a:pt x="2362" y="1896"/>
                    </a:cubicBezTo>
                    <a:cubicBezTo>
                      <a:pt x="2324" y="1946"/>
                      <a:pt x="2273" y="1959"/>
                      <a:pt x="2235" y="1959"/>
                    </a:cubicBezTo>
                    <a:cubicBezTo>
                      <a:pt x="2235" y="1959"/>
                      <a:pt x="2235" y="1959"/>
                      <a:pt x="2235" y="1959"/>
                    </a:cubicBezTo>
                    <a:cubicBezTo>
                      <a:pt x="2172" y="1959"/>
                      <a:pt x="2108" y="1934"/>
                      <a:pt x="2064" y="1877"/>
                    </a:cubicBezTo>
                    <a:close/>
                    <a:moveTo>
                      <a:pt x="2235" y="1832"/>
                    </a:moveTo>
                    <a:cubicBezTo>
                      <a:pt x="2242" y="1832"/>
                      <a:pt x="2248" y="1832"/>
                      <a:pt x="2248" y="1832"/>
                    </a:cubicBezTo>
                    <a:cubicBezTo>
                      <a:pt x="2248" y="1832"/>
                      <a:pt x="2248" y="1832"/>
                      <a:pt x="2248" y="1832"/>
                    </a:cubicBezTo>
                    <a:cubicBezTo>
                      <a:pt x="2248" y="1826"/>
                      <a:pt x="2248" y="1820"/>
                      <a:pt x="2248" y="1814"/>
                    </a:cubicBezTo>
                    <a:cubicBezTo>
                      <a:pt x="2248" y="1814"/>
                      <a:pt x="2248" y="1814"/>
                      <a:pt x="2248" y="1814"/>
                    </a:cubicBezTo>
                    <a:cubicBezTo>
                      <a:pt x="2248" y="1763"/>
                      <a:pt x="2235" y="1675"/>
                      <a:pt x="2235" y="1605"/>
                    </a:cubicBezTo>
                    <a:cubicBezTo>
                      <a:pt x="2235" y="1605"/>
                      <a:pt x="2235" y="1605"/>
                      <a:pt x="2235" y="1605"/>
                    </a:cubicBezTo>
                    <a:cubicBezTo>
                      <a:pt x="2235" y="1580"/>
                      <a:pt x="2235" y="1561"/>
                      <a:pt x="2248" y="1536"/>
                    </a:cubicBezTo>
                    <a:cubicBezTo>
                      <a:pt x="2248" y="1536"/>
                      <a:pt x="2248" y="1536"/>
                      <a:pt x="2248" y="1536"/>
                    </a:cubicBezTo>
                    <a:cubicBezTo>
                      <a:pt x="2254" y="1504"/>
                      <a:pt x="2273" y="1479"/>
                      <a:pt x="2299" y="1453"/>
                    </a:cubicBezTo>
                    <a:cubicBezTo>
                      <a:pt x="2299" y="1453"/>
                      <a:pt x="2299" y="1453"/>
                      <a:pt x="2299" y="1453"/>
                    </a:cubicBezTo>
                    <a:cubicBezTo>
                      <a:pt x="2324" y="1434"/>
                      <a:pt x="2356" y="1416"/>
                      <a:pt x="2394" y="1416"/>
                    </a:cubicBezTo>
                    <a:cubicBezTo>
                      <a:pt x="2394" y="1416"/>
                      <a:pt x="2394" y="1416"/>
                      <a:pt x="2394" y="1416"/>
                    </a:cubicBezTo>
                    <a:cubicBezTo>
                      <a:pt x="2426" y="1416"/>
                      <a:pt x="2451" y="1428"/>
                      <a:pt x="2477" y="1447"/>
                    </a:cubicBezTo>
                    <a:cubicBezTo>
                      <a:pt x="2477" y="1447"/>
                      <a:pt x="2477" y="1447"/>
                      <a:pt x="2477" y="1447"/>
                    </a:cubicBezTo>
                    <a:cubicBezTo>
                      <a:pt x="2508" y="1466"/>
                      <a:pt x="2521" y="1491"/>
                      <a:pt x="2540" y="1523"/>
                    </a:cubicBezTo>
                    <a:cubicBezTo>
                      <a:pt x="2540" y="1523"/>
                      <a:pt x="2540" y="1523"/>
                      <a:pt x="2540" y="1523"/>
                    </a:cubicBezTo>
                    <a:cubicBezTo>
                      <a:pt x="2559" y="1555"/>
                      <a:pt x="2572" y="1586"/>
                      <a:pt x="2591" y="1618"/>
                    </a:cubicBezTo>
                    <a:cubicBezTo>
                      <a:pt x="2591" y="1618"/>
                      <a:pt x="2591" y="1618"/>
                      <a:pt x="2591" y="1618"/>
                    </a:cubicBezTo>
                    <a:cubicBezTo>
                      <a:pt x="2623" y="1687"/>
                      <a:pt x="2661" y="1757"/>
                      <a:pt x="2680" y="1769"/>
                    </a:cubicBezTo>
                    <a:cubicBezTo>
                      <a:pt x="2680" y="1769"/>
                      <a:pt x="2680" y="1769"/>
                      <a:pt x="2680" y="1769"/>
                    </a:cubicBezTo>
                    <a:cubicBezTo>
                      <a:pt x="2680" y="1769"/>
                      <a:pt x="2680" y="1769"/>
                      <a:pt x="2680" y="1769"/>
                    </a:cubicBezTo>
                    <a:cubicBezTo>
                      <a:pt x="2680" y="1769"/>
                      <a:pt x="2680" y="1769"/>
                      <a:pt x="2680" y="1769"/>
                    </a:cubicBezTo>
                    <a:cubicBezTo>
                      <a:pt x="2686" y="1776"/>
                      <a:pt x="2686" y="1776"/>
                      <a:pt x="2699" y="1776"/>
                    </a:cubicBezTo>
                    <a:cubicBezTo>
                      <a:pt x="2699" y="1776"/>
                      <a:pt x="2699" y="1776"/>
                      <a:pt x="2699" y="1776"/>
                    </a:cubicBezTo>
                    <a:cubicBezTo>
                      <a:pt x="2712" y="1776"/>
                      <a:pt x="2731" y="1769"/>
                      <a:pt x="2743" y="1763"/>
                    </a:cubicBezTo>
                    <a:cubicBezTo>
                      <a:pt x="2743" y="1763"/>
                      <a:pt x="2743" y="1763"/>
                      <a:pt x="2743" y="1763"/>
                    </a:cubicBezTo>
                    <a:cubicBezTo>
                      <a:pt x="2756" y="1757"/>
                      <a:pt x="2762" y="1750"/>
                      <a:pt x="2762" y="1744"/>
                    </a:cubicBezTo>
                    <a:cubicBezTo>
                      <a:pt x="2762" y="1744"/>
                      <a:pt x="2762" y="1744"/>
                      <a:pt x="2762" y="1744"/>
                    </a:cubicBezTo>
                    <a:cubicBezTo>
                      <a:pt x="2762" y="1744"/>
                      <a:pt x="2762" y="1744"/>
                      <a:pt x="2762" y="1744"/>
                    </a:cubicBezTo>
                    <a:cubicBezTo>
                      <a:pt x="2762" y="1744"/>
                      <a:pt x="2762" y="1744"/>
                      <a:pt x="2762" y="1744"/>
                    </a:cubicBezTo>
                    <a:cubicBezTo>
                      <a:pt x="2756" y="1731"/>
                      <a:pt x="2750" y="1719"/>
                      <a:pt x="2737" y="1700"/>
                    </a:cubicBezTo>
                    <a:cubicBezTo>
                      <a:pt x="2737" y="1700"/>
                      <a:pt x="2737" y="1700"/>
                      <a:pt x="2737" y="1700"/>
                    </a:cubicBezTo>
                    <a:cubicBezTo>
                      <a:pt x="2712" y="1675"/>
                      <a:pt x="2686" y="1637"/>
                      <a:pt x="2661" y="1599"/>
                    </a:cubicBezTo>
                    <a:cubicBezTo>
                      <a:pt x="2661" y="1599"/>
                      <a:pt x="2661" y="1599"/>
                      <a:pt x="2661" y="1599"/>
                    </a:cubicBezTo>
                    <a:cubicBezTo>
                      <a:pt x="2648" y="1573"/>
                      <a:pt x="2635" y="1548"/>
                      <a:pt x="2635" y="1510"/>
                    </a:cubicBezTo>
                    <a:cubicBezTo>
                      <a:pt x="2635" y="1510"/>
                      <a:pt x="2635" y="1510"/>
                      <a:pt x="2635" y="1510"/>
                    </a:cubicBezTo>
                    <a:cubicBezTo>
                      <a:pt x="2635" y="1510"/>
                      <a:pt x="2635" y="1504"/>
                      <a:pt x="2635" y="1504"/>
                    </a:cubicBezTo>
                    <a:cubicBezTo>
                      <a:pt x="2635" y="1504"/>
                      <a:pt x="2635" y="1504"/>
                      <a:pt x="2635" y="1504"/>
                    </a:cubicBezTo>
                    <a:cubicBezTo>
                      <a:pt x="2642" y="1453"/>
                      <a:pt x="2667" y="1409"/>
                      <a:pt x="2705" y="1378"/>
                    </a:cubicBezTo>
                    <a:cubicBezTo>
                      <a:pt x="2705" y="1378"/>
                      <a:pt x="2705" y="1378"/>
                      <a:pt x="2705" y="1378"/>
                    </a:cubicBezTo>
                    <a:cubicBezTo>
                      <a:pt x="2737" y="1346"/>
                      <a:pt x="2788" y="1321"/>
                      <a:pt x="2845" y="1314"/>
                    </a:cubicBezTo>
                    <a:cubicBezTo>
                      <a:pt x="2845" y="1314"/>
                      <a:pt x="2845" y="1314"/>
                      <a:pt x="2845" y="1314"/>
                    </a:cubicBezTo>
                    <a:cubicBezTo>
                      <a:pt x="2858" y="1314"/>
                      <a:pt x="2870" y="1321"/>
                      <a:pt x="2883" y="1321"/>
                    </a:cubicBezTo>
                    <a:cubicBezTo>
                      <a:pt x="2883" y="1321"/>
                      <a:pt x="2883" y="1321"/>
                      <a:pt x="2883" y="1321"/>
                    </a:cubicBezTo>
                    <a:cubicBezTo>
                      <a:pt x="2940" y="1340"/>
                      <a:pt x="2978" y="1378"/>
                      <a:pt x="3023" y="1416"/>
                    </a:cubicBezTo>
                    <a:cubicBezTo>
                      <a:pt x="3023" y="1416"/>
                      <a:pt x="3023" y="1416"/>
                      <a:pt x="3023" y="1416"/>
                    </a:cubicBezTo>
                    <a:cubicBezTo>
                      <a:pt x="3067" y="1453"/>
                      <a:pt x="3112" y="1504"/>
                      <a:pt x="3150" y="1536"/>
                    </a:cubicBezTo>
                    <a:cubicBezTo>
                      <a:pt x="3150" y="1536"/>
                      <a:pt x="3150" y="1536"/>
                      <a:pt x="3150" y="1536"/>
                    </a:cubicBezTo>
                    <a:cubicBezTo>
                      <a:pt x="3175" y="1555"/>
                      <a:pt x="3200" y="1567"/>
                      <a:pt x="3200" y="1567"/>
                    </a:cubicBezTo>
                    <a:cubicBezTo>
                      <a:pt x="3200" y="1567"/>
                      <a:pt x="3200" y="1567"/>
                      <a:pt x="3200" y="1567"/>
                    </a:cubicBezTo>
                    <a:cubicBezTo>
                      <a:pt x="3207" y="1567"/>
                      <a:pt x="3220" y="1567"/>
                      <a:pt x="3232" y="1567"/>
                    </a:cubicBezTo>
                    <a:cubicBezTo>
                      <a:pt x="3232" y="1567"/>
                      <a:pt x="3232" y="1567"/>
                      <a:pt x="3232" y="1567"/>
                    </a:cubicBezTo>
                    <a:cubicBezTo>
                      <a:pt x="3258" y="1567"/>
                      <a:pt x="3296" y="1561"/>
                      <a:pt x="3315" y="1548"/>
                    </a:cubicBezTo>
                    <a:cubicBezTo>
                      <a:pt x="3315" y="1548"/>
                      <a:pt x="3315" y="1548"/>
                      <a:pt x="3315" y="1548"/>
                    </a:cubicBezTo>
                    <a:cubicBezTo>
                      <a:pt x="3315" y="1548"/>
                      <a:pt x="3308" y="1542"/>
                      <a:pt x="3302" y="1542"/>
                    </a:cubicBezTo>
                    <a:cubicBezTo>
                      <a:pt x="3302" y="1542"/>
                      <a:pt x="3302" y="1542"/>
                      <a:pt x="3302" y="1542"/>
                    </a:cubicBezTo>
                    <a:cubicBezTo>
                      <a:pt x="3283" y="1523"/>
                      <a:pt x="3251" y="1504"/>
                      <a:pt x="3213" y="1485"/>
                    </a:cubicBezTo>
                    <a:cubicBezTo>
                      <a:pt x="3213" y="1485"/>
                      <a:pt x="3213" y="1485"/>
                      <a:pt x="3213" y="1485"/>
                    </a:cubicBezTo>
                    <a:cubicBezTo>
                      <a:pt x="3143" y="1441"/>
                      <a:pt x="3073" y="1403"/>
                      <a:pt x="3029" y="1359"/>
                    </a:cubicBezTo>
                    <a:cubicBezTo>
                      <a:pt x="3029" y="1359"/>
                      <a:pt x="3029" y="1359"/>
                      <a:pt x="3029" y="1359"/>
                    </a:cubicBezTo>
                    <a:cubicBezTo>
                      <a:pt x="3004" y="1333"/>
                      <a:pt x="2978" y="1302"/>
                      <a:pt x="2959" y="1277"/>
                    </a:cubicBezTo>
                    <a:cubicBezTo>
                      <a:pt x="2959" y="1277"/>
                      <a:pt x="2959" y="1277"/>
                      <a:pt x="2959" y="1277"/>
                    </a:cubicBezTo>
                    <a:cubicBezTo>
                      <a:pt x="2940" y="1245"/>
                      <a:pt x="2921" y="1220"/>
                      <a:pt x="2915" y="1175"/>
                    </a:cubicBezTo>
                    <a:cubicBezTo>
                      <a:pt x="2915" y="1175"/>
                      <a:pt x="2915" y="1175"/>
                      <a:pt x="2915" y="1175"/>
                    </a:cubicBezTo>
                    <a:cubicBezTo>
                      <a:pt x="2915" y="1157"/>
                      <a:pt x="2927" y="1125"/>
                      <a:pt x="2940" y="1112"/>
                    </a:cubicBezTo>
                    <a:cubicBezTo>
                      <a:pt x="2940" y="1112"/>
                      <a:pt x="2940" y="1112"/>
                      <a:pt x="2940" y="1112"/>
                    </a:cubicBezTo>
                    <a:cubicBezTo>
                      <a:pt x="2959" y="1093"/>
                      <a:pt x="2978" y="1081"/>
                      <a:pt x="2997" y="1081"/>
                    </a:cubicBezTo>
                    <a:cubicBezTo>
                      <a:pt x="2997" y="1081"/>
                      <a:pt x="2997" y="1081"/>
                      <a:pt x="2997" y="1081"/>
                    </a:cubicBezTo>
                    <a:cubicBezTo>
                      <a:pt x="3016" y="1074"/>
                      <a:pt x="3029" y="1074"/>
                      <a:pt x="3042" y="1074"/>
                    </a:cubicBezTo>
                    <a:cubicBezTo>
                      <a:pt x="3042" y="1074"/>
                      <a:pt x="3042" y="1074"/>
                      <a:pt x="3042" y="1074"/>
                    </a:cubicBezTo>
                    <a:cubicBezTo>
                      <a:pt x="3105" y="1074"/>
                      <a:pt x="3194" y="1093"/>
                      <a:pt x="3283" y="1112"/>
                    </a:cubicBezTo>
                    <a:cubicBezTo>
                      <a:pt x="3283" y="1112"/>
                      <a:pt x="3283" y="1112"/>
                      <a:pt x="3283" y="1112"/>
                    </a:cubicBezTo>
                    <a:cubicBezTo>
                      <a:pt x="3378" y="1131"/>
                      <a:pt x="3467" y="1150"/>
                      <a:pt x="3512" y="1150"/>
                    </a:cubicBezTo>
                    <a:cubicBezTo>
                      <a:pt x="3512" y="1150"/>
                      <a:pt x="3512" y="1150"/>
                      <a:pt x="3512" y="1150"/>
                    </a:cubicBezTo>
                    <a:cubicBezTo>
                      <a:pt x="3512" y="1150"/>
                      <a:pt x="3518" y="1150"/>
                      <a:pt x="3518" y="1150"/>
                    </a:cubicBezTo>
                    <a:cubicBezTo>
                      <a:pt x="3518" y="1150"/>
                      <a:pt x="3518" y="1150"/>
                      <a:pt x="3518" y="1150"/>
                    </a:cubicBezTo>
                    <a:cubicBezTo>
                      <a:pt x="3550" y="1144"/>
                      <a:pt x="3575" y="1125"/>
                      <a:pt x="3581" y="1112"/>
                    </a:cubicBezTo>
                    <a:cubicBezTo>
                      <a:pt x="3581" y="1112"/>
                      <a:pt x="3581" y="1112"/>
                      <a:pt x="3581" y="1112"/>
                    </a:cubicBezTo>
                    <a:cubicBezTo>
                      <a:pt x="3581" y="1112"/>
                      <a:pt x="3581" y="1112"/>
                      <a:pt x="3581" y="1112"/>
                    </a:cubicBezTo>
                    <a:cubicBezTo>
                      <a:pt x="3581" y="1112"/>
                      <a:pt x="3581" y="1112"/>
                      <a:pt x="3581" y="1112"/>
                    </a:cubicBezTo>
                    <a:cubicBezTo>
                      <a:pt x="3581" y="1112"/>
                      <a:pt x="3581" y="1112"/>
                      <a:pt x="3575" y="1106"/>
                    </a:cubicBezTo>
                    <a:cubicBezTo>
                      <a:pt x="3575" y="1106"/>
                      <a:pt x="3575" y="1106"/>
                      <a:pt x="3575" y="1106"/>
                    </a:cubicBezTo>
                    <a:cubicBezTo>
                      <a:pt x="3575" y="1106"/>
                      <a:pt x="3556" y="1100"/>
                      <a:pt x="3531" y="1093"/>
                    </a:cubicBezTo>
                    <a:cubicBezTo>
                      <a:pt x="3531" y="1093"/>
                      <a:pt x="3531" y="1093"/>
                      <a:pt x="3531" y="1093"/>
                    </a:cubicBezTo>
                    <a:cubicBezTo>
                      <a:pt x="3499" y="1087"/>
                      <a:pt x="3467" y="1074"/>
                      <a:pt x="3429" y="1068"/>
                    </a:cubicBezTo>
                    <a:cubicBezTo>
                      <a:pt x="3429" y="1068"/>
                      <a:pt x="3429" y="1068"/>
                      <a:pt x="3429" y="1068"/>
                    </a:cubicBezTo>
                    <a:cubicBezTo>
                      <a:pt x="3353" y="1055"/>
                      <a:pt x="3264" y="1043"/>
                      <a:pt x="3188" y="1030"/>
                    </a:cubicBezTo>
                    <a:cubicBezTo>
                      <a:pt x="3188" y="1030"/>
                      <a:pt x="3188" y="1030"/>
                      <a:pt x="3188" y="1030"/>
                    </a:cubicBezTo>
                    <a:cubicBezTo>
                      <a:pt x="3143" y="1018"/>
                      <a:pt x="3105" y="1011"/>
                      <a:pt x="3067" y="992"/>
                    </a:cubicBezTo>
                    <a:cubicBezTo>
                      <a:pt x="3067" y="992"/>
                      <a:pt x="3067" y="992"/>
                      <a:pt x="3067" y="992"/>
                    </a:cubicBezTo>
                    <a:cubicBezTo>
                      <a:pt x="3048" y="980"/>
                      <a:pt x="3029" y="967"/>
                      <a:pt x="3016" y="954"/>
                    </a:cubicBezTo>
                    <a:cubicBezTo>
                      <a:pt x="3016" y="954"/>
                      <a:pt x="3016" y="954"/>
                      <a:pt x="3016" y="954"/>
                    </a:cubicBezTo>
                    <a:cubicBezTo>
                      <a:pt x="3004" y="935"/>
                      <a:pt x="2991" y="910"/>
                      <a:pt x="2991" y="885"/>
                    </a:cubicBezTo>
                    <a:cubicBezTo>
                      <a:pt x="2991" y="885"/>
                      <a:pt x="2991" y="885"/>
                      <a:pt x="2991" y="885"/>
                    </a:cubicBezTo>
                    <a:cubicBezTo>
                      <a:pt x="2991" y="847"/>
                      <a:pt x="3010" y="815"/>
                      <a:pt x="3035" y="796"/>
                    </a:cubicBezTo>
                    <a:cubicBezTo>
                      <a:pt x="3035" y="796"/>
                      <a:pt x="3035" y="796"/>
                      <a:pt x="3035" y="796"/>
                    </a:cubicBezTo>
                    <a:cubicBezTo>
                      <a:pt x="3054" y="777"/>
                      <a:pt x="3080" y="765"/>
                      <a:pt x="3112" y="752"/>
                    </a:cubicBezTo>
                    <a:cubicBezTo>
                      <a:pt x="3112" y="752"/>
                      <a:pt x="3112" y="752"/>
                      <a:pt x="3112" y="752"/>
                    </a:cubicBezTo>
                    <a:cubicBezTo>
                      <a:pt x="3143" y="740"/>
                      <a:pt x="3175" y="733"/>
                      <a:pt x="3220" y="727"/>
                    </a:cubicBezTo>
                    <a:cubicBezTo>
                      <a:pt x="3220" y="727"/>
                      <a:pt x="3220" y="727"/>
                      <a:pt x="3220" y="727"/>
                    </a:cubicBezTo>
                    <a:cubicBezTo>
                      <a:pt x="3258" y="721"/>
                      <a:pt x="3308" y="708"/>
                      <a:pt x="3353" y="702"/>
                    </a:cubicBezTo>
                    <a:cubicBezTo>
                      <a:pt x="3353" y="702"/>
                      <a:pt x="3353" y="702"/>
                      <a:pt x="3353" y="702"/>
                    </a:cubicBezTo>
                    <a:cubicBezTo>
                      <a:pt x="3448" y="689"/>
                      <a:pt x="3543" y="670"/>
                      <a:pt x="3575" y="657"/>
                    </a:cubicBezTo>
                    <a:cubicBezTo>
                      <a:pt x="3575" y="657"/>
                      <a:pt x="3575" y="657"/>
                      <a:pt x="3575" y="657"/>
                    </a:cubicBezTo>
                    <a:cubicBezTo>
                      <a:pt x="3575" y="657"/>
                      <a:pt x="3575" y="657"/>
                      <a:pt x="3575" y="657"/>
                    </a:cubicBezTo>
                    <a:cubicBezTo>
                      <a:pt x="3575" y="657"/>
                      <a:pt x="3575" y="657"/>
                      <a:pt x="3575" y="657"/>
                    </a:cubicBezTo>
                    <a:cubicBezTo>
                      <a:pt x="3575" y="657"/>
                      <a:pt x="3575" y="657"/>
                      <a:pt x="3575" y="657"/>
                    </a:cubicBezTo>
                    <a:cubicBezTo>
                      <a:pt x="3575" y="657"/>
                      <a:pt x="3575" y="657"/>
                      <a:pt x="3575" y="657"/>
                    </a:cubicBezTo>
                    <a:cubicBezTo>
                      <a:pt x="3575" y="657"/>
                      <a:pt x="3569" y="651"/>
                      <a:pt x="3562" y="651"/>
                    </a:cubicBezTo>
                    <a:cubicBezTo>
                      <a:pt x="3562" y="651"/>
                      <a:pt x="3562" y="651"/>
                      <a:pt x="3562" y="651"/>
                    </a:cubicBezTo>
                    <a:cubicBezTo>
                      <a:pt x="3556" y="639"/>
                      <a:pt x="3543" y="632"/>
                      <a:pt x="3524" y="632"/>
                    </a:cubicBezTo>
                    <a:cubicBezTo>
                      <a:pt x="3524" y="632"/>
                      <a:pt x="3524" y="632"/>
                      <a:pt x="3524" y="632"/>
                    </a:cubicBezTo>
                    <a:cubicBezTo>
                      <a:pt x="3524" y="632"/>
                      <a:pt x="3524" y="632"/>
                      <a:pt x="3524" y="632"/>
                    </a:cubicBezTo>
                    <a:cubicBezTo>
                      <a:pt x="3518" y="632"/>
                      <a:pt x="3518" y="632"/>
                      <a:pt x="3518" y="632"/>
                    </a:cubicBezTo>
                    <a:cubicBezTo>
                      <a:pt x="3518" y="632"/>
                      <a:pt x="3518" y="632"/>
                      <a:pt x="3518" y="632"/>
                    </a:cubicBezTo>
                    <a:cubicBezTo>
                      <a:pt x="3518" y="632"/>
                      <a:pt x="3518" y="632"/>
                      <a:pt x="3518" y="632"/>
                    </a:cubicBezTo>
                    <a:cubicBezTo>
                      <a:pt x="3518" y="632"/>
                      <a:pt x="3518" y="632"/>
                      <a:pt x="3518" y="632"/>
                    </a:cubicBezTo>
                    <a:cubicBezTo>
                      <a:pt x="3505" y="632"/>
                      <a:pt x="3448" y="645"/>
                      <a:pt x="3385" y="664"/>
                    </a:cubicBezTo>
                    <a:cubicBezTo>
                      <a:pt x="3385" y="664"/>
                      <a:pt x="3385" y="664"/>
                      <a:pt x="3385" y="664"/>
                    </a:cubicBezTo>
                    <a:cubicBezTo>
                      <a:pt x="3321" y="689"/>
                      <a:pt x="3251" y="708"/>
                      <a:pt x="3188" y="727"/>
                    </a:cubicBezTo>
                    <a:cubicBezTo>
                      <a:pt x="3188" y="727"/>
                      <a:pt x="3188" y="727"/>
                      <a:pt x="3188" y="727"/>
                    </a:cubicBezTo>
                    <a:cubicBezTo>
                      <a:pt x="3150" y="740"/>
                      <a:pt x="3112" y="752"/>
                      <a:pt x="3080" y="752"/>
                    </a:cubicBezTo>
                    <a:cubicBezTo>
                      <a:pt x="3080" y="752"/>
                      <a:pt x="3080" y="752"/>
                      <a:pt x="3080" y="752"/>
                    </a:cubicBezTo>
                    <a:cubicBezTo>
                      <a:pt x="3061" y="752"/>
                      <a:pt x="3042" y="746"/>
                      <a:pt x="3016" y="733"/>
                    </a:cubicBezTo>
                    <a:cubicBezTo>
                      <a:pt x="3016" y="733"/>
                      <a:pt x="3016" y="733"/>
                      <a:pt x="3016" y="733"/>
                    </a:cubicBezTo>
                    <a:cubicBezTo>
                      <a:pt x="2985" y="714"/>
                      <a:pt x="2978" y="676"/>
                      <a:pt x="2978" y="657"/>
                    </a:cubicBezTo>
                    <a:cubicBezTo>
                      <a:pt x="2978" y="657"/>
                      <a:pt x="2978" y="657"/>
                      <a:pt x="2978" y="657"/>
                    </a:cubicBezTo>
                    <a:cubicBezTo>
                      <a:pt x="2978" y="626"/>
                      <a:pt x="2985" y="601"/>
                      <a:pt x="2997" y="575"/>
                    </a:cubicBezTo>
                    <a:cubicBezTo>
                      <a:pt x="2997" y="575"/>
                      <a:pt x="2997" y="575"/>
                      <a:pt x="2997" y="575"/>
                    </a:cubicBezTo>
                    <a:cubicBezTo>
                      <a:pt x="3010" y="550"/>
                      <a:pt x="3023" y="525"/>
                      <a:pt x="3035" y="493"/>
                    </a:cubicBezTo>
                    <a:cubicBezTo>
                      <a:pt x="3035" y="493"/>
                      <a:pt x="3035" y="493"/>
                      <a:pt x="3035" y="493"/>
                    </a:cubicBezTo>
                    <a:cubicBezTo>
                      <a:pt x="3067" y="443"/>
                      <a:pt x="3099" y="386"/>
                      <a:pt x="3105" y="361"/>
                    </a:cubicBezTo>
                    <a:cubicBezTo>
                      <a:pt x="3105" y="361"/>
                      <a:pt x="3105" y="361"/>
                      <a:pt x="3105" y="361"/>
                    </a:cubicBezTo>
                    <a:cubicBezTo>
                      <a:pt x="3105" y="348"/>
                      <a:pt x="3112" y="348"/>
                      <a:pt x="3112" y="348"/>
                    </a:cubicBezTo>
                    <a:cubicBezTo>
                      <a:pt x="3112" y="348"/>
                      <a:pt x="3112" y="348"/>
                      <a:pt x="3112" y="348"/>
                    </a:cubicBezTo>
                    <a:cubicBezTo>
                      <a:pt x="3112" y="348"/>
                      <a:pt x="3112" y="348"/>
                      <a:pt x="3112" y="348"/>
                    </a:cubicBezTo>
                    <a:cubicBezTo>
                      <a:pt x="3112" y="348"/>
                      <a:pt x="3112" y="348"/>
                      <a:pt x="3112" y="348"/>
                    </a:cubicBezTo>
                    <a:cubicBezTo>
                      <a:pt x="3112" y="348"/>
                      <a:pt x="3112" y="348"/>
                      <a:pt x="3112" y="348"/>
                    </a:cubicBezTo>
                    <a:cubicBezTo>
                      <a:pt x="3112" y="329"/>
                      <a:pt x="3073" y="278"/>
                      <a:pt x="3048" y="272"/>
                    </a:cubicBezTo>
                    <a:cubicBezTo>
                      <a:pt x="3048" y="272"/>
                      <a:pt x="3048" y="272"/>
                      <a:pt x="3048" y="272"/>
                    </a:cubicBezTo>
                    <a:cubicBezTo>
                      <a:pt x="3042" y="266"/>
                      <a:pt x="3042" y="266"/>
                      <a:pt x="3035" y="266"/>
                    </a:cubicBezTo>
                    <a:cubicBezTo>
                      <a:pt x="3035" y="266"/>
                      <a:pt x="3035" y="266"/>
                      <a:pt x="3035" y="266"/>
                    </a:cubicBezTo>
                    <a:cubicBezTo>
                      <a:pt x="3035" y="266"/>
                      <a:pt x="3029" y="278"/>
                      <a:pt x="3029" y="285"/>
                    </a:cubicBezTo>
                    <a:cubicBezTo>
                      <a:pt x="3029" y="285"/>
                      <a:pt x="3029" y="285"/>
                      <a:pt x="3029" y="285"/>
                    </a:cubicBezTo>
                    <a:cubicBezTo>
                      <a:pt x="3016" y="304"/>
                      <a:pt x="3010" y="329"/>
                      <a:pt x="2997" y="361"/>
                    </a:cubicBezTo>
                    <a:cubicBezTo>
                      <a:pt x="2997" y="361"/>
                      <a:pt x="2997" y="361"/>
                      <a:pt x="2997" y="361"/>
                    </a:cubicBezTo>
                    <a:cubicBezTo>
                      <a:pt x="2972" y="417"/>
                      <a:pt x="2953" y="487"/>
                      <a:pt x="2927" y="544"/>
                    </a:cubicBezTo>
                    <a:cubicBezTo>
                      <a:pt x="2927" y="544"/>
                      <a:pt x="2927" y="544"/>
                      <a:pt x="2927" y="544"/>
                    </a:cubicBezTo>
                    <a:cubicBezTo>
                      <a:pt x="2908" y="582"/>
                      <a:pt x="2889" y="620"/>
                      <a:pt x="2858" y="645"/>
                    </a:cubicBezTo>
                    <a:cubicBezTo>
                      <a:pt x="2858" y="645"/>
                      <a:pt x="2858" y="645"/>
                      <a:pt x="2858" y="645"/>
                    </a:cubicBezTo>
                    <a:cubicBezTo>
                      <a:pt x="2819" y="676"/>
                      <a:pt x="2769" y="689"/>
                      <a:pt x="2724" y="689"/>
                    </a:cubicBezTo>
                    <a:cubicBezTo>
                      <a:pt x="2724" y="689"/>
                      <a:pt x="2724" y="689"/>
                      <a:pt x="2724" y="689"/>
                    </a:cubicBezTo>
                    <a:cubicBezTo>
                      <a:pt x="2648" y="689"/>
                      <a:pt x="2565" y="657"/>
                      <a:pt x="2527" y="575"/>
                    </a:cubicBezTo>
                    <a:cubicBezTo>
                      <a:pt x="2527" y="575"/>
                      <a:pt x="2527" y="575"/>
                      <a:pt x="2527" y="575"/>
                    </a:cubicBezTo>
                    <a:cubicBezTo>
                      <a:pt x="2521" y="563"/>
                      <a:pt x="2521" y="544"/>
                      <a:pt x="2521" y="531"/>
                    </a:cubicBezTo>
                    <a:cubicBezTo>
                      <a:pt x="2521" y="531"/>
                      <a:pt x="2521" y="531"/>
                      <a:pt x="2521" y="531"/>
                    </a:cubicBezTo>
                    <a:cubicBezTo>
                      <a:pt x="2521" y="468"/>
                      <a:pt x="2546" y="411"/>
                      <a:pt x="2565" y="348"/>
                    </a:cubicBezTo>
                    <a:cubicBezTo>
                      <a:pt x="2565" y="348"/>
                      <a:pt x="2565" y="348"/>
                      <a:pt x="2565" y="348"/>
                    </a:cubicBezTo>
                    <a:cubicBezTo>
                      <a:pt x="2585" y="285"/>
                      <a:pt x="2604" y="228"/>
                      <a:pt x="2597" y="203"/>
                    </a:cubicBezTo>
                    <a:cubicBezTo>
                      <a:pt x="2597" y="203"/>
                      <a:pt x="2597" y="203"/>
                      <a:pt x="2597" y="203"/>
                    </a:cubicBezTo>
                    <a:cubicBezTo>
                      <a:pt x="2597" y="203"/>
                      <a:pt x="2597" y="196"/>
                      <a:pt x="2597" y="196"/>
                    </a:cubicBezTo>
                    <a:cubicBezTo>
                      <a:pt x="2597" y="196"/>
                      <a:pt x="2597" y="196"/>
                      <a:pt x="2597" y="196"/>
                    </a:cubicBezTo>
                    <a:cubicBezTo>
                      <a:pt x="2597" y="190"/>
                      <a:pt x="2585" y="171"/>
                      <a:pt x="2565" y="152"/>
                    </a:cubicBezTo>
                    <a:cubicBezTo>
                      <a:pt x="2565" y="152"/>
                      <a:pt x="2565" y="152"/>
                      <a:pt x="2565" y="152"/>
                    </a:cubicBezTo>
                    <a:cubicBezTo>
                      <a:pt x="2546" y="139"/>
                      <a:pt x="2521" y="133"/>
                      <a:pt x="2508" y="133"/>
                    </a:cubicBezTo>
                    <a:cubicBezTo>
                      <a:pt x="2508" y="133"/>
                      <a:pt x="2508" y="133"/>
                      <a:pt x="2508" y="133"/>
                    </a:cubicBezTo>
                    <a:cubicBezTo>
                      <a:pt x="2508" y="133"/>
                      <a:pt x="2508" y="133"/>
                      <a:pt x="2508" y="133"/>
                    </a:cubicBezTo>
                    <a:cubicBezTo>
                      <a:pt x="2508" y="133"/>
                      <a:pt x="2508" y="133"/>
                      <a:pt x="2508" y="133"/>
                    </a:cubicBezTo>
                    <a:cubicBezTo>
                      <a:pt x="2508" y="133"/>
                      <a:pt x="2508" y="133"/>
                      <a:pt x="2508" y="133"/>
                    </a:cubicBezTo>
                    <a:cubicBezTo>
                      <a:pt x="2508" y="133"/>
                      <a:pt x="2508" y="133"/>
                      <a:pt x="2508" y="133"/>
                    </a:cubicBezTo>
                    <a:cubicBezTo>
                      <a:pt x="2508" y="133"/>
                      <a:pt x="2496" y="152"/>
                      <a:pt x="2496" y="177"/>
                    </a:cubicBezTo>
                    <a:cubicBezTo>
                      <a:pt x="2496" y="177"/>
                      <a:pt x="2496" y="177"/>
                      <a:pt x="2496" y="177"/>
                    </a:cubicBezTo>
                    <a:cubicBezTo>
                      <a:pt x="2489" y="203"/>
                      <a:pt x="2483" y="234"/>
                      <a:pt x="2477" y="272"/>
                    </a:cubicBezTo>
                    <a:cubicBezTo>
                      <a:pt x="2477" y="272"/>
                      <a:pt x="2477" y="272"/>
                      <a:pt x="2477" y="272"/>
                    </a:cubicBezTo>
                    <a:cubicBezTo>
                      <a:pt x="2470" y="342"/>
                      <a:pt x="2458" y="430"/>
                      <a:pt x="2445" y="500"/>
                    </a:cubicBezTo>
                    <a:cubicBezTo>
                      <a:pt x="2445" y="500"/>
                      <a:pt x="2445" y="500"/>
                      <a:pt x="2445" y="500"/>
                    </a:cubicBezTo>
                    <a:cubicBezTo>
                      <a:pt x="2438" y="550"/>
                      <a:pt x="2432" y="588"/>
                      <a:pt x="2413" y="626"/>
                    </a:cubicBezTo>
                    <a:cubicBezTo>
                      <a:pt x="2413" y="626"/>
                      <a:pt x="2413" y="626"/>
                      <a:pt x="2413" y="626"/>
                    </a:cubicBezTo>
                    <a:cubicBezTo>
                      <a:pt x="2369" y="695"/>
                      <a:pt x="2305" y="752"/>
                      <a:pt x="2229" y="752"/>
                    </a:cubicBezTo>
                    <a:cubicBezTo>
                      <a:pt x="2229" y="752"/>
                      <a:pt x="2229" y="752"/>
                      <a:pt x="2229" y="752"/>
                    </a:cubicBezTo>
                    <a:cubicBezTo>
                      <a:pt x="2178" y="759"/>
                      <a:pt x="2127" y="727"/>
                      <a:pt x="2108" y="683"/>
                    </a:cubicBezTo>
                    <a:cubicBezTo>
                      <a:pt x="2108" y="683"/>
                      <a:pt x="2108" y="683"/>
                      <a:pt x="2108" y="683"/>
                    </a:cubicBezTo>
                    <a:cubicBezTo>
                      <a:pt x="2089" y="651"/>
                      <a:pt x="2089" y="626"/>
                      <a:pt x="2083" y="588"/>
                    </a:cubicBezTo>
                    <a:cubicBezTo>
                      <a:pt x="2083" y="588"/>
                      <a:pt x="2083" y="588"/>
                      <a:pt x="2083" y="588"/>
                    </a:cubicBezTo>
                    <a:cubicBezTo>
                      <a:pt x="2077" y="556"/>
                      <a:pt x="2077" y="518"/>
                      <a:pt x="2077" y="481"/>
                    </a:cubicBezTo>
                    <a:cubicBezTo>
                      <a:pt x="2077" y="481"/>
                      <a:pt x="2077" y="481"/>
                      <a:pt x="2077" y="481"/>
                    </a:cubicBezTo>
                    <a:cubicBezTo>
                      <a:pt x="2070" y="405"/>
                      <a:pt x="2070" y="316"/>
                      <a:pt x="2064" y="253"/>
                    </a:cubicBezTo>
                    <a:cubicBezTo>
                      <a:pt x="2064" y="253"/>
                      <a:pt x="2064" y="253"/>
                      <a:pt x="2064" y="253"/>
                    </a:cubicBezTo>
                    <a:cubicBezTo>
                      <a:pt x="2064" y="209"/>
                      <a:pt x="2057" y="171"/>
                      <a:pt x="2051" y="165"/>
                    </a:cubicBezTo>
                    <a:cubicBezTo>
                      <a:pt x="2051" y="165"/>
                      <a:pt x="2051" y="165"/>
                      <a:pt x="2051" y="165"/>
                    </a:cubicBezTo>
                    <a:cubicBezTo>
                      <a:pt x="2038" y="133"/>
                      <a:pt x="2026" y="127"/>
                      <a:pt x="2019" y="127"/>
                    </a:cubicBezTo>
                    <a:cubicBezTo>
                      <a:pt x="2019" y="127"/>
                      <a:pt x="2019" y="127"/>
                      <a:pt x="2019" y="127"/>
                    </a:cubicBezTo>
                    <a:cubicBezTo>
                      <a:pt x="2013" y="127"/>
                      <a:pt x="2007" y="127"/>
                      <a:pt x="1994" y="139"/>
                    </a:cubicBezTo>
                    <a:cubicBezTo>
                      <a:pt x="1994" y="139"/>
                      <a:pt x="1994" y="139"/>
                      <a:pt x="1994" y="139"/>
                    </a:cubicBezTo>
                    <a:cubicBezTo>
                      <a:pt x="1994" y="146"/>
                      <a:pt x="1988" y="158"/>
                      <a:pt x="1988" y="184"/>
                    </a:cubicBezTo>
                    <a:cubicBezTo>
                      <a:pt x="1988" y="184"/>
                      <a:pt x="1988" y="184"/>
                      <a:pt x="1988" y="184"/>
                    </a:cubicBezTo>
                    <a:cubicBezTo>
                      <a:pt x="1981" y="209"/>
                      <a:pt x="1975" y="241"/>
                      <a:pt x="1969" y="272"/>
                    </a:cubicBezTo>
                    <a:cubicBezTo>
                      <a:pt x="1969" y="272"/>
                      <a:pt x="1969" y="272"/>
                      <a:pt x="1969" y="272"/>
                    </a:cubicBezTo>
                    <a:cubicBezTo>
                      <a:pt x="1962" y="342"/>
                      <a:pt x="1956" y="424"/>
                      <a:pt x="1943" y="487"/>
                    </a:cubicBezTo>
                    <a:cubicBezTo>
                      <a:pt x="1943" y="487"/>
                      <a:pt x="1943" y="487"/>
                      <a:pt x="1943" y="487"/>
                    </a:cubicBezTo>
                    <a:cubicBezTo>
                      <a:pt x="1937" y="531"/>
                      <a:pt x="1931" y="569"/>
                      <a:pt x="1911" y="607"/>
                    </a:cubicBezTo>
                    <a:cubicBezTo>
                      <a:pt x="1911" y="607"/>
                      <a:pt x="1911" y="607"/>
                      <a:pt x="1911" y="607"/>
                    </a:cubicBezTo>
                    <a:cubicBezTo>
                      <a:pt x="1880" y="683"/>
                      <a:pt x="1816" y="740"/>
                      <a:pt x="1734" y="746"/>
                    </a:cubicBezTo>
                    <a:cubicBezTo>
                      <a:pt x="1734" y="746"/>
                      <a:pt x="1734" y="746"/>
                      <a:pt x="1734" y="746"/>
                    </a:cubicBezTo>
                    <a:cubicBezTo>
                      <a:pt x="1689" y="746"/>
                      <a:pt x="1645" y="727"/>
                      <a:pt x="1619" y="689"/>
                    </a:cubicBezTo>
                    <a:cubicBezTo>
                      <a:pt x="1619" y="689"/>
                      <a:pt x="1619" y="689"/>
                      <a:pt x="1619" y="689"/>
                    </a:cubicBezTo>
                    <a:cubicBezTo>
                      <a:pt x="1600" y="657"/>
                      <a:pt x="1594" y="626"/>
                      <a:pt x="1581" y="582"/>
                    </a:cubicBezTo>
                    <a:cubicBezTo>
                      <a:pt x="1581" y="582"/>
                      <a:pt x="1581" y="582"/>
                      <a:pt x="1581" y="582"/>
                    </a:cubicBezTo>
                    <a:cubicBezTo>
                      <a:pt x="1569" y="544"/>
                      <a:pt x="1562" y="493"/>
                      <a:pt x="1556" y="449"/>
                    </a:cubicBezTo>
                    <a:cubicBezTo>
                      <a:pt x="1556" y="449"/>
                      <a:pt x="1556" y="449"/>
                      <a:pt x="1556" y="449"/>
                    </a:cubicBezTo>
                    <a:cubicBezTo>
                      <a:pt x="1537" y="354"/>
                      <a:pt x="1518" y="253"/>
                      <a:pt x="1505" y="222"/>
                    </a:cubicBezTo>
                    <a:cubicBezTo>
                      <a:pt x="1505" y="222"/>
                      <a:pt x="1505" y="222"/>
                      <a:pt x="1505" y="222"/>
                    </a:cubicBezTo>
                    <a:cubicBezTo>
                      <a:pt x="1499" y="222"/>
                      <a:pt x="1499" y="222"/>
                      <a:pt x="1499" y="222"/>
                    </a:cubicBezTo>
                    <a:cubicBezTo>
                      <a:pt x="1499" y="222"/>
                      <a:pt x="1499" y="222"/>
                      <a:pt x="1499" y="222"/>
                    </a:cubicBezTo>
                    <a:cubicBezTo>
                      <a:pt x="1492" y="209"/>
                      <a:pt x="1492" y="215"/>
                      <a:pt x="1492" y="209"/>
                    </a:cubicBezTo>
                    <a:cubicBezTo>
                      <a:pt x="1492" y="209"/>
                      <a:pt x="1492" y="209"/>
                      <a:pt x="1492" y="209"/>
                    </a:cubicBezTo>
                    <a:cubicBezTo>
                      <a:pt x="1486" y="209"/>
                      <a:pt x="1454" y="228"/>
                      <a:pt x="1442" y="259"/>
                    </a:cubicBezTo>
                    <a:cubicBezTo>
                      <a:pt x="1442" y="259"/>
                      <a:pt x="1442" y="259"/>
                      <a:pt x="1442" y="259"/>
                    </a:cubicBezTo>
                    <a:cubicBezTo>
                      <a:pt x="1442" y="259"/>
                      <a:pt x="1442" y="272"/>
                      <a:pt x="1442" y="291"/>
                    </a:cubicBezTo>
                    <a:cubicBezTo>
                      <a:pt x="1442" y="291"/>
                      <a:pt x="1442" y="291"/>
                      <a:pt x="1442" y="291"/>
                    </a:cubicBezTo>
                    <a:cubicBezTo>
                      <a:pt x="1435" y="367"/>
                      <a:pt x="1467" y="506"/>
                      <a:pt x="1473" y="607"/>
                    </a:cubicBezTo>
                    <a:cubicBezTo>
                      <a:pt x="1473" y="607"/>
                      <a:pt x="1473" y="607"/>
                      <a:pt x="1473" y="607"/>
                    </a:cubicBezTo>
                    <a:cubicBezTo>
                      <a:pt x="1467" y="639"/>
                      <a:pt x="1467" y="670"/>
                      <a:pt x="1448" y="702"/>
                    </a:cubicBezTo>
                    <a:cubicBezTo>
                      <a:pt x="1448" y="702"/>
                      <a:pt x="1448" y="702"/>
                      <a:pt x="1448" y="702"/>
                    </a:cubicBezTo>
                    <a:cubicBezTo>
                      <a:pt x="1410" y="759"/>
                      <a:pt x="1353" y="765"/>
                      <a:pt x="1308" y="765"/>
                    </a:cubicBezTo>
                    <a:cubicBezTo>
                      <a:pt x="1308" y="765"/>
                      <a:pt x="1308" y="765"/>
                      <a:pt x="1308" y="765"/>
                    </a:cubicBezTo>
                    <a:cubicBezTo>
                      <a:pt x="1264" y="765"/>
                      <a:pt x="1213" y="752"/>
                      <a:pt x="1175" y="740"/>
                    </a:cubicBezTo>
                    <a:cubicBezTo>
                      <a:pt x="1175" y="740"/>
                      <a:pt x="1175" y="740"/>
                      <a:pt x="1175" y="740"/>
                    </a:cubicBezTo>
                    <a:cubicBezTo>
                      <a:pt x="1130" y="721"/>
                      <a:pt x="1092" y="702"/>
                      <a:pt x="1061" y="664"/>
                    </a:cubicBezTo>
                    <a:cubicBezTo>
                      <a:pt x="1061" y="664"/>
                      <a:pt x="1061" y="664"/>
                      <a:pt x="1061" y="664"/>
                    </a:cubicBezTo>
                    <a:cubicBezTo>
                      <a:pt x="1029" y="613"/>
                      <a:pt x="1029" y="563"/>
                      <a:pt x="1029" y="506"/>
                    </a:cubicBezTo>
                    <a:cubicBezTo>
                      <a:pt x="1029" y="506"/>
                      <a:pt x="1029" y="506"/>
                      <a:pt x="1029" y="506"/>
                    </a:cubicBezTo>
                    <a:cubicBezTo>
                      <a:pt x="1029" y="462"/>
                      <a:pt x="1029" y="411"/>
                      <a:pt x="1029" y="373"/>
                    </a:cubicBezTo>
                    <a:cubicBezTo>
                      <a:pt x="1029" y="373"/>
                      <a:pt x="1029" y="373"/>
                      <a:pt x="1029" y="373"/>
                    </a:cubicBezTo>
                    <a:cubicBezTo>
                      <a:pt x="1029" y="342"/>
                      <a:pt x="1029" y="310"/>
                      <a:pt x="1022" y="304"/>
                    </a:cubicBezTo>
                    <a:cubicBezTo>
                      <a:pt x="1022" y="304"/>
                      <a:pt x="1022" y="304"/>
                      <a:pt x="1022" y="304"/>
                    </a:cubicBezTo>
                    <a:cubicBezTo>
                      <a:pt x="1022" y="304"/>
                      <a:pt x="1022" y="304"/>
                      <a:pt x="1022" y="304"/>
                    </a:cubicBezTo>
                    <a:cubicBezTo>
                      <a:pt x="1022" y="304"/>
                      <a:pt x="1022" y="304"/>
                      <a:pt x="1022" y="304"/>
                    </a:cubicBezTo>
                    <a:cubicBezTo>
                      <a:pt x="1022" y="304"/>
                      <a:pt x="1022" y="304"/>
                      <a:pt x="1022" y="304"/>
                    </a:cubicBezTo>
                    <a:cubicBezTo>
                      <a:pt x="1016" y="297"/>
                      <a:pt x="972" y="272"/>
                      <a:pt x="940" y="278"/>
                    </a:cubicBezTo>
                    <a:cubicBezTo>
                      <a:pt x="940" y="278"/>
                      <a:pt x="940" y="278"/>
                      <a:pt x="940" y="278"/>
                    </a:cubicBezTo>
                    <a:cubicBezTo>
                      <a:pt x="927" y="278"/>
                      <a:pt x="915" y="278"/>
                      <a:pt x="915" y="285"/>
                    </a:cubicBezTo>
                    <a:cubicBezTo>
                      <a:pt x="915" y="285"/>
                      <a:pt x="915" y="285"/>
                      <a:pt x="915" y="285"/>
                    </a:cubicBezTo>
                    <a:cubicBezTo>
                      <a:pt x="915" y="285"/>
                      <a:pt x="915" y="285"/>
                      <a:pt x="908" y="285"/>
                    </a:cubicBezTo>
                    <a:cubicBezTo>
                      <a:pt x="908" y="285"/>
                      <a:pt x="908" y="285"/>
                      <a:pt x="908" y="285"/>
                    </a:cubicBezTo>
                    <a:cubicBezTo>
                      <a:pt x="908" y="291"/>
                      <a:pt x="908" y="291"/>
                      <a:pt x="908" y="297"/>
                    </a:cubicBezTo>
                    <a:cubicBezTo>
                      <a:pt x="908" y="297"/>
                      <a:pt x="908" y="297"/>
                      <a:pt x="908" y="297"/>
                    </a:cubicBezTo>
                    <a:cubicBezTo>
                      <a:pt x="908" y="310"/>
                      <a:pt x="908" y="329"/>
                      <a:pt x="908" y="348"/>
                    </a:cubicBezTo>
                    <a:cubicBezTo>
                      <a:pt x="908" y="348"/>
                      <a:pt x="908" y="348"/>
                      <a:pt x="908" y="348"/>
                    </a:cubicBezTo>
                    <a:cubicBezTo>
                      <a:pt x="908" y="430"/>
                      <a:pt x="921" y="550"/>
                      <a:pt x="921" y="626"/>
                    </a:cubicBezTo>
                    <a:cubicBezTo>
                      <a:pt x="921" y="626"/>
                      <a:pt x="921" y="626"/>
                      <a:pt x="921" y="626"/>
                    </a:cubicBezTo>
                    <a:cubicBezTo>
                      <a:pt x="921" y="645"/>
                      <a:pt x="921" y="664"/>
                      <a:pt x="921" y="676"/>
                    </a:cubicBezTo>
                    <a:cubicBezTo>
                      <a:pt x="921" y="676"/>
                      <a:pt x="921" y="676"/>
                      <a:pt x="921" y="676"/>
                    </a:cubicBezTo>
                    <a:cubicBezTo>
                      <a:pt x="915" y="702"/>
                      <a:pt x="908" y="727"/>
                      <a:pt x="902" y="746"/>
                    </a:cubicBezTo>
                    <a:cubicBezTo>
                      <a:pt x="902" y="746"/>
                      <a:pt x="902" y="746"/>
                      <a:pt x="902" y="746"/>
                    </a:cubicBezTo>
                    <a:cubicBezTo>
                      <a:pt x="895" y="765"/>
                      <a:pt x="889" y="790"/>
                      <a:pt x="864" y="809"/>
                    </a:cubicBezTo>
                    <a:cubicBezTo>
                      <a:pt x="864" y="809"/>
                      <a:pt x="864" y="809"/>
                      <a:pt x="864" y="809"/>
                    </a:cubicBezTo>
                    <a:cubicBezTo>
                      <a:pt x="851" y="822"/>
                      <a:pt x="826" y="828"/>
                      <a:pt x="807" y="828"/>
                    </a:cubicBezTo>
                    <a:cubicBezTo>
                      <a:pt x="807" y="828"/>
                      <a:pt x="807" y="828"/>
                      <a:pt x="807" y="828"/>
                    </a:cubicBezTo>
                    <a:cubicBezTo>
                      <a:pt x="775" y="828"/>
                      <a:pt x="756" y="815"/>
                      <a:pt x="737" y="809"/>
                    </a:cubicBezTo>
                    <a:cubicBezTo>
                      <a:pt x="737" y="809"/>
                      <a:pt x="737" y="809"/>
                      <a:pt x="737" y="809"/>
                    </a:cubicBezTo>
                    <a:cubicBezTo>
                      <a:pt x="711" y="790"/>
                      <a:pt x="692" y="771"/>
                      <a:pt x="673" y="746"/>
                    </a:cubicBezTo>
                    <a:cubicBezTo>
                      <a:pt x="673" y="746"/>
                      <a:pt x="673" y="746"/>
                      <a:pt x="673" y="746"/>
                    </a:cubicBezTo>
                    <a:cubicBezTo>
                      <a:pt x="654" y="721"/>
                      <a:pt x="635" y="695"/>
                      <a:pt x="616" y="664"/>
                    </a:cubicBezTo>
                    <a:cubicBezTo>
                      <a:pt x="616" y="664"/>
                      <a:pt x="616" y="664"/>
                      <a:pt x="616" y="664"/>
                    </a:cubicBezTo>
                    <a:cubicBezTo>
                      <a:pt x="578" y="607"/>
                      <a:pt x="534" y="544"/>
                      <a:pt x="508" y="518"/>
                    </a:cubicBezTo>
                    <a:cubicBezTo>
                      <a:pt x="508" y="518"/>
                      <a:pt x="508" y="518"/>
                      <a:pt x="508" y="518"/>
                    </a:cubicBezTo>
                    <a:cubicBezTo>
                      <a:pt x="502" y="512"/>
                      <a:pt x="495" y="512"/>
                      <a:pt x="495" y="506"/>
                    </a:cubicBezTo>
                    <a:cubicBezTo>
                      <a:pt x="495" y="506"/>
                      <a:pt x="495" y="506"/>
                      <a:pt x="495" y="506"/>
                    </a:cubicBezTo>
                    <a:cubicBezTo>
                      <a:pt x="495" y="506"/>
                      <a:pt x="495" y="506"/>
                      <a:pt x="489" y="506"/>
                    </a:cubicBezTo>
                    <a:cubicBezTo>
                      <a:pt x="489" y="506"/>
                      <a:pt x="489" y="506"/>
                      <a:pt x="489" y="506"/>
                    </a:cubicBezTo>
                    <a:cubicBezTo>
                      <a:pt x="489" y="506"/>
                      <a:pt x="483" y="512"/>
                      <a:pt x="470" y="518"/>
                    </a:cubicBezTo>
                    <a:cubicBezTo>
                      <a:pt x="470" y="518"/>
                      <a:pt x="470" y="518"/>
                      <a:pt x="470" y="518"/>
                    </a:cubicBezTo>
                    <a:cubicBezTo>
                      <a:pt x="464" y="525"/>
                      <a:pt x="457" y="537"/>
                      <a:pt x="457" y="544"/>
                    </a:cubicBezTo>
                    <a:cubicBezTo>
                      <a:pt x="457" y="544"/>
                      <a:pt x="457" y="544"/>
                      <a:pt x="457" y="544"/>
                    </a:cubicBezTo>
                    <a:cubicBezTo>
                      <a:pt x="457" y="544"/>
                      <a:pt x="457" y="544"/>
                      <a:pt x="464" y="550"/>
                    </a:cubicBezTo>
                    <a:cubicBezTo>
                      <a:pt x="464" y="550"/>
                      <a:pt x="464" y="550"/>
                      <a:pt x="464" y="550"/>
                    </a:cubicBezTo>
                    <a:cubicBezTo>
                      <a:pt x="464" y="556"/>
                      <a:pt x="470" y="569"/>
                      <a:pt x="483" y="582"/>
                    </a:cubicBezTo>
                    <a:cubicBezTo>
                      <a:pt x="483" y="582"/>
                      <a:pt x="483" y="582"/>
                      <a:pt x="483" y="582"/>
                    </a:cubicBezTo>
                    <a:cubicBezTo>
                      <a:pt x="502" y="613"/>
                      <a:pt x="521" y="645"/>
                      <a:pt x="540" y="683"/>
                    </a:cubicBezTo>
                    <a:cubicBezTo>
                      <a:pt x="540" y="683"/>
                      <a:pt x="540" y="683"/>
                      <a:pt x="540" y="683"/>
                    </a:cubicBezTo>
                    <a:cubicBezTo>
                      <a:pt x="553" y="708"/>
                      <a:pt x="565" y="727"/>
                      <a:pt x="565" y="765"/>
                    </a:cubicBezTo>
                    <a:cubicBezTo>
                      <a:pt x="565" y="765"/>
                      <a:pt x="565" y="765"/>
                      <a:pt x="565" y="765"/>
                    </a:cubicBezTo>
                    <a:cubicBezTo>
                      <a:pt x="565" y="784"/>
                      <a:pt x="559" y="809"/>
                      <a:pt x="540" y="828"/>
                    </a:cubicBezTo>
                    <a:cubicBezTo>
                      <a:pt x="540" y="828"/>
                      <a:pt x="540" y="828"/>
                      <a:pt x="540" y="828"/>
                    </a:cubicBezTo>
                    <a:cubicBezTo>
                      <a:pt x="514" y="847"/>
                      <a:pt x="495" y="853"/>
                      <a:pt x="476" y="860"/>
                    </a:cubicBezTo>
                    <a:cubicBezTo>
                      <a:pt x="476" y="860"/>
                      <a:pt x="476" y="860"/>
                      <a:pt x="476" y="860"/>
                    </a:cubicBezTo>
                    <a:cubicBezTo>
                      <a:pt x="457" y="860"/>
                      <a:pt x="432" y="860"/>
                      <a:pt x="413" y="860"/>
                    </a:cubicBezTo>
                    <a:cubicBezTo>
                      <a:pt x="413" y="860"/>
                      <a:pt x="413" y="860"/>
                      <a:pt x="413" y="860"/>
                    </a:cubicBezTo>
                    <a:cubicBezTo>
                      <a:pt x="343" y="860"/>
                      <a:pt x="260" y="853"/>
                      <a:pt x="210" y="853"/>
                    </a:cubicBezTo>
                    <a:cubicBezTo>
                      <a:pt x="210" y="853"/>
                      <a:pt x="210" y="853"/>
                      <a:pt x="210" y="853"/>
                    </a:cubicBezTo>
                    <a:cubicBezTo>
                      <a:pt x="191" y="853"/>
                      <a:pt x="178" y="853"/>
                      <a:pt x="178" y="853"/>
                    </a:cubicBezTo>
                    <a:cubicBezTo>
                      <a:pt x="178" y="853"/>
                      <a:pt x="178" y="853"/>
                      <a:pt x="178" y="853"/>
                    </a:cubicBezTo>
                    <a:cubicBezTo>
                      <a:pt x="178" y="853"/>
                      <a:pt x="172" y="853"/>
                      <a:pt x="172" y="853"/>
                    </a:cubicBezTo>
                    <a:cubicBezTo>
                      <a:pt x="172" y="853"/>
                      <a:pt x="172" y="853"/>
                      <a:pt x="172" y="853"/>
                    </a:cubicBezTo>
                    <a:cubicBezTo>
                      <a:pt x="159" y="860"/>
                      <a:pt x="140" y="872"/>
                      <a:pt x="133" y="885"/>
                    </a:cubicBezTo>
                    <a:cubicBezTo>
                      <a:pt x="133" y="885"/>
                      <a:pt x="133" y="885"/>
                      <a:pt x="133" y="885"/>
                    </a:cubicBezTo>
                    <a:cubicBezTo>
                      <a:pt x="140" y="891"/>
                      <a:pt x="146" y="891"/>
                      <a:pt x="153" y="891"/>
                    </a:cubicBezTo>
                    <a:cubicBezTo>
                      <a:pt x="153" y="891"/>
                      <a:pt x="153" y="891"/>
                      <a:pt x="153" y="891"/>
                    </a:cubicBezTo>
                    <a:cubicBezTo>
                      <a:pt x="178" y="898"/>
                      <a:pt x="203" y="898"/>
                      <a:pt x="235" y="904"/>
                    </a:cubicBezTo>
                    <a:cubicBezTo>
                      <a:pt x="235" y="904"/>
                      <a:pt x="235" y="904"/>
                      <a:pt x="235" y="904"/>
                    </a:cubicBezTo>
                    <a:cubicBezTo>
                      <a:pt x="299" y="910"/>
                      <a:pt x="375" y="916"/>
                      <a:pt x="438" y="923"/>
                    </a:cubicBezTo>
                    <a:cubicBezTo>
                      <a:pt x="438" y="923"/>
                      <a:pt x="438" y="923"/>
                      <a:pt x="438" y="923"/>
                    </a:cubicBezTo>
                    <a:cubicBezTo>
                      <a:pt x="476" y="929"/>
                      <a:pt x="508" y="935"/>
                      <a:pt x="546" y="954"/>
                    </a:cubicBezTo>
                    <a:cubicBezTo>
                      <a:pt x="546" y="954"/>
                      <a:pt x="546" y="954"/>
                      <a:pt x="546" y="954"/>
                    </a:cubicBezTo>
                    <a:cubicBezTo>
                      <a:pt x="546" y="954"/>
                      <a:pt x="546" y="954"/>
                      <a:pt x="546" y="954"/>
                    </a:cubicBezTo>
                    <a:cubicBezTo>
                      <a:pt x="514" y="1011"/>
                      <a:pt x="514" y="1011"/>
                      <a:pt x="514" y="1011"/>
                    </a:cubicBezTo>
                    <a:cubicBezTo>
                      <a:pt x="578" y="1011"/>
                      <a:pt x="578" y="1011"/>
                      <a:pt x="578" y="1011"/>
                    </a:cubicBezTo>
                    <a:cubicBezTo>
                      <a:pt x="546" y="1011"/>
                      <a:pt x="546" y="1011"/>
                      <a:pt x="546" y="1011"/>
                    </a:cubicBezTo>
                    <a:cubicBezTo>
                      <a:pt x="578" y="999"/>
                      <a:pt x="578" y="999"/>
                      <a:pt x="578" y="999"/>
                    </a:cubicBezTo>
                    <a:cubicBezTo>
                      <a:pt x="578" y="999"/>
                      <a:pt x="578" y="999"/>
                      <a:pt x="578" y="999"/>
                    </a:cubicBezTo>
                    <a:cubicBezTo>
                      <a:pt x="578" y="999"/>
                      <a:pt x="578" y="999"/>
                      <a:pt x="578" y="999"/>
                    </a:cubicBezTo>
                    <a:cubicBezTo>
                      <a:pt x="578" y="1005"/>
                      <a:pt x="584" y="1011"/>
                      <a:pt x="584" y="1018"/>
                    </a:cubicBezTo>
                    <a:cubicBezTo>
                      <a:pt x="584" y="1018"/>
                      <a:pt x="584" y="1018"/>
                      <a:pt x="584" y="1018"/>
                    </a:cubicBezTo>
                    <a:cubicBezTo>
                      <a:pt x="597" y="1036"/>
                      <a:pt x="603" y="1062"/>
                      <a:pt x="610" y="1093"/>
                    </a:cubicBezTo>
                    <a:cubicBezTo>
                      <a:pt x="610" y="1093"/>
                      <a:pt x="610" y="1093"/>
                      <a:pt x="610" y="1093"/>
                    </a:cubicBezTo>
                    <a:cubicBezTo>
                      <a:pt x="610" y="1131"/>
                      <a:pt x="584" y="1169"/>
                      <a:pt x="553" y="1194"/>
                    </a:cubicBezTo>
                    <a:cubicBezTo>
                      <a:pt x="553" y="1194"/>
                      <a:pt x="553" y="1194"/>
                      <a:pt x="553" y="1194"/>
                    </a:cubicBezTo>
                    <a:cubicBezTo>
                      <a:pt x="508" y="1220"/>
                      <a:pt x="457" y="1226"/>
                      <a:pt x="400" y="1239"/>
                    </a:cubicBezTo>
                    <a:cubicBezTo>
                      <a:pt x="400" y="1239"/>
                      <a:pt x="400" y="1239"/>
                      <a:pt x="400" y="1239"/>
                    </a:cubicBezTo>
                    <a:cubicBezTo>
                      <a:pt x="343" y="1251"/>
                      <a:pt x="280" y="1264"/>
                      <a:pt x="235" y="1277"/>
                    </a:cubicBezTo>
                    <a:cubicBezTo>
                      <a:pt x="235" y="1277"/>
                      <a:pt x="235" y="1277"/>
                      <a:pt x="235" y="1277"/>
                    </a:cubicBezTo>
                    <a:cubicBezTo>
                      <a:pt x="203" y="1289"/>
                      <a:pt x="184" y="1295"/>
                      <a:pt x="178" y="1302"/>
                    </a:cubicBezTo>
                    <a:cubicBezTo>
                      <a:pt x="178" y="1302"/>
                      <a:pt x="178" y="1302"/>
                      <a:pt x="178" y="1302"/>
                    </a:cubicBezTo>
                    <a:cubicBezTo>
                      <a:pt x="172" y="1308"/>
                      <a:pt x="165" y="1321"/>
                      <a:pt x="165" y="1340"/>
                    </a:cubicBezTo>
                    <a:cubicBezTo>
                      <a:pt x="165" y="1340"/>
                      <a:pt x="165" y="1340"/>
                      <a:pt x="165" y="1340"/>
                    </a:cubicBezTo>
                    <a:cubicBezTo>
                      <a:pt x="165" y="1359"/>
                      <a:pt x="165" y="1371"/>
                      <a:pt x="172" y="1384"/>
                    </a:cubicBezTo>
                    <a:cubicBezTo>
                      <a:pt x="172" y="1384"/>
                      <a:pt x="172" y="1384"/>
                      <a:pt x="172" y="1384"/>
                    </a:cubicBezTo>
                    <a:cubicBezTo>
                      <a:pt x="172" y="1390"/>
                      <a:pt x="178" y="1390"/>
                      <a:pt x="178" y="1397"/>
                    </a:cubicBezTo>
                    <a:cubicBezTo>
                      <a:pt x="178" y="1397"/>
                      <a:pt x="178" y="1397"/>
                      <a:pt x="178" y="1397"/>
                    </a:cubicBezTo>
                    <a:cubicBezTo>
                      <a:pt x="197" y="1397"/>
                      <a:pt x="248" y="1384"/>
                      <a:pt x="299" y="1371"/>
                    </a:cubicBezTo>
                    <a:cubicBezTo>
                      <a:pt x="299" y="1371"/>
                      <a:pt x="299" y="1371"/>
                      <a:pt x="299" y="1371"/>
                    </a:cubicBezTo>
                    <a:cubicBezTo>
                      <a:pt x="356" y="1352"/>
                      <a:pt x="407" y="1333"/>
                      <a:pt x="451" y="1333"/>
                    </a:cubicBezTo>
                    <a:cubicBezTo>
                      <a:pt x="451" y="1333"/>
                      <a:pt x="451" y="1333"/>
                      <a:pt x="451" y="1333"/>
                    </a:cubicBezTo>
                    <a:cubicBezTo>
                      <a:pt x="483" y="1327"/>
                      <a:pt x="514" y="1327"/>
                      <a:pt x="546" y="1327"/>
                    </a:cubicBezTo>
                    <a:cubicBezTo>
                      <a:pt x="546" y="1327"/>
                      <a:pt x="546" y="1327"/>
                      <a:pt x="546" y="1327"/>
                    </a:cubicBezTo>
                    <a:cubicBezTo>
                      <a:pt x="565" y="1327"/>
                      <a:pt x="584" y="1327"/>
                      <a:pt x="603" y="1333"/>
                    </a:cubicBezTo>
                    <a:cubicBezTo>
                      <a:pt x="603" y="1333"/>
                      <a:pt x="603" y="1333"/>
                      <a:pt x="603" y="1333"/>
                    </a:cubicBezTo>
                    <a:cubicBezTo>
                      <a:pt x="622" y="1340"/>
                      <a:pt x="648" y="1346"/>
                      <a:pt x="661" y="1371"/>
                    </a:cubicBezTo>
                    <a:cubicBezTo>
                      <a:pt x="661" y="1371"/>
                      <a:pt x="661" y="1371"/>
                      <a:pt x="661" y="1371"/>
                    </a:cubicBezTo>
                    <a:cubicBezTo>
                      <a:pt x="673" y="1390"/>
                      <a:pt x="680" y="1409"/>
                      <a:pt x="680" y="1428"/>
                    </a:cubicBezTo>
                    <a:cubicBezTo>
                      <a:pt x="680" y="1428"/>
                      <a:pt x="680" y="1428"/>
                      <a:pt x="680" y="1428"/>
                    </a:cubicBezTo>
                    <a:cubicBezTo>
                      <a:pt x="673" y="1466"/>
                      <a:pt x="661" y="1479"/>
                      <a:pt x="648" y="1504"/>
                    </a:cubicBezTo>
                    <a:cubicBezTo>
                      <a:pt x="648" y="1504"/>
                      <a:pt x="648" y="1504"/>
                      <a:pt x="648" y="1504"/>
                    </a:cubicBezTo>
                    <a:cubicBezTo>
                      <a:pt x="635" y="1529"/>
                      <a:pt x="622" y="1548"/>
                      <a:pt x="603" y="1573"/>
                    </a:cubicBezTo>
                    <a:cubicBezTo>
                      <a:pt x="603" y="1573"/>
                      <a:pt x="603" y="1573"/>
                      <a:pt x="603" y="1573"/>
                    </a:cubicBezTo>
                    <a:cubicBezTo>
                      <a:pt x="578" y="1618"/>
                      <a:pt x="546" y="1668"/>
                      <a:pt x="540" y="1687"/>
                    </a:cubicBezTo>
                    <a:cubicBezTo>
                      <a:pt x="540" y="1687"/>
                      <a:pt x="540" y="1687"/>
                      <a:pt x="540" y="1687"/>
                    </a:cubicBezTo>
                    <a:cubicBezTo>
                      <a:pt x="546" y="1687"/>
                      <a:pt x="546" y="1687"/>
                      <a:pt x="546" y="1687"/>
                    </a:cubicBezTo>
                    <a:cubicBezTo>
                      <a:pt x="546" y="1687"/>
                      <a:pt x="546" y="1687"/>
                      <a:pt x="546" y="1687"/>
                    </a:cubicBezTo>
                    <a:cubicBezTo>
                      <a:pt x="553" y="1693"/>
                      <a:pt x="559" y="1700"/>
                      <a:pt x="565" y="1706"/>
                    </a:cubicBezTo>
                    <a:cubicBezTo>
                      <a:pt x="565" y="1706"/>
                      <a:pt x="565" y="1706"/>
                      <a:pt x="565" y="1706"/>
                    </a:cubicBezTo>
                    <a:cubicBezTo>
                      <a:pt x="584" y="1719"/>
                      <a:pt x="603" y="1725"/>
                      <a:pt x="622" y="1725"/>
                    </a:cubicBezTo>
                    <a:cubicBezTo>
                      <a:pt x="622" y="1725"/>
                      <a:pt x="622" y="1725"/>
                      <a:pt x="622" y="1725"/>
                    </a:cubicBezTo>
                    <a:cubicBezTo>
                      <a:pt x="635" y="1725"/>
                      <a:pt x="641" y="1719"/>
                      <a:pt x="648" y="1719"/>
                    </a:cubicBezTo>
                    <a:cubicBezTo>
                      <a:pt x="648" y="1719"/>
                      <a:pt x="648" y="1719"/>
                      <a:pt x="648" y="1719"/>
                    </a:cubicBezTo>
                    <a:cubicBezTo>
                      <a:pt x="654" y="1719"/>
                      <a:pt x="686" y="1675"/>
                      <a:pt x="705" y="1630"/>
                    </a:cubicBezTo>
                    <a:cubicBezTo>
                      <a:pt x="705" y="1630"/>
                      <a:pt x="705" y="1630"/>
                      <a:pt x="705" y="1630"/>
                    </a:cubicBezTo>
                    <a:cubicBezTo>
                      <a:pt x="730" y="1580"/>
                      <a:pt x="756" y="1517"/>
                      <a:pt x="781" y="1466"/>
                    </a:cubicBezTo>
                    <a:cubicBezTo>
                      <a:pt x="781" y="1466"/>
                      <a:pt x="781" y="1466"/>
                      <a:pt x="781" y="1466"/>
                    </a:cubicBezTo>
                    <a:cubicBezTo>
                      <a:pt x="800" y="1434"/>
                      <a:pt x="813" y="1403"/>
                      <a:pt x="838" y="1378"/>
                    </a:cubicBezTo>
                    <a:cubicBezTo>
                      <a:pt x="838" y="1378"/>
                      <a:pt x="838" y="1378"/>
                      <a:pt x="838" y="1378"/>
                    </a:cubicBezTo>
                    <a:cubicBezTo>
                      <a:pt x="889" y="1333"/>
                      <a:pt x="946" y="1308"/>
                      <a:pt x="1003" y="1308"/>
                    </a:cubicBezTo>
                    <a:cubicBezTo>
                      <a:pt x="1003" y="1308"/>
                      <a:pt x="1003" y="1308"/>
                      <a:pt x="1003" y="1308"/>
                    </a:cubicBezTo>
                    <a:cubicBezTo>
                      <a:pt x="1054" y="1308"/>
                      <a:pt x="1111" y="1333"/>
                      <a:pt x="1137" y="1390"/>
                    </a:cubicBezTo>
                    <a:cubicBezTo>
                      <a:pt x="1137" y="1390"/>
                      <a:pt x="1137" y="1390"/>
                      <a:pt x="1137" y="1390"/>
                    </a:cubicBezTo>
                    <a:cubicBezTo>
                      <a:pt x="1143" y="1416"/>
                      <a:pt x="1143" y="1434"/>
                      <a:pt x="1143" y="1460"/>
                    </a:cubicBezTo>
                    <a:cubicBezTo>
                      <a:pt x="1143" y="1460"/>
                      <a:pt x="1143" y="1460"/>
                      <a:pt x="1143" y="1460"/>
                    </a:cubicBezTo>
                    <a:cubicBezTo>
                      <a:pt x="1143" y="1510"/>
                      <a:pt x="1137" y="1567"/>
                      <a:pt x="1130" y="1624"/>
                    </a:cubicBezTo>
                    <a:cubicBezTo>
                      <a:pt x="1130" y="1624"/>
                      <a:pt x="1130" y="1624"/>
                      <a:pt x="1130" y="1624"/>
                    </a:cubicBezTo>
                    <a:cubicBezTo>
                      <a:pt x="1118" y="1681"/>
                      <a:pt x="1111" y="1738"/>
                      <a:pt x="1111" y="1769"/>
                    </a:cubicBezTo>
                    <a:cubicBezTo>
                      <a:pt x="1111" y="1769"/>
                      <a:pt x="1111" y="1769"/>
                      <a:pt x="1111" y="1769"/>
                    </a:cubicBezTo>
                    <a:cubicBezTo>
                      <a:pt x="1111" y="1776"/>
                      <a:pt x="1111" y="1782"/>
                      <a:pt x="1111" y="1788"/>
                    </a:cubicBezTo>
                    <a:cubicBezTo>
                      <a:pt x="1111" y="1788"/>
                      <a:pt x="1111" y="1788"/>
                      <a:pt x="1111" y="1788"/>
                    </a:cubicBezTo>
                    <a:cubicBezTo>
                      <a:pt x="1111" y="1788"/>
                      <a:pt x="1111" y="1788"/>
                      <a:pt x="1111" y="1788"/>
                    </a:cubicBezTo>
                    <a:cubicBezTo>
                      <a:pt x="1111" y="1788"/>
                      <a:pt x="1111" y="1788"/>
                      <a:pt x="1111" y="1788"/>
                    </a:cubicBezTo>
                    <a:cubicBezTo>
                      <a:pt x="1111" y="1788"/>
                      <a:pt x="1118" y="1788"/>
                      <a:pt x="1118" y="1788"/>
                    </a:cubicBezTo>
                    <a:cubicBezTo>
                      <a:pt x="1118" y="1788"/>
                      <a:pt x="1118" y="1788"/>
                      <a:pt x="1118" y="1788"/>
                    </a:cubicBezTo>
                    <a:cubicBezTo>
                      <a:pt x="1130" y="1795"/>
                      <a:pt x="1143" y="1795"/>
                      <a:pt x="1156" y="1795"/>
                    </a:cubicBezTo>
                    <a:cubicBezTo>
                      <a:pt x="1156" y="1795"/>
                      <a:pt x="1156" y="1795"/>
                      <a:pt x="1156" y="1795"/>
                    </a:cubicBezTo>
                    <a:cubicBezTo>
                      <a:pt x="1169" y="1795"/>
                      <a:pt x="1188" y="1795"/>
                      <a:pt x="1194" y="1788"/>
                    </a:cubicBezTo>
                    <a:cubicBezTo>
                      <a:pt x="1194" y="1788"/>
                      <a:pt x="1194" y="1788"/>
                      <a:pt x="1194" y="1788"/>
                    </a:cubicBezTo>
                    <a:cubicBezTo>
                      <a:pt x="1207" y="1788"/>
                      <a:pt x="1213" y="1782"/>
                      <a:pt x="1213" y="1782"/>
                    </a:cubicBezTo>
                    <a:cubicBezTo>
                      <a:pt x="1213" y="1782"/>
                      <a:pt x="1213" y="1782"/>
                      <a:pt x="1213" y="1782"/>
                    </a:cubicBezTo>
                    <a:cubicBezTo>
                      <a:pt x="1213" y="1782"/>
                      <a:pt x="1213" y="1782"/>
                      <a:pt x="1213" y="1782"/>
                    </a:cubicBezTo>
                    <a:cubicBezTo>
                      <a:pt x="1213" y="1782"/>
                      <a:pt x="1213" y="1782"/>
                      <a:pt x="1213" y="1782"/>
                    </a:cubicBezTo>
                    <a:cubicBezTo>
                      <a:pt x="1213" y="1782"/>
                      <a:pt x="1213" y="1776"/>
                      <a:pt x="1219" y="1769"/>
                    </a:cubicBezTo>
                    <a:cubicBezTo>
                      <a:pt x="1219" y="1769"/>
                      <a:pt x="1219" y="1769"/>
                      <a:pt x="1219" y="1769"/>
                    </a:cubicBezTo>
                    <a:cubicBezTo>
                      <a:pt x="1219" y="1750"/>
                      <a:pt x="1226" y="1731"/>
                      <a:pt x="1226" y="1712"/>
                    </a:cubicBezTo>
                    <a:cubicBezTo>
                      <a:pt x="1226" y="1712"/>
                      <a:pt x="1226" y="1712"/>
                      <a:pt x="1226" y="1712"/>
                    </a:cubicBezTo>
                    <a:cubicBezTo>
                      <a:pt x="1232" y="1668"/>
                      <a:pt x="1232" y="1611"/>
                      <a:pt x="1245" y="1561"/>
                    </a:cubicBezTo>
                    <a:cubicBezTo>
                      <a:pt x="1245" y="1561"/>
                      <a:pt x="1245" y="1561"/>
                      <a:pt x="1245" y="1561"/>
                    </a:cubicBezTo>
                    <a:cubicBezTo>
                      <a:pt x="1251" y="1529"/>
                      <a:pt x="1257" y="1498"/>
                      <a:pt x="1283" y="1466"/>
                    </a:cubicBezTo>
                    <a:cubicBezTo>
                      <a:pt x="1283" y="1466"/>
                      <a:pt x="1283" y="1466"/>
                      <a:pt x="1283" y="1466"/>
                    </a:cubicBezTo>
                    <a:cubicBezTo>
                      <a:pt x="1334" y="1409"/>
                      <a:pt x="1403" y="1390"/>
                      <a:pt x="1467" y="1390"/>
                    </a:cubicBezTo>
                    <a:cubicBezTo>
                      <a:pt x="1467" y="1390"/>
                      <a:pt x="1467" y="1390"/>
                      <a:pt x="1467" y="1390"/>
                    </a:cubicBezTo>
                    <a:cubicBezTo>
                      <a:pt x="1511" y="1390"/>
                      <a:pt x="1562" y="1403"/>
                      <a:pt x="1600" y="1441"/>
                    </a:cubicBezTo>
                    <a:cubicBezTo>
                      <a:pt x="1600" y="1441"/>
                      <a:pt x="1600" y="1441"/>
                      <a:pt x="1600" y="1441"/>
                    </a:cubicBezTo>
                    <a:cubicBezTo>
                      <a:pt x="1626" y="1472"/>
                      <a:pt x="1626" y="1504"/>
                      <a:pt x="1632" y="1529"/>
                    </a:cubicBezTo>
                    <a:cubicBezTo>
                      <a:pt x="1632" y="1529"/>
                      <a:pt x="1632" y="1529"/>
                      <a:pt x="1632" y="1529"/>
                    </a:cubicBezTo>
                    <a:cubicBezTo>
                      <a:pt x="1638" y="1561"/>
                      <a:pt x="1638" y="1592"/>
                      <a:pt x="1638" y="1624"/>
                    </a:cubicBezTo>
                    <a:cubicBezTo>
                      <a:pt x="1638" y="1624"/>
                      <a:pt x="1638" y="1624"/>
                      <a:pt x="1638" y="1624"/>
                    </a:cubicBezTo>
                    <a:cubicBezTo>
                      <a:pt x="1638" y="1687"/>
                      <a:pt x="1645" y="1757"/>
                      <a:pt x="1651" y="1769"/>
                    </a:cubicBezTo>
                    <a:cubicBezTo>
                      <a:pt x="1651" y="1769"/>
                      <a:pt x="1651" y="1769"/>
                      <a:pt x="1651" y="1769"/>
                    </a:cubicBezTo>
                    <a:cubicBezTo>
                      <a:pt x="1651" y="1769"/>
                      <a:pt x="1651" y="1776"/>
                      <a:pt x="1651" y="1776"/>
                    </a:cubicBezTo>
                    <a:cubicBezTo>
                      <a:pt x="1651" y="1776"/>
                      <a:pt x="1651" y="1776"/>
                      <a:pt x="1651" y="1776"/>
                    </a:cubicBezTo>
                    <a:cubicBezTo>
                      <a:pt x="1657" y="1782"/>
                      <a:pt x="1683" y="1795"/>
                      <a:pt x="1708" y="1795"/>
                    </a:cubicBezTo>
                    <a:cubicBezTo>
                      <a:pt x="1708" y="1795"/>
                      <a:pt x="1708" y="1795"/>
                      <a:pt x="1708" y="1795"/>
                    </a:cubicBezTo>
                    <a:cubicBezTo>
                      <a:pt x="1727" y="1795"/>
                      <a:pt x="1740" y="1788"/>
                      <a:pt x="1746" y="1782"/>
                    </a:cubicBezTo>
                    <a:cubicBezTo>
                      <a:pt x="1746" y="1782"/>
                      <a:pt x="1746" y="1782"/>
                      <a:pt x="1746" y="1782"/>
                    </a:cubicBezTo>
                    <a:cubicBezTo>
                      <a:pt x="1746" y="1782"/>
                      <a:pt x="1746" y="1782"/>
                      <a:pt x="1746" y="1782"/>
                    </a:cubicBezTo>
                    <a:cubicBezTo>
                      <a:pt x="1746" y="1782"/>
                      <a:pt x="1746" y="1782"/>
                      <a:pt x="1746" y="1782"/>
                    </a:cubicBezTo>
                    <a:cubicBezTo>
                      <a:pt x="1746" y="1782"/>
                      <a:pt x="1746" y="1776"/>
                      <a:pt x="1746" y="1769"/>
                    </a:cubicBezTo>
                    <a:cubicBezTo>
                      <a:pt x="1746" y="1769"/>
                      <a:pt x="1746" y="1769"/>
                      <a:pt x="1746" y="1769"/>
                    </a:cubicBezTo>
                    <a:cubicBezTo>
                      <a:pt x="1753" y="1757"/>
                      <a:pt x="1753" y="1738"/>
                      <a:pt x="1753" y="1712"/>
                    </a:cubicBezTo>
                    <a:cubicBezTo>
                      <a:pt x="1753" y="1712"/>
                      <a:pt x="1753" y="1712"/>
                      <a:pt x="1753" y="1712"/>
                    </a:cubicBezTo>
                    <a:cubicBezTo>
                      <a:pt x="1759" y="1668"/>
                      <a:pt x="1753" y="1611"/>
                      <a:pt x="1759" y="1567"/>
                    </a:cubicBezTo>
                    <a:cubicBezTo>
                      <a:pt x="1759" y="1567"/>
                      <a:pt x="1759" y="1567"/>
                      <a:pt x="1759" y="1567"/>
                    </a:cubicBezTo>
                    <a:cubicBezTo>
                      <a:pt x="1765" y="1536"/>
                      <a:pt x="1772" y="1504"/>
                      <a:pt x="1791" y="1472"/>
                    </a:cubicBezTo>
                    <a:cubicBezTo>
                      <a:pt x="1791" y="1472"/>
                      <a:pt x="1791" y="1472"/>
                      <a:pt x="1791" y="1472"/>
                    </a:cubicBezTo>
                    <a:cubicBezTo>
                      <a:pt x="1835" y="1416"/>
                      <a:pt x="1899" y="1397"/>
                      <a:pt x="1962" y="1397"/>
                    </a:cubicBezTo>
                    <a:cubicBezTo>
                      <a:pt x="1962" y="1397"/>
                      <a:pt x="1962" y="1397"/>
                      <a:pt x="1962" y="1397"/>
                    </a:cubicBezTo>
                    <a:cubicBezTo>
                      <a:pt x="2007" y="1397"/>
                      <a:pt x="2064" y="1409"/>
                      <a:pt x="2102" y="1460"/>
                    </a:cubicBezTo>
                    <a:cubicBezTo>
                      <a:pt x="2102" y="1460"/>
                      <a:pt x="2102" y="1460"/>
                      <a:pt x="2102" y="1460"/>
                    </a:cubicBezTo>
                    <a:cubicBezTo>
                      <a:pt x="2121" y="1479"/>
                      <a:pt x="2121" y="1504"/>
                      <a:pt x="2127" y="1529"/>
                    </a:cubicBezTo>
                    <a:cubicBezTo>
                      <a:pt x="2127" y="1529"/>
                      <a:pt x="2127" y="1529"/>
                      <a:pt x="2127" y="1529"/>
                    </a:cubicBezTo>
                    <a:cubicBezTo>
                      <a:pt x="2134" y="1555"/>
                      <a:pt x="2140" y="1580"/>
                      <a:pt x="2140" y="1605"/>
                    </a:cubicBezTo>
                    <a:cubicBezTo>
                      <a:pt x="2140" y="1605"/>
                      <a:pt x="2140" y="1605"/>
                      <a:pt x="2140" y="1605"/>
                    </a:cubicBezTo>
                    <a:cubicBezTo>
                      <a:pt x="2146" y="1656"/>
                      <a:pt x="2146" y="1712"/>
                      <a:pt x="2153" y="1750"/>
                    </a:cubicBezTo>
                    <a:cubicBezTo>
                      <a:pt x="2153" y="1750"/>
                      <a:pt x="2153" y="1750"/>
                      <a:pt x="2153" y="1750"/>
                    </a:cubicBezTo>
                    <a:cubicBezTo>
                      <a:pt x="2159" y="1782"/>
                      <a:pt x="2165" y="1801"/>
                      <a:pt x="2165" y="1807"/>
                    </a:cubicBezTo>
                    <a:cubicBezTo>
                      <a:pt x="2165" y="1807"/>
                      <a:pt x="2165" y="1807"/>
                      <a:pt x="2165" y="1807"/>
                    </a:cubicBezTo>
                    <a:cubicBezTo>
                      <a:pt x="2165" y="1807"/>
                      <a:pt x="2165" y="1807"/>
                      <a:pt x="2165" y="1807"/>
                    </a:cubicBezTo>
                    <a:cubicBezTo>
                      <a:pt x="2159" y="1807"/>
                      <a:pt x="2159" y="1807"/>
                      <a:pt x="2159" y="1807"/>
                    </a:cubicBezTo>
                    <a:cubicBezTo>
                      <a:pt x="2165" y="1807"/>
                      <a:pt x="2165" y="1807"/>
                      <a:pt x="2165" y="1807"/>
                    </a:cubicBezTo>
                    <a:cubicBezTo>
                      <a:pt x="2172" y="1814"/>
                      <a:pt x="2204" y="1832"/>
                      <a:pt x="2235" y="1832"/>
                    </a:cubicBezTo>
                    <a:close/>
                    <a:moveTo>
                      <a:pt x="1213" y="1782"/>
                    </a:moveTo>
                    <a:cubicBezTo>
                      <a:pt x="1213" y="1782"/>
                      <a:pt x="1213" y="1782"/>
                      <a:pt x="1213" y="1782"/>
                    </a:cubicBezTo>
                    <a:cubicBezTo>
                      <a:pt x="1213" y="1782"/>
                      <a:pt x="1213" y="1782"/>
                      <a:pt x="1213" y="1782"/>
                    </a:cubicBezTo>
                    <a:cubicBezTo>
                      <a:pt x="1213" y="1782"/>
                      <a:pt x="1213" y="1782"/>
                      <a:pt x="1213" y="1782"/>
                    </a:cubicBezTo>
                    <a:close/>
                  </a:path>
                </a:pathLst>
              </a:custGeom>
              <a:noFill/>
              <a:ln w="12700">
                <a:solidFill>
                  <a:srgbClr val="7030A0"/>
                </a:solidFill>
                <a:round/>
                <a:headEnd/>
                <a:tailEnd/>
              </a:ln>
              <a:extLst>
                <a:ext uri="{909E8E84-426E-40DD-AFC4-6F175D3DCCD1}">
                  <a14:hiddenFill xmlns:a14="http://schemas.microsoft.com/office/drawing/2010/main">
                    <a:solidFill>
                      <a:srgbClr val="FF9900"/>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sz="1800"/>
              </a:p>
            </p:txBody>
          </p:sp>
        </p:grpSp>
        <p:grpSp>
          <p:nvGrpSpPr>
            <p:cNvPr id="298" name="Group 12">
              <a:extLst>
                <a:ext uri="{FF2B5EF4-FFF2-40B4-BE49-F238E27FC236}">
                  <a16:creationId xmlns:a16="http://schemas.microsoft.com/office/drawing/2014/main" id="{1BF5D81A-80F9-4043-9061-52F33F39C03C}"/>
                </a:ext>
              </a:extLst>
            </p:cNvPr>
            <p:cNvGrpSpPr>
              <a:grpSpLocks noChangeAspect="1"/>
            </p:cNvGrpSpPr>
            <p:nvPr/>
          </p:nvGrpSpPr>
          <p:grpSpPr bwMode="auto">
            <a:xfrm rot="1212503">
              <a:off x="4092179" y="3858126"/>
              <a:ext cx="311151" cy="863920"/>
              <a:chOff x="2576" y="1227"/>
              <a:chExt cx="596" cy="1652"/>
            </a:xfrm>
          </p:grpSpPr>
          <p:sp>
            <p:nvSpPr>
              <p:cNvPr id="299" name="Freeform 7">
                <a:extLst>
                  <a:ext uri="{FF2B5EF4-FFF2-40B4-BE49-F238E27FC236}">
                    <a16:creationId xmlns:a16="http://schemas.microsoft.com/office/drawing/2014/main" id="{3741CB3C-369F-459D-8CA3-0121FC8DD866}"/>
                  </a:ext>
                </a:extLst>
              </p:cNvPr>
              <p:cNvSpPr>
                <a:spLocks noChangeAspect="1"/>
              </p:cNvSpPr>
              <p:nvPr/>
            </p:nvSpPr>
            <p:spPr bwMode="auto">
              <a:xfrm>
                <a:off x="2576" y="1234"/>
                <a:ext cx="590" cy="1645"/>
              </a:xfrm>
              <a:custGeom>
                <a:avLst/>
                <a:gdLst>
                  <a:gd name="T0" fmla="*/ 447 w 507"/>
                  <a:gd name="T1" fmla="*/ 2 h 1414"/>
                  <a:gd name="T2" fmla="*/ 395 w 507"/>
                  <a:gd name="T3" fmla="*/ 58 h 1414"/>
                  <a:gd name="T4" fmla="*/ 503 w 507"/>
                  <a:gd name="T5" fmla="*/ 63 h 1414"/>
                  <a:gd name="T6" fmla="*/ 395 w 507"/>
                  <a:gd name="T7" fmla="*/ 62 h 1414"/>
                  <a:gd name="T8" fmla="*/ 491 w 507"/>
                  <a:gd name="T9" fmla="*/ 127 h 1414"/>
                  <a:gd name="T10" fmla="*/ 397 w 507"/>
                  <a:gd name="T11" fmla="*/ 97 h 1414"/>
                  <a:gd name="T12" fmla="*/ 480 w 507"/>
                  <a:gd name="T13" fmla="*/ 168 h 1414"/>
                  <a:gd name="T14" fmla="*/ 475 w 507"/>
                  <a:gd name="T15" fmla="*/ 140 h 1414"/>
                  <a:gd name="T16" fmla="*/ 388 w 507"/>
                  <a:gd name="T17" fmla="*/ 194 h 1414"/>
                  <a:gd name="T18" fmla="*/ 495 w 507"/>
                  <a:gd name="T19" fmla="*/ 207 h 1414"/>
                  <a:gd name="T20" fmla="*/ 387 w 507"/>
                  <a:gd name="T21" fmla="*/ 204 h 1414"/>
                  <a:gd name="T22" fmla="*/ 476 w 507"/>
                  <a:gd name="T23" fmla="*/ 271 h 1414"/>
                  <a:gd name="T24" fmla="*/ 485 w 507"/>
                  <a:gd name="T25" fmla="*/ 250 h 1414"/>
                  <a:gd name="T26" fmla="*/ 382 w 507"/>
                  <a:gd name="T27" fmla="*/ 276 h 1414"/>
                  <a:gd name="T28" fmla="*/ 375 w 507"/>
                  <a:gd name="T29" fmla="*/ 341 h 1414"/>
                  <a:gd name="T30" fmla="*/ 454 w 507"/>
                  <a:gd name="T31" fmla="*/ 378 h 1414"/>
                  <a:gd name="T32" fmla="*/ 467 w 507"/>
                  <a:gd name="T33" fmla="*/ 358 h 1414"/>
                  <a:gd name="T34" fmla="*/ 366 w 507"/>
                  <a:gd name="T35" fmla="*/ 386 h 1414"/>
                  <a:gd name="T36" fmla="*/ 348 w 507"/>
                  <a:gd name="T37" fmla="*/ 454 h 1414"/>
                  <a:gd name="T38" fmla="*/ 431 w 507"/>
                  <a:gd name="T39" fmla="*/ 492 h 1414"/>
                  <a:gd name="T40" fmla="*/ 441 w 507"/>
                  <a:gd name="T41" fmla="*/ 467 h 1414"/>
                  <a:gd name="T42" fmla="*/ 324 w 507"/>
                  <a:gd name="T43" fmla="*/ 496 h 1414"/>
                  <a:gd name="T44" fmla="*/ 285 w 507"/>
                  <a:gd name="T45" fmla="*/ 564 h 1414"/>
                  <a:gd name="T46" fmla="*/ 330 w 507"/>
                  <a:gd name="T47" fmla="*/ 619 h 1414"/>
                  <a:gd name="T48" fmla="*/ 357 w 507"/>
                  <a:gd name="T49" fmla="*/ 589 h 1414"/>
                  <a:gd name="T50" fmla="*/ 238 w 507"/>
                  <a:gd name="T51" fmla="*/ 604 h 1414"/>
                  <a:gd name="T52" fmla="*/ 170 w 507"/>
                  <a:gd name="T53" fmla="*/ 679 h 1414"/>
                  <a:gd name="T54" fmla="*/ 239 w 507"/>
                  <a:gd name="T55" fmla="*/ 747 h 1414"/>
                  <a:gd name="T56" fmla="*/ 255 w 507"/>
                  <a:gd name="T57" fmla="*/ 720 h 1414"/>
                  <a:gd name="T58" fmla="*/ 130 w 507"/>
                  <a:gd name="T59" fmla="*/ 783 h 1414"/>
                  <a:gd name="T60" fmla="*/ 203 w 507"/>
                  <a:gd name="T61" fmla="*/ 840 h 1414"/>
                  <a:gd name="T62" fmla="*/ 223 w 507"/>
                  <a:gd name="T63" fmla="*/ 814 h 1414"/>
                  <a:gd name="T64" fmla="*/ 111 w 507"/>
                  <a:gd name="T65" fmla="*/ 840 h 1414"/>
                  <a:gd name="T66" fmla="*/ 93 w 507"/>
                  <a:gd name="T67" fmla="*/ 931 h 1414"/>
                  <a:gd name="T68" fmla="*/ 172 w 507"/>
                  <a:gd name="T69" fmla="*/ 986 h 1414"/>
                  <a:gd name="T70" fmla="*/ 187 w 507"/>
                  <a:gd name="T71" fmla="*/ 963 h 1414"/>
                  <a:gd name="T72" fmla="*/ 87 w 507"/>
                  <a:gd name="T73" fmla="*/ 999 h 1414"/>
                  <a:gd name="T74" fmla="*/ 66 w 507"/>
                  <a:gd name="T75" fmla="*/ 1080 h 1414"/>
                  <a:gd name="T76" fmla="*/ 155 w 507"/>
                  <a:gd name="T77" fmla="*/ 1146 h 1414"/>
                  <a:gd name="T78" fmla="*/ 164 w 507"/>
                  <a:gd name="T79" fmla="*/ 1117 h 1414"/>
                  <a:gd name="T80" fmla="*/ 61 w 507"/>
                  <a:gd name="T81" fmla="*/ 1150 h 1414"/>
                  <a:gd name="T82" fmla="*/ 39 w 507"/>
                  <a:gd name="T83" fmla="*/ 1245 h 1414"/>
                  <a:gd name="T84" fmla="*/ 153 w 507"/>
                  <a:gd name="T85" fmla="*/ 1242 h 1414"/>
                  <a:gd name="T86" fmla="*/ 38 w 507"/>
                  <a:gd name="T87" fmla="*/ 1259 h 1414"/>
                  <a:gd name="T88" fmla="*/ 29 w 507"/>
                  <a:gd name="T89" fmla="*/ 1344 h 1414"/>
                  <a:gd name="T90" fmla="*/ 117 w 507"/>
                  <a:gd name="T91" fmla="*/ 1402 h 1414"/>
                  <a:gd name="T92" fmla="*/ 124 w 507"/>
                  <a:gd name="T93" fmla="*/ 1371 h 14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7"/>
                  <a:gd name="T142" fmla="*/ 0 h 1414"/>
                  <a:gd name="T143" fmla="*/ 507 w 507"/>
                  <a:gd name="T144" fmla="*/ 1414 h 141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7" h="1414">
                    <a:moveTo>
                      <a:pt x="392" y="26"/>
                    </a:moveTo>
                    <a:cubicBezTo>
                      <a:pt x="392" y="23"/>
                      <a:pt x="382" y="11"/>
                      <a:pt x="391" y="7"/>
                    </a:cubicBezTo>
                    <a:cubicBezTo>
                      <a:pt x="400" y="3"/>
                      <a:pt x="429" y="0"/>
                      <a:pt x="447" y="2"/>
                    </a:cubicBezTo>
                    <a:cubicBezTo>
                      <a:pt x="464" y="4"/>
                      <a:pt x="495" y="5"/>
                      <a:pt x="501" y="16"/>
                    </a:cubicBezTo>
                    <a:cubicBezTo>
                      <a:pt x="507" y="26"/>
                      <a:pt x="498" y="57"/>
                      <a:pt x="480" y="65"/>
                    </a:cubicBezTo>
                    <a:cubicBezTo>
                      <a:pt x="462" y="72"/>
                      <a:pt x="409" y="64"/>
                      <a:pt x="395" y="58"/>
                    </a:cubicBezTo>
                    <a:cubicBezTo>
                      <a:pt x="382" y="52"/>
                      <a:pt x="384" y="32"/>
                      <a:pt x="399" y="29"/>
                    </a:cubicBezTo>
                    <a:cubicBezTo>
                      <a:pt x="413" y="26"/>
                      <a:pt x="468" y="30"/>
                      <a:pt x="485" y="36"/>
                    </a:cubicBezTo>
                    <a:cubicBezTo>
                      <a:pt x="502" y="42"/>
                      <a:pt x="506" y="52"/>
                      <a:pt x="503" y="63"/>
                    </a:cubicBezTo>
                    <a:cubicBezTo>
                      <a:pt x="501" y="73"/>
                      <a:pt x="489" y="94"/>
                      <a:pt x="471" y="98"/>
                    </a:cubicBezTo>
                    <a:cubicBezTo>
                      <a:pt x="452" y="102"/>
                      <a:pt x="405" y="94"/>
                      <a:pt x="393" y="88"/>
                    </a:cubicBezTo>
                    <a:cubicBezTo>
                      <a:pt x="381" y="82"/>
                      <a:pt x="382" y="65"/>
                      <a:pt x="395" y="62"/>
                    </a:cubicBezTo>
                    <a:cubicBezTo>
                      <a:pt x="409" y="59"/>
                      <a:pt x="460" y="68"/>
                      <a:pt x="478" y="72"/>
                    </a:cubicBezTo>
                    <a:cubicBezTo>
                      <a:pt x="496" y="77"/>
                      <a:pt x="500" y="83"/>
                      <a:pt x="502" y="92"/>
                    </a:cubicBezTo>
                    <a:cubicBezTo>
                      <a:pt x="505" y="101"/>
                      <a:pt x="498" y="120"/>
                      <a:pt x="491" y="127"/>
                    </a:cubicBezTo>
                    <a:cubicBezTo>
                      <a:pt x="484" y="133"/>
                      <a:pt x="476" y="134"/>
                      <a:pt x="459" y="133"/>
                    </a:cubicBezTo>
                    <a:cubicBezTo>
                      <a:pt x="442" y="132"/>
                      <a:pt x="400" y="127"/>
                      <a:pt x="391" y="121"/>
                    </a:cubicBezTo>
                    <a:cubicBezTo>
                      <a:pt x="381" y="115"/>
                      <a:pt x="382" y="98"/>
                      <a:pt x="397" y="97"/>
                    </a:cubicBezTo>
                    <a:cubicBezTo>
                      <a:pt x="412" y="95"/>
                      <a:pt x="464" y="101"/>
                      <a:pt x="481" y="110"/>
                    </a:cubicBezTo>
                    <a:cubicBezTo>
                      <a:pt x="498" y="119"/>
                      <a:pt x="500" y="139"/>
                      <a:pt x="500" y="149"/>
                    </a:cubicBezTo>
                    <a:cubicBezTo>
                      <a:pt x="500" y="158"/>
                      <a:pt x="498" y="167"/>
                      <a:pt x="480" y="168"/>
                    </a:cubicBezTo>
                    <a:cubicBezTo>
                      <a:pt x="461" y="169"/>
                      <a:pt x="403" y="162"/>
                      <a:pt x="388" y="156"/>
                    </a:cubicBezTo>
                    <a:cubicBezTo>
                      <a:pt x="374" y="149"/>
                      <a:pt x="378" y="132"/>
                      <a:pt x="392" y="130"/>
                    </a:cubicBezTo>
                    <a:cubicBezTo>
                      <a:pt x="407" y="128"/>
                      <a:pt x="458" y="133"/>
                      <a:pt x="475" y="140"/>
                    </a:cubicBezTo>
                    <a:cubicBezTo>
                      <a:pt x="492" y="148"/>
                      <a:pt x="496" y="166"/>
                      <a:pt x="495" y="175"/>
                    </a:cubicBezTo>
                    <a:cubicBezTo>
                      <a:pt x="493" y="186"/>
                      <a:pt x="487" y="197"/>
                      <a:pt x="469" y="200"/>
                    </a:cubicBezTo>
                    <a:cubicBezTo>
                      <a:pt x="451" y="204"/>
                      <a:pt x="401" y="200"/>
                      <a:pt x="388" y="194"/>
                    </a:cubicBezTo>
                    <a:cubicBezTo>
                      <a:pt x="374" y="188"/>
                      <a:pt x="372" y="171"/>
                      <a:pt x="387" y="167"/>
                    </a:cubicBezTo>
                    <a:cubicBezTo>
                      <a:pt x="401" y="163"/>
                      <a:pt x="456" y="165"/>
                      <a:pt x="474" y="171"/>
                    </a:cubicBezTo>
                    <a:cubicBezTo>
                      <a:pt x="492" y="178"/>
                      <a:pt x="495" y="196"/>
                      <a:pt x="495" y="207"/>
                    </a:cubicBezTo>
                    <a:cubicBezTo>
                      <a:pt x="495" y="217"/>
                      <a:pt x="493" y="233"/>
                      <a:pt x="475" y="237"/>
                    </a:cubicBezTo>
                    <a:cubicBezTo>
                      <a:pt x="457" y="240"/>
                      <a:pt x="402" y="234"/>
                      <a:pt x="388" y="229"/>
                    </a:cubicBezTo>
                    <a:cubicBezTo>
                      <a:pt x="373" y="223"/>
                      <a:pt x="375" y="208"/>
                      <a:pt x="387" y="204"/>
                    </a:cubicBezTo>
                    <a:cubicBezTo>
                      <a:pt x="399" y="201"/>
                      <a:pt x="444" y="204"/>
                      <a:pt x="461" y="209"/>
                    </a:cubicBezTo>
                    <a:cubicBezTo>
                      <a:pt x="478" y="214"/>
                      <a:pt x="489" y="221"/>
                      <a:pt x="491" y="232"/>
                    </a:cubicBezTo>
                    <a:cubicBezTo>
                      <a:pt x="494" y="242"/>
                      <a:pt x="494" y="265"/>
                      <a:pt x="476" y="271"/>
                    </a:cubicBezTo>
                    <a:cubicBezTo>
                      <a:pt x="457" y="276"/>
                      <a:pt x="391" y="270"/>
                      <a:pt x="378" y="264"/>
                    </a:cubicBezTo>
                    <a:cubicBezTo>
                      <a:pt x="365" y="259"/>
                      <a:pt x="378" y="239"/>
                      <a:pt x="395" y="237"/>
                    </a:cubicBezTo>
                    <a:cubicBezTo>
                      <a:pt x="413" y="234"/>
                      <a:pt x="471" y="239"/>
                      <a:pt x="485" y="250"/>
                    </a:cubicBezTo>
                    <a:cubicBezTo>
                      <a:pt x="498" y="261"/>
                      <a:pt x="497" y="294"/>
                      <a:pt x="480" y="303"/>
                    </a:cubicBezTo>
                    <a:cubicBezTo>
                      <a:pt x="463" y="312"/>
                      <a:pt x="398" y="306"/>
                      <a:pt x="382" y="302"/>
                    </a:cubicBezTo>
                    <a:cubicBezTo>
                      <a:pt x="365" y="297"/>
                      <a:pt x="365" y="280"/>
                      <a:pt x="382" y="276"/>
                    </a:cubicBezTo>
                    <a:cubicBezTo>
                      <a:pt x="400" y="273"/>
                      <a:pt x="470" y="272"/>
                      <a:pt x="484" y="282"/>
                    </a:cubicBezTo>
                    <a:cubicBezTo>
                      <a:pt x="498" y="292"/>
                      <a:pt x="485" y="327"/>
                      <a:pt x="467" y="337"/>
                    </a:cubicBezTo>
                    <a:cubicBezTo>
                      <a:pt x="449" y="347"/>
                      <a:pt x="389" y="345"/>
                      <a:pt x="375" y="341"/>
                    </a:cubicBezTo>
                    <a:cubicBezTo>
                      <a:pt x="360" y="337"/>
                      <a:pt x="362" y="316"/>
                      <a:pt x="379" y="313"/>
                    </a:cubicBezTo>
                    <a:cubicBezTo>
                      <a:pt x="396" y="310"/>
                      <a:pt x="466" y="311"/>
                      <a:pt x="478" y="323"/>
                    </a:cubicBezTo>
                    <a:cubicBezTo>
                      <a:pt x="490" y="334"/>
                      <a:pt x="472" y="370"/>
                      <a:pt x="454" y="378"/>
                    </a:cubicBezTo>
                    <a:cubicBezTo>
                      <a:pt x="435" y="387"/>
                      <a:pt x="381" y="383"/>
                      <a:pt x="368" y="378"/>
                    </a:cubicBezTo>
                    <a:cubicBezTo>
                      <a:pt x="355" y="374"/>
                      <a:pt x="360" y="353"/>
                      <a:pt x="376" y="350"/>
                    </a:cubicBezTo>
                    <a:cubicBezTo>
                      <a:pt x="392" y="347"/>
                      <a:pt x="454" y="347"/>
                      <a:pt x="467" y="358"/>
                    </a:cubicBezTo>
                    <a:cubicBezTo>
                      <a:pt x="480" y="370"/>
                      <a:pt x="472" y="407"/>
                      <a:pt x="455" y="416"/>
                    </a:cubicBezTo>
                    <a:cubicBezTo>
                      <a:pt x="437" y="426"/>
                      <a:pt x="372" y="421"/>
                      <a:pt x="358" y="416"/>
                    </a:cubicBezTo>
                    <a:cubicBezTo>
                      <a:pt x="343" y="412"/>
                      <a:pt x="349" y="389"/>
                      <a:pt x="366" y="386"/>
                    </a:cubicBezTo>
                    <a:cubicBezTo>
                      <a:pt x="383" y="383"/>
                      <a:pt x="447" y="384"/>
                      <a:pt x="460" y="395"/>
                    </a:cubicBezTo>
                    <a:cubicBezTo>
                      <a:pt x="474" y="407"/>
                      <a:pt x="466" y="444"/>
                      <a:pt x="447" y="454"/>
                    </a:cubicBezTo>
                    <a:cubicBezTo>
                      <a:pt x="429" y="463"/>
                      <a:pt x="363" y="459"/>
                      <a:pt x="348" y="454"/>
                    </a:cubicBezTo>
                    <a:cubicBezTo>
                      <a:pt x="332" y="449"/>
                      <a:pt x="339" y="426"/>
                      <a:pt x="357" y="423"/>
                    </a:cubicBezTo>
                    <a:cubicBezTo>
                      <a:pt x="375" y="420"/>
                      <a:pt x="445" y="420"/>
                      <a:pt x="457" y="432"/>
                    </a:cubicBezTo>
                    <a:cubicBezTo>
                      <a:pt x="469" y="443"/>
                      <a:pt x="452" y="482"/>
                      <a:pt x="431" y="492"/>
                    </a:cubicBezTo>
                    <a:cubicBezTo>
                      <a:pt x="410" y="501"/>
                      <a:pt x="346" y="495"/>
                      <a:pt x="332" y="489"/>
                    </a:cubicBezTo>
                    <a:cubicBezTo>
                      <a:pt x="319" y="484"/>
                      <a:pt x="331" y="462"/>
                      <a:pt x="349" y="459"/>
                    </a:cubicBezTo>
                    <a:cubicBezTo>
                      <a:pt x="366" y="455"/>
                      <a:pt x="430" y="455"/>
                      <a:pt x="441" y="467"/>
                    </a:cubicBezTo>
                    <a:cubicBezTo>
                      <a:pt x="451" y="479"/>
                      <a:pt x="430" y="521"/>
                      <a:pt x="411" y="531"/>
                    </a:cubicBezTo>
                    <a:cubicBezTo>
                      <a:pt x="391" y="542"/>
                      <a:pt x="340" y="535"/>
                      <a:pt x="325" y="529"/>
                    </a:cubicBezTo>
                    <a:cubicBezTo>
                      <a:pt x="310" y="523"/>
                      <a:pt x="306" y="499"/>
                      <a:pt x="324" y="496"/>
                    </a:cubicBezTo>
                    <a:cubicBezTo>
                      <a:pt x="342" y="492"/>
                      <a:pt x="421" y="496"/>
                      <a:pt x="430" y="509"/>
                    </a:cubicBezTo>
                    <a:cubicBezTo>
                      <a:pt x="439" y="522"/>
                      <a:pt x="402" y="564"/>
                      <a:pt x="378" y="574"/>
                    </a:cubicBezTo>
                    <a:cubicBezTo>
                      <a:pt x="353" y="582"/>
                      <a:pt x="297" y="571"/>
                      <a:pt x="285" y="564"/>
                    </a:cubicBezTo>
                    <a:cubicBezTo>
                      <a:pt x="272" y="557"/>
                      <a:pt x="287" y="533"/>
                      <a:pt x="306" y="531"/>
                    </a:cubicBezTo>
                    <a:cubicBezTo>
                      <a:pt x="324" y="528"/>
                      <a:pt x="395" y="535"/>
                      <a:pt x="399" y="550"/>
                    </a:cubicBezTo>
                    <a:cubicBezTo>
                      <a:pt x="403" y="564"/>
                      <a:pt x="355" y="611"/>
                      <a:pt x="330" y="619"/>
                    </a:cubicBezTo>
                    <a:cubicBezTo>
                      <a:pt x="305" y="627"/>
                      <a:pt x="259" y="609"/>
                      <a:pt x="250" y="601"/>
                    </a:cubicBezTo>
                    <a:cubicBezTo>
                      <a:pt x="240" y="593"/>
                      <a:pt x="252" y="574"/>
                      <a:pt x="270" y="572"/>
                    </a:cubicBezTo>
                    <a:cubicBezTo>
                      <a:pt x="288" y="570"/>
                      <a:pt x="352" y="574"/>
                      <a:pt x="357" y="589"/>
                    </a:cubicBezTo>
                    <a:cubicBezTo>
                      <a:pt x="361" y="603"/>
                      <a:pt x="319" y="649"/>
                      <a:pt x="296" y="658"/>
                    </a:cubicBezTo>
                    <a:cubicBezTo>
                      <a:pt x="272" y="666"/>
                      <a:pt x="223" y="647"/>
                      <a:pt x="213" y="638"/>
                    </a:cubicBezTo>
                    <a:cubicBezTo>
                      <a:pt x="204" y="629"/>
                      <a:pt x="221" y="604"/>
                      <a:pt x="238" y="604"/>
                    </a:cubicBezTo>
                    <a:cubicBezTo>
                      <a:pt x="255" y="604"/>
                      <a:pt x="312" y="621"/>
                      <a:pt x="315" y="637"/>
                    </a:cubicBezTo>
                    <a:cubicBezTo>
                      <a:pt x="319" y="653"/>
                      <a:pt x="279" y="695"/>
                      <a:pt x="255" y="701"/>
                    </a:cubicBezTo>
                    <a:cubicBezTo>
                      <a:pt x="230" y="708"/>
                      <a:pt x="179" y="688"/>
                      <a:pt x="170" y="679"/>
                    </a:cubicBezTo>
                    <a:cubicBezTo>
                      <a:pt x="162" y="670"/>
                      <a:pt x="183" y="649"/>
                      <a:pt x="200" y="649"/>
                    </a:cubicBezTo>
                    <a:cubicBezTo>
                      <a:pt x="217" y="649"/>
                      <a:pt x="268" y="662"/>
                      <a:pt x="274" y="679"/>
                    </a:cubicBezTo>
                    <a:cubicBezTo>
                      <a:pt x="281" y="695"/>
                      <a:pt x="259" y="738"/>
                      <a:pt x="239" y="747"/>
                    </a:cubicBezTo>
                    <a:cubicBezTo>
                      <a:pt x="218" y="755"/>
                      <a:pt x="162" y="736"/>
                      <a:pt x="150" y="728"/>
                    </a:cubicBezTo>
                    <a:cubicBezTo>
                      <a:pt x="138" y="720"/>
                      <a:pt x="150" y="698"/>
                      <a:pt x="167" y="696"/>
                    </a:cubicBezTo>
                    <a:cubicBezTo>
                      <a:pt x="184" y="695"/>
                      <a:pt x="244" y="705"/>
                      <a:pt x="255" y="720"/>
                    </a:cubicBezTo>
                    <a:cubicBezTo>
                      <a:pt x="265" y="735"/>
                      <a:pt x="242" y="773"/>
                      <a:pt x="232" y="785"/>
                    </a:cubicBezTo>
                    <a:cubicBezTo>
                      <a:pt x="222" y="798"/>
                      <a:pt x="213" y="797"/>
                      <a:pt x="196" y="797"/>
                    </a:cubicBezTo>
                    <a:cubicBezTo>
                      <a:pt x="179" y="797"/>
                      <a:pt x="139" y="792"/>
                      <a:pt x="130" y="783"/>
                    </a:cubicBezTo>
                    <a:cubicBezTo>
                      <a:pt x="121" y="774"/>
                      <a:pt x="124" y="745"/>
                      <a:pt x="141" y="742"/>
                    </a:cubicBezTo>
                    <a:cubicBezTo>
                      <a:pt x="158" y="738"/>
                      <a:pt x="221" y="747"/>
                      <a:pt x="231" y="763"/>
                    </a:cubicBezTo>
                    <a:cubicBezTo>
                      <a:pt x="242" y="779"/>
                      <a:pt x="222" y="829"/>
                      <a:pt x="203" y="840"/>
                    </a:cubicBezTo>
                    <a:cubicBezTo>
                      <a:pt x="183" y="850"/>
                      <a:pt x="126" y="833"/>
                      <a:pt x="114" y="826"/>
                    </a:cubicBezTo>
                    <a:cubicBezTo>
                      <a:pt x="102" y="819"/>
                      <a:pt x="110" y="797"/>
                      <a:pt x="128" y="795"/>
                    </a:cubicBezTo>
                    <a:cubicBezTo>
                      <a:pt x="146" y="794"/>
                      <a:pt x="213" y="799"/>
                      <a:pt x="223" y="814"/>
                    </a:cubicBezTo>
                    <a:cubicBezTo>
                      <a:pt x="233" y="830"/>
                      <a:pt x="211" y="876"/>
                      <a:pt x="191" y="886"/>
                    </a:cubicBezTo>
                    <a:cubicBezTo>
                      <a:pt x="172" y="896"/>
                      <a:pt x="118" y="883"/>
                      <a:pt x="104" y="875"/>
                    </a:cubicBezTo>
                    <a:cubicBezTo>
                      <a:pt x="90" y="868"/>
                      <a:pt x="94" y="843"/>
                      <a:pt x="111" y="840"/>
                    </a:cubicBezTo>
                    <a:cubicBezTo>
                      <a:pt x="128" y="838"/>
                      <a:pt x="197" y="844"/>
                      <a:pt x="209" y="861"/>
                    </a:cubicBezTo>
                    <a:cubicBezTo>
                      <a:pt x="220" y="877"/>
                      <a:pt x="200" y="926"/>
                      <a:pt x="180" y="938"/>
                    </a:cubicBezTo>
                    <a:cubicBezTo>
                      <a:pt x="161" y="951"/>
                      <a:pt x="107" y="939"/>
                      <a:pt x="93" y="931"/>
                    </a:cubicBezTo>
                    <a:cubicBezTo>
                      <a:pt x="79" y="923"/>
                      <a:pt x="81" y="893"/>
                      <a:pt x="97" y="889"/>
                    </a:cubicBezTo>
                    <a:cubicBezTo>
                      <a:pt x="114" y="885"/>
                      <a:pt x="185" y="892"/>
                      <a:pt x="197" y="908"/>
                    </a:cubicBezTo>
                    <a:cubicBezTo>
                      <a:pt x="209" y="924"/>
                      <a:pt x="191" y="974"/>
                      <a:pt x="172" y="986"/>
                    </a:cubicBezTo>
                    <a:cubicBezTo>
                      <a:pt x="153" y="998"/>
                      <a:pt x="95" y="988"/>
                      <a:pt x="82" y="982"/>
                    </a:cubicBezTo>
                    <a:cubicBezTo>
                      <a:pt x="69" y="976"/>
                      <a:pt x="74" y="949"/>
                      <a:pt x="92" y="946"/>
                    </a:cubicBezTo>
                    <a:cubicBezTo>
                      <a:pt x="110" y="942"/>
                      <a:pt x="176" y="946"/>
                      <a:pt x="187" y="963"/>
                    </a:cubicBezTo>
                    <a:cubicBezTo>
                      <a:pt x="199" y="979"/>
                      <a:pt x="179" y="1031"/>
                      <a:pt x="160" y="1044"/>
                    </a:cubicBezTo>
                    <a:cubicBezTo>
                      <a:pt x="140" y="1057"/>
                      <a:pt x="81" y="1046"/>
                      <a:pt x="68" y="1039"/>
                    </a:cubicBezTo>
                    <a:cubicBezTo>
                      <a:pt x="56" y="1031"/>
                      <a:pt x="70" y="1003"/>
                      <a:pt x="87" y="999"/>
                    </a:cubicBezTo>
                    <a:cubicBezTo>
                      <a:pt x="104" y="995"/>
                      <a:pt x="160" y="1000"/>
                      <a:pt x="173" y="1016"/>
                    </a:cubicBezTo>
                    <a:cubicBezTo>
                      <a:pt x="186" y="1032"/>
                      <a:pt x="182" y="1086"/>
                      <a:pt x="164" y="1097"/>
                    </a:cubicBezTo>
                    <a:cubicBezTo>
                      <a:pt x="146" y="1108"/>
                      <a:pt x="82" y="1088"/>
                      <a:pt x="66" y="1080"/>
                    </a:cubicBezTo>
                    <a:cubicBezTo>
                      <a:pt x="50" y="1072"/>
                      <a:pt x="52" y="1053"/>
                      <a:pt x="68" y="1050"/>
                    </a:cubicBezTo>
                    <a:cubicBezTo>
                      <a:pt x="84" y="1047"/>
                      <a:pt x="150" y="1047"/>
                      <a:pt x="165" y="1063"/>
                    </a:cubicBezTo>
                    <a:cubicBezTo>
                      <a:pt x="179" y="1079"/>
                      <a:pt x="174" y="1134"/>
                      <a:pt x="155" y="1146"/>
                    </a:cubicBezTo>
                    <a:cubicBezTo>
                      <a:pt x="136" y="1158"/>
                      <a:pt x="65" y="1147"/>
                      <a:pt x="51" y="1138"/>
                    </a:cubicBezTo>
                    <a:cubicBezTo>
                      <a:pt x="38" y="1129"/>
                      <a:pt x="54" y="1096"/>
                      <a:pt x="72" y="1093"/>
                    </a:cubicBezTo>
                    <a:cubicBezTo>
                      <a:pt x="91" y="1090"/>
                      <a:pt x="152" y="1100"/>
                      <a:pt x="164" y="1117"/>
                    </a:cubicBezTo>
                    <a:cubicBezTo>
                      <a:pt x="176" y="1134"/>
                      <a:pt x="164" y="1181"/>
                      <a:pt x="144" y="1193"/>
                    </a:cubicBezTo>
                    <a:cubicBezTo>
                      <a:pt x="123" y="1205"/>
                      <a:pt x="58" y="1197"/>
                      <a:pt x="44" y="1189"/>
                    </a:cubicBezTo>
                    <a:cubicBezTo>
                      <a:pt x="30" y="1182"/>
                      <a:pt x="43" y="1153"/>
                      <a:pt x="61" y="1150"/>
                    </a:cubicBezTo>
                    <a:cubicBezTo>
                      <a:pt x="80" y="1146"/>
                      <a:pt x="142" y="1154"/>
                      <a:pt x="154" y="1171"/>
                    </a:cubicBezTo>
                    <a:cubicBezTo>
                      <a:pt x="166" y="1188"/>
                      <a:pt x="155" y="1238"/>
                      <a:pt x="136" y="1250"/>
                    </a:cubicBezTo>
                    <a:cubicBezTo>
                      <a:pt x="116" y="1262"/>
                      <a:pt x="53" y="1254"/>
                      <a:pt x="39" y="1245"/>
                    </a:cubicBezTo>
                    <a:cubicBezTo>
                      <a:pt x="25" y="1236"/>
                      <a:pt x="34" y="1202"/>
                      <a:pt x="51" y="1197"/>
                    </a:cubicBezTo>
                    <a:cubicBezTo>
                      <a:pt x="67" y="1191"/>
                      <a:pt x="121" y="1205"/>
                      <a:pt x="138" y="1213"/>
                    </a:cubicBezTo>
                    <a:cubicBezTo>
                      <a:pt x="155" y="1220"/>
                      <a:pt x="157" y="1227"/>
                      <a:pt x="153" y="1242"/>
                    </a:cubicBezTo>
                    <a:cubicBezTo>
                      <a:pt x="149" y="1257"/>
                      <a:pt x="135" y="1297"/>
                      <a:pt x="115" y="1307"/>
                    </a:cubicBezTo>
                    <a:cubicBezTo>
                      <a:pt x="96" y="1316"/>
                      <a:pt x="47" y="1309"/>
                      <a:pt x="34" y="1301"/>
                    </a:cubicBezTo>
                    <a:cubicBezTo>
                      <a:pt x="21" y="1293"/>
                      <a:pt x="19" y="1264"/>
                      <a:pt x="38" y="1259"/>
                    </a:cubicBezTo>
                    <a:cubicBezTo>
                      <a:pt x="56" y="1254"/>
                      <a:pt x="133" y="1257"/>
                      <a:pt x="146" y="1273"/>
                    </a:cubicBezTo>
                    <a:cubicBezTo>
                      <a:pt x="159" y="1290"/>
                      <a:pt x="136" y="1345"/>
                      <a:pt x="116" y="1357"/>
                    </a:cubicBezTo>
                    <a:cubicBezTo>
                      <a:pt x="97" y="1368"/>
                      <a:pt x="40" y="1351"/>
                      <a:pt x="29" y="1344"/>
                    </a:cubicBezTo>
                    <a:cubicBezTo>
                      <a:pt x="17" y="1336"/>
                      <a:pt x="30" y="1316"/>
                      <a:pt x="47" y="1313"/>
                    </a:cubicBezTo>
                    <a:cubicBezTo>
                      <a:pt x="64" y="1310"/>
                      <a:pt x="118" y="1312"/>
                      <a:pt x="130" y="1326"/>
                    </a:cubicBezTo>
                    <a:cubicBezTo>
                      <a:pt x="142" y="1341"/>
                      <a:pt x="136" y="1391"/>
                      <a:pt x="117" y="1402"/>
                    </a:cubicBezTo>
                    <a:cubicBezTo>
                      <a:pt x="97" y="1414"/>
                      <a:pt x="27" y="1403"/>
                      <a:pt x="13" y="1396"/>
                    </a:cubicBezTo>
                    <a:cubicBezTo>
                      <a:pt x="0" y="1388"/>
                      <a:pt x="13" y="1360"/>
                      <a:pt x="32" y="1356"/>
                    </a:cubicBezTo>
                    <a:cubicBezTo>
                      <a:pt x="51" y="1352"/>
                      <a:pt x="108" y="1366"/>
                      <a:pt x="124" y="1371"/>
                    </a:cubicBezTo>
                    <a:cubicBezTo>
                      <a:pt x="140" y="1375"/>
                      <a:pt x="129" y="1382"/>
                      <a:pt x="130" y="1384"/>
                    </a:cubicBezTo>
                  </a:path>
                </a:pathLst>
              </a:custGeom>
              <a:noFill/>
              <a:ln w="12700">
                <a:solidFill>
                  <a:srgbClr val="7030A0"/>
                </a:solidFill>
                <a:round/>
                <a:headEnd/>
                <a:tailEnd/>
              </a:ln>
              <a:extLst>
                <a:ext uri="{909E8E84-426E-40DD-AFC4-6F175D3DCCD1}">
                  <a14:hiddenFill xmlns:a14="http://schemas.microsoft.com/office/drawing/2010/main">
                    <a:solidFill>
                      <a:srgbClr val="FF9900"/>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sz="1800"/>
              </a:p>
            </p:txBody>
          </p:sp>
          <p:sp>
            <p:nvSpPr>
              <p:cNvPr id="301" name="Freeform 9">
                <a:extLst>
                  <a:ext uri="{FF2B5EF4-FFF2-40B4-BE49-F238E27FC236}">
                    <a16:creationId xmlns:a16="http://schemas.microsoft.com/office/drawing/2014/main" id="{D62E1E03-A7EF-482E-B2F8-BA38D93469DF}"/>
                  </a:ext>
                </a:extLst>
              </p:cNvPr>
              <p:cNvSpPr>
                <a:spLocks noChangeAspect="1"/>
              </p:cNvSpPr>
              <p:nvPr/>
            </p:nvSpPr>
            <p:spPr bwMode="auto">
              <a:xfrm>
                <a:off x="2584" y="1227"/>
                <a:ext cx="588" cy="1641"/>
              </a:xfrm>
              <a:custGeom>
                <a:avLst/>
                <a:gdLst>
                  <a:gd name="T0" fmla="*/ 60 w 506"/>
                  <a:gd name="T1" fmla="*/ 2 h 1413"/>
                  <a:gd name="T2" fmla="*/ 111 w 506"/>
                  <a:gd name="T3" fmla="*/ 58 h 1413"/>
                  <a:gd name="T4" fmla="*/ 4 w 506"/>
                  <a:gd name="T5" fmla="*/ 63 h 1413"/>
                  <a:gd name="T6" fmla="*/ 111 w 506"/>
                  <a:gd name="T7" fmla="*/ 62 h 1413"/>
                  <a:gd name="T8" fmla="*/ 16 w 506"/>
                  <a:gd name="T9" fmla="*/ 127 h 1413"/>
                  <a:gd name="T10" fmla="*/ 110 w 506"/>
                  <a:gd name="T11" fmla="*/ 97 h 1413"/>
                  <a:gd name="T12" fmla="*/ 27 w 506"/>
                  <a:gd name="T13" fmla="*/ 168 h 1413"/>
                  <a:gd name="T14" fmla="*/ 32 w 506"/>
                  <a:gd name="T15" fmla="*/ 141 h 1413"/>
                  <a:gd name="T16" fmla="*/ 119 w 506"/>
                  <a:gd name="T17" fmla="*/ 194 h 1413"/>
                  <a:gd name="T18" fmla="*/ 12 w 506"/>
                  <a:gd name="T19" fmla="*/ 207 h 1413"/>
                  <a:gd name="T20" fmla="*/ 120 w 506"/>
                  <a:gd name="T21" fmla="*/ 204 h 1413"/>
                  <a:gd name="T22" fmla="*/ 31 w 506"/>
                  <a:gd name="T23" fmla="*/ 271 h 1413"/>
                  <a:gd name="T24" fmla="*/ 22 w 506"/>
                  <a:gd name="T25" fmla="*/ 250 h 1413"/>
                  <a:gd name="T26" fmla="*/ 124 w 506"/>
                  <a:gd name="T27" fmla="*/ 276 h 1413"/>
                  <a:gd name="T28" fmla="*/ 132 w 506"/>
                  <a:gd name="T29" fmla="*/ 341 h 1413"/>
                  <a:gd name="T30" fmla="*/ 53 w 506"/>
                  <a:gd name="T31" fmla="*/ 378 h 1413"/>
                  <a:gd name="T32" fmla="*/ 40 w 506"/>
                  <a:gd name="T33" fmla="*/ 358 h 1413"/>
                  <a:gd name="T34" fmla="*/ 140 w 506"/>
                  <a:gd name="T35" fmla="*/ 386 h 1413"/>
                  <a:gd name="T36" fmla="*/ 159 w 506"/>
                  <a:gd name="T37" fmla="*/ 454 h 1413"/>
                  <a:gd name="T38" fmla="*/ 76 w 506"/>
                  <a:gd name="T39" fmla="*/ 492 h 1413"/>
                  <a:gd name="T40" fmla="*/ 66 w 506"/>
                  <a:gd name="T41" fmla="*/ 467 h 1413"/>
                  <a:gd name="T42" fmla="*/ 182 w 506"/>
                  <a:gd name="T43" fmla="*/ 496 h 1413"/>
                  <a:gd name="T44" fmla="*/ 222 w 506"/>
                  <a:gd name="T45" fmla="*/ 564 h 1413"/>
                  <a:gd name="T46" fmla="*/ 177 w 506"/>
                  <a:gd name="T47" fmla="*/ 619 h 1413"/>
                  <a:gd name="T48" fmla="*/ 150 w 506"/>
                  <a:gd name="T49" fmla="*/ 589 h 1413"/>
                  <a:gd name="T50" fmla="*/ 269 w 506"/>
                  <a:gd name="T51" fmla="*/ 604 h 1413"/>
                  <a:gd name="T52" fmla="*/ 336 w 506"/>
                  <a:gd name="T53" fmla="*/ 679 h 1413"/>
                  <a:gd name="T54" fmla="*/ 268 w 506"/>
                  <a:gd name="T55" fmla="*/ 747 h 1413"/>
                  <a:gd name="T56" fmla="*/ 252 w 506"/>
                  <a:gd name="T57" fmla="*/ 720 h 1413"/>
                  <a:gd name="T58" fmla="*/ 376 w 506"/>
                  <a:gd name="T59" fmla="*/ 783 h 1413"/>
                  <a:gd name="T60" fmla="*/ 304 w 506"/>
                  <a:gd name="T61" fmla="*/ 840 h 1413"/>
                  <a:gd name="T62" fmla="*/ 283 w 506"/>
                  <a:gd name="T63" fmla="*/ 815 h 1413"/>
                  <a:gd name="T64" fmla="*/ 395 w 506"/>
                  <a:gd name="T65" fmla="*/ 841 h 1413"/>
                  <a:gd name="T66" fmla="*/ 413 w 506"/>
                  <a:gd name="T67" fmla="*/ 931 h 1413"/>
                  <a:gd name="T68" fmla="*/ 334 w 506"/>
                  <a:gd name="T69" fmla="*/ 986 h 1413"/>
                  <a:gd name="T70" fmla="*/ 319 w 506"/>
                  <a:gd name="T71" fmla="*/ 963 h 1413"/>
                  <a:gd name="T72" fmla="*/ 419 w 506"/>
                  <a:gd name="T73" fmla="*/ 999 h 1413"/>
                  <a:gd name="T74" fmla="*/ 440 w 506"/>
                  <a:gd name="T75" fmla="*/ 1080 h 1413"/>
                  <a:gd name="T76" fmla="*/ 351 w 506"/>
                  <a:gd name="T77" fmla="*/ 1146 h 1413"/>
                  <a:gd name="T78" fmla="*/ 342 w 506"/>
                  <a:gd name="T79" fmla="*/ 1117 h 1413"/>
                  <a:gd name="T80" fmla="*/ 445 w 506"/>
                  <a:gd name="T81" fmla="*/ 1150 h 1413"/>
                  <a:gd name="T82" fmla="*/ 467 w 506"/>
                  <a:gd name="T83" fmla="*/ 1245 h 1413"/>
                  <a:gd name="T84" fmla="*/ 354 w 506"/>
                  <a:gd name="T85" fmla="*/ 1242 h 1413"/>
                  <a:gd name="T86" fmla="*/ 468 w 506"/>
                  <a:gd name="T87" fmla="*/ 1259 h 1413"/>
                  <a:gd name="T88" fmla="*/ 477 w 506"/>
                  <a:gd name="T89" fmla="*/ 1344 h 1413"/>
                  <a:gd name="T90" fmla="*/ 389 w 506"/>
                  <a:gd name="T91" fmla="*/ 1402 h 1413"/>
                  <a:gd name="T92" fmla="*/ 382 w 506"/>
                  <a:gd name="T93" fmla="*/ 1370 h 14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6"/>
                  <a:gd name="T142" fmla="*/ 0 h 1413"/>
                  <a:gd name="T143" fmla="*/ 506 w 506"/>
                  <a:gd name="T144" fmla="*/ 1413 h 141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6" h="1413">
                    <a:moveTo>
                      <a:pt x="114" y="26"/>
                    </a:moveTo>
                    <a:cubicBezTo>
                      <a:pt x="114" y="23"/>
                      <a:pt x="124" y="11"/>
                      <a:pt x="115" y="7"/>
                    </a:cubicBezTo>
                    <a:cubicBezTo>
                      <a:pt x="107" y="3"/>
                      <a:pt x="78" y="0"/>
                      <a:pt x="60" y="2"/>
                    </a:cubicBezTo>
                    <a:cubicBezTo>
                      <a:pt x="42" y="4"/>
                      <a:pt x="12" y="5"/>
                      <a:pt x="6" y="16"/>
                    </a:cubicBezTo>
                    <a:cubicBezTo>
                      <a:pt x="0" y="26"/>
                      <a:pt x="9" y="57"/>
                      <a:pt x="27" y="64"/>
                    </a:cubicBezTo>
                    <a:cubicBezTo>
                      <a:pt x="45" y="72"/>
                      <a:pt x="97" y="63"/>
                      <a:pt x="111" y="58"/>
                    </a:cubicBezTo>
                    <a:cubicBezTo>
                      <a:pt x="125" y="52"/>
                      <a:pt x="123" y="32"/>
                      <a:pt x="108" y="29"/>
                    </a:cubicBezTo>
                    <a:cubicBezTo>
                      <a:pt x="94" y="26"/>
                      <a:pt x="39" y="30"/>
                      <a:pt x="22" y="36"/>
                    </a:cubicBezTo>
                    <a:cubicBezTo>
                      <a:pt x="5" y="42"/>
                      <a:pt x="1" y="52"/>
                      <a:pt x="4" y="63"/>
                    </a:cubicBezTo>
                    <a:cubicBezTo>
                      <a:pt x="6" y="73"/>
                      <a:pt x="18" y="93"/>
                      <a:pt x="36" y="98"/>
                    </a:cubicBezTo>
                    <a:cubicBezTo>
                      <a:pt x="55" y="102"/>
                      <a:pt x="101" y="93"/>
                      <a:pt x="114" y="88"/>
                    </a:cubicBezTo>
                    <a:cubicBezTo>
                      <a:pt x="126" y="82"/>
                      <a:pt x="125" y="64"/>
                      <a:pt x="111" y="62"/>
                    </a:cubicBezTo>
                    <a:cubicBezTo>
                      <a:pt x="97" y="60"/>
                      <a:pt x="47" y="68"/>
                      <a:pt x="29" y="73"/>
                    </a:cubicBezTo>
                    <a:cubicBezTo>
                      <a:pt x="11" y="77"/>
                      <a:pt x="7" y="83"/>
                      <a:pt x="5" y="92"/>
                    </a:cubicBezTo>
                    <a:cubicBezTo>
                      <a:pt x="2" y="101"/>
                      <a:pt x="9" y="120"/>
                      <a:pt x="16" y="127"/>
                    </a:cubicBezTo>
                    <a:cubicBezTo>
                      <a:pt x="23" y="133"/>
                      <a:pt x="31" y="134"/>
                      <a:pt x="48" y="133"/>
                    </a:cubicBezTo>
                    <a:cubicBezTo>
                      <a:pt x="65" y="132"/>
                      <a:pt x="107" y="127"/>
                      <a:pt x="116" y="121"/>
                    </a:cubicBezTo>
                    <a:cubicBezTo>
                      <a:pt x="126" y="115"/>
                      <a:pt x="125" y="98"/>
                      <a:pt x="110" y="97"/>
                    </a:cubicBezTo>
                    <a:cubicBezTo>
                      <a:pt x="94" y="95"/>
                      <a:pt x="42" y="101"/>
                      <a:pt x="26" y="110"/>
                    </a:cubicBezTo>
                    <a:cubicBezTo>
                      <a:pt x="9" y="119"/>
                      <a:pt x="7" y="139"/>
                      <a:pt x="7" y="149"/>
                    </a:cubicBezTo>
                    <a:cubicBezTo>
                      <a:pt x="7" y="158"/>
                      <a:pt x="9" y="167"/>
                      <a:pt x="27" y="168"/>
                    </a:cubicBezTo>
                    <a:cubicBezTo>
                      <a:pt x="46" y="169"/>
                      <a:pt x="104" y="162"/>
                      <a:pt x="119" y="156"/>
                    </a:cubicBezTo>
                    <a:cubicBezTo>
                      <a:pt x="133" y="149"/>
                      <a:pt x="129" y="132"/>
                      <a:pt x="114" y="130"/>
                    </a:cubicBezTo>
                    <a:cubicBezTo>
                      <a:pt x="100" y="128"/>
                      <a:pt x="49" y="133"/>
                      <a:pt x="32" y="141"/>
                    </a:cubicBezTo>
                    <a:cubicBezTo>
                      <a:pt x="15" y="148"/>
                      <a:pt x="11" y="165"/>
                      <a:pt x="12" y="175"/>
                    </a:cubicBezTo>
                    <a:cubicBezTo>
                      <a:pt x="14" y="186"/>
                      <a:pt x="20" y="197"/>
                      <a:pt x="38" y="200"/>
                    </a:cubicBezTo>
                    <a:cubicBezTo>
                      <a:pt x="55" y="204"/>
                      <a:pt x="106" y="200"/>
                      <a:pt x="119" y="194"/>
                    </a:cubicBezTo>
                    <a:cubicBezTo>
                      <a:pt x="133" y="188"/>
                      <a:pt x="135" y="171"/>
                      <a:pt x="120" y="167"/>
                    </a:cubicBezTo>
                    <a:cubicBezTo>
                      <a:pt x="106" y="163"/>
                      <a:pt x="51" y="165"/>
                      <a:pt x="33" y="171"/>
                    </a:cubicBezTo>
                    <a:cubicBezTo>
                      <a:pt x="15" y="178"/>
                      <a:pt x="12" y="196"/>
                      <a:pt x="12" y="207"/>
                    </a:cubicBezTo>
                    <a:cubicBezTo>
                      <a:pt x="12" y="217"/>
                      <a:pt x="14" y="234"/>
                      <a:pt x="32" y="237"/>
                    </a:cubicBezTo>
                    <a:cubicBezTo>
                      <a:pt x="50" y="240"/>
                      <a:pt x="105" y="234"/>
                      <a:pt x="119" y="229"/>
                    </a:cubicBezTo>
                    <a:cubicBezTo>
                      <a:pt x="134" y="223"/>
                      <a:pt x="132" y="208"/>
                      <a:pt x="120" y="204"/>
                    </a:cubicBezTo>
                    <a:cubicBezTo>
                      <a:pt x="108" y="201"/>
                      <a:pt x="63" y="204"/>
                      <a:pt x="46" y="209"/>
                    </a:cubicBezTo>
                    <a:cubicBezTo>
                      <a:pt x="29" y="214"/>
                      <a:pt x="18" y="221"/>
                      <a:pt x="16" y="232"/>
                    </a:cubicBezTo>
                    <a:cubicBezTo>
                      <a:pt x="13" y="243"/>
                      <a:pt x="13" y="265"/>
                      <a:pt x="31" y="271"/>
                    </a:cubicBezTo>
                    <a:cubicBezTo>
                      <a:pt x="50" y="276"/>
                      <a:pt x="116" y="270"/>
                      <a:pt x="129" y="264"/>
                    </a:cubicBezTo>
                    <a:cubicBezTo>
                      <a:pt x="142" y="259"/>
                      <a:pt x="129" y="239"/>
                      <a:pt x="111" y="237"/>
                    </a:cubicBezTo>
                    <a:cubicBezTo>
                      <a:pt x="94" y="234"/>
                      <a:pt x="36" y="238"/>
                      <a:pt x="22" y="250"/>
                    </a:cubicBezTo>
                    <a:cubicBezTo>
                      <a:pt x="9" y="261"/>
                      <a:pt x="10" y="294"/>
                      <a:pt x="27" y="303"/>
                    </a:cubicBezTo>
                    <a:cubicBezTo>
                      <a:pt x="44" y="312"/>
                      <a:pt x="109" y="306"/>
                      <a:pt x="125" y="302"/>
                    </a:cubicBezTo>
                    <a:cubicBezTo>
                      <a:pt x="141" y="297"/>
                      <a:pt x="141" y="280"/>
                      <a:pt x="124" y="276"/>
                    </a:cubicBezTo>
                    <a:cubicBezTo>
                      <a:pt x="107" y="273"/>
                      <a:pt x="37" y="272"/>
                      <a:pt x="23" y="282"/>
                    </a:cubicBezTo>
                    <a:cubicBezTo>
                      <a:pt x="9" y="292"/>
                      <a:pt x="22" y="327"/>
                      <a:pt x="40" y="337"/>
                    </a:cubicBezTo>
                    <a:cubicBezTo>
                      <a:pt x="58" y="347"/>
                      <a:pt x="118" y="345"/>
                      <a:pt x="132" y="341"/>
                    </a:cubicBezTo>
                    <a:cubicBezTo>
                      <a:pt x="147" y="337"/>
                      <a:pt x="144" y="316"/>
                      <a:pt x="127" y="313"/>
                    </a:cubicBezTo>
                    <a:cubicBezTo>
                      <a:pt x="110" y="310"/>
                      <a:pt x="41" y="311"/>
                      <a:pt x="29" y="323"/>
                    </a:cubicBezTo>
                    <a:cubicBezTo>
                      <a:pt x="17" y="334"/>
                      <a:pt x="35" y="369"/>
                      <a:pt x="53" y="378"/>
                    </a:cubicBezTo>
                    <a:cubicBezTo>
                      <a:pt x="72" y="387"/>
                      <a:pt x="126" y="383"/>
                      <a:pt x="139" y="378"/>
                    </a:cubicBezTo>
                    <a:cubicBezTo>
                      <a:pt x="152" y="374"/>
                      <a:pt x="147" y="353"/>
                      <a:pt x="131" y="350"/>
                    </a:cubicBezTo>
                    <a:cubicBezTo>
                      <a:pt x="114" y="347"/>
                      <a:pt x="53" y="347"/>
                      <a:pt x="40" y="358"/>
                    </a:cubicBezTo>
                    <a:cubicBezTo>
                      <a:pt x="27" y="369"/>
                      <a:pt x="35" y="407"/>
                      <a:pt x="52" y="417"/>
                    </a:cubicBezTo>
                    <a:cubicBezTo>
                      <a:pt x="70" y="426"/>
                      <a:pt x="135" y="421"/>
                      <a:pt x="149" y="417"/>
                    </a:cubicBezTo>
                    <a:cubicBezTo>
                      <a:pt x="164" y="411"/>
                      <a:pt x="157" y="389"/>
                      <a:pt x="140" y="386"/>
                    </a:cubicBezTo>
                    <a:cubicBezTo>
                      <a:pt x="123" y="382"/>
                      <a:pt x="60" y="384"/>
                      <a:pt x="47" y="395"/>
                    </a:cubicBezTo>
                    <a:cubicBezTo>
                      <a:pt x="33" y="407"/>
                      <a:pt x="41" y="444"/>
                      <a:pt x="60" y="454"/>
                    </a:cubicBezTo>
                    <a:cubicBezTo>
                      <a:pt x="78" y="463"/>
                      <a:pt x="143" y="459"/>
                      <a:pt x="159" y="454"/>
                    </a:cubicBezTo>
                    <a:cubicBezTo>
                      <a:pt x="174" y="449"/>
                      <a:pt x="168" y="426"/>
                      <a:pt x="150" y="423"/>
                    </a:cubicBezTo>
                    <a:cubicBezTo>
                      <a:pt x="132" y="420"/>
                      <a:pt x="62" y="421"/>
                      <a:pt x="50" y="432"/>
                    </a:cubicBezTo>
                    <a:cubicBezTo>
                      <a:pt x="38" y="443"/>
                      <a:pt x="55" y="482"/>
                      <a:pt x="76" y="492"/>
                    </a:cubicBezTo>
                    <a:cubicBezTo>
                      <a:pt x="97" y="501"/>
                      <a:pt x="161" y="495"/>
                      <a:pt x="174" y="489"/>
                    </a:cubicBezTo>
                    <a:cubicBezTo>
                      <a:pt x="188" y="484"/>
                      <a:pt x="176" y="462"/>
                      <a:pt x="158" y="459"/>
                    </a:cubicBezTo>
                    <a:cubicBezTo>
                      <a:pt x="140" y="455"/>
                      <a:pt x="77" y="455"/>
                      <a:pt x="66" y="467"/>
                    </a:cubicBezTo>
                    <a:cubicBezTo>
                      <a:pt x="55" y="480"/>
                      <a:pt x="77" y="521"/>
                      <a:pt x="96" y="531"/>
                    </a:cubicBezTo>
                    <a:cubicBezTo>
                      <a:pt x="115" y="542"/>
                      <a:pt x="167" y="535"/>
                      <a:pt x="182" y="529"/>
                    </a:cubicBezTo>
                    <a:cubicBezTo>
                      <a:pt x="196" y="523"/>
                      <a:pt x="200" y="499"/>
                      <a:pt x="182" y="496"/>
                    </a:cubicBezTo>
                    <a:cubicBezTo>
                      <a:pt x="165" y="493"/>
                      <a:pt x="85" y="496"/>
                      <a:pt x="77" y="509"/>
                    </a:cubicBezTo>
                    <a:cubicBezTo>
                      <a:pt x="68" y="522"/>
                      <a:pt x="105" y="565"/>
                      <a:pt x="129" y="573"/>
                    </a:cubicBezTo>
                    <a:cubicBezTo>
                      <a:pt x="153" y="582"/>
                      <a:pt x="210" y="571"/>
                      <a:pt x="222" y="564"/>
                    </a:cubicBezTo>
                    <a:cubicBezTo>
                      <a:pt x="234" y="556"/>
                      <a:pt x="220" y="533"/>
                      <a:pt x="201" y="531"/>
                    </a:cubicBezTo>
                    <a:cubicBezTo>
                      <a:pt x="182" y="528"/>
                      <a:pt x="112" y="535"/>
                      <a:pt x="108" y="550"/>
                    </a:cubicBezTo>
                    <a:cubicBezTo>
                      <a:pt x="104" y="565"/>
                      <a:pt x="152" y="611"/>
                      <a:pt x="177" y="619"/>
                    </a:cubicBezTo>
                    <a:cubicBezTo>
                      <a:pt x="202" y="627"/>
                      <a:pt x="247" y="609"/>
                      <a:pt x="257" y="601"/>
                    </a:cubicBezTo>
                    <a:cubicBezTo>
                      <a:pt x="266" y="593"/>
                      <a:pt x="254" y="573"/>
                      <a:pt x="237" y="572"/>
                    </a:cubicBezTo>
                    <a:cubicBezTo>
                      <a:pt x="219" y="570"/>
                      <a:pt x="154" y="574"/>
                      <a:pt x="150" y="589"/>
                    </a:cubicBezTo>
                    <a:cubicBezTo>
                      <a:pt x="146" y="603"/>
                      <a:pt x="187" y="650"/>
                      <a:pt x="211" y="658"/>
                    </a:cubicBezTo>
                    <a:cubicBezTo>
                      <a:pt x="234" y="666"/>
                      <a:pt x="283" y="647"/>
                      <a:pt x="293" y="638"/>
                    </a:cubicBezTo>
                    <a:cubicBezTo>
                      <a:pt x="303" y="629"/>
                      <a:pt x="286" y="604"/>
                      <a:pt x="269" y="604"/>
                    </a:cubicBezTo>
                    <a:cubicBezTo>
                      <a:pt x="252" y="604"/>
                      <a:pt x="195" y="621"/>
                      <a:pt x="191" y="637"/>
                    </a:cubicBezTo>
                    <a:cubicBezTo>
                      <a:pt x="188" y="654"/>
                      <a:pt x="228" y="695"/>
                      <a:pt x="252" y="701"/>
                    </a:cubicBezTo>
                    <a:cubicBezTo>
                      <a:pt x="276" y="708"/>
                      <a:pt x="327" y="687"/>
                      <a:pt x="336" y="679"/>
                    </a:cubicBezTo>
                    <a:cubicBezTo>
                      <a:pt x="345" y="670"/>
                      <a:pt x="324" y="650"/>
                      <a:pt x="307" y="650"/>
                    </a:cubicBezTo>
                    <a:cubicBezTo>
                      <a:pt x="290" y="650"/>
                      <a:pt x="239" y="663"/>
                      <a:pt x="232" y="679"/>
                    </a:cubicBezTo>
                    <a:cubicBezTo>
                      <a:pt x="226" y="695"/>
                      <a:pt x="248" y="739"/>
                      <a:pt x="268" y="747"/>
                    </a:cubicBezTo>
                    <a:cubicBezTo>
                      <a:pt x="288" y="755"/>
                      <a:pt x="344" y="736"/>
                      <a:pt x="356" y="728"/>
                    </a:cubicBezTo>
                    <a:cubicBezTo>
                      <a:pt x="368" y="720"/>
                      <a:pt x="356" y="698"/>
                      <a:pt x="339" y="696"/>
                    </a:cubicBezTo>
                    <a:cubicBezTo>
                      <a:pt x="322" y="695"/>
                      <a:pt x="262" y="705"/>
                      <a:pt x="252" y="720"/>
                    </a:cubicBezTo>
                    <a:cubicBezTo>
                      <a:pt x="241" y="735"/>
                      <a:pt x="265" y="772"/>
                      <a:pt x="274" y="785"/>
                    </a:cubicBezTo>
                    <a:cubicBezTo>
                      <a:pt x="284" y="798"/>
                      <a:pt x="293" y="797"/>
                      <a:pt x="310" y="797"/>
                    </a:cubicBezTo>
                    <a:cubicBezTo>
                      <a:pt x="327" y="797"/>
                      <a:pt x="367" y="792"/>
                      <a:pt x="376" y="783"/>
                    </a:cubicBezTo>
                    <a:cubicBezTo>
                      <a:pt x="385" y="774"/>
                      <a:pt x="382" y="745"/>
                      <a:pt x="365" y="742"/>
                    </a:cubicBezTo>
                    <a:cubicBezTo>
                      <a:pt x="348" y="739"/>
                      <a:pt x="286" y="747"/>
                      <a:pt x="275" y="763"/>
                    </a:cubicBezTo>
                    <a:cubicBezTo>
                      <a:pt x="265" y="779"/>
                      <a:pt x="284" y="829"/>
                      <a:pt x="304" y="840"/>
                    </a:cubicBezTo>
                    <a:cubicBezTo>
                      <a:pt x="323" y="850"/>
                      <a:pt x="380" y="833"/>
                      <a:pt x="393" y="826"/>
                    </a:cubicBezTo>
                    <a:cubicBezTo>
                      <a:pt x="405" y="819"/>
                      <a:pt x="396" y="797"/>
                      <a:pt x="378" y="795"/>
                    </a:cubicBezTo>
                    <a:cubicBezTo>
                      <a:pt x="360" y="794"/>
                      <a:pt x="294" y="799"/>
                      <a:pt x="283" y="815"/>
                    </a:cubicBezTo>
                    <a:cubicBezTo>
                      <a:pt x="273" y="830"/>
                      <a:pt x="296" y="876"/>
                      <a:pt x="315" y="886"/>
                    </a:cubicBezTo>
                    <a:cubicBezTo>
                      <a:pt x="334" y="896"/>
                      <a:pt x="388" y="883"/>
                      <a:pt x="402" y="875"/>
                    </a:cubicBezTo>
                    <a:cubicBezTo>
                      <a:pt x="416" y="868"/>
                      <a:pt x="412" y="843"/>
                      <a:pt x="395" y="841"/>
                    </a:cubicBezTo>
                    <a:cubicBezTo>
                      <a:pt x="378" y="838"/>
                      <a:pt x="309" y="844"/>
                      <a:pt x="298" y="861"/>
                    </a:cubicBezTo>
                    <a:cubicBezTo>
                      <a:pt x="287" y="877"/>
                      <a:pt x="307" y="926"/>
                      <a:pt x="326" y="938"/>
                    </a:cubicBezTo>
                    <a:cubicBezTo>
                      <a:pt x="345" y="950"/>
                      <a:pt x="400" y="939"/>
                      <a:pt x="413" y="931"/>
                    </a:cubicBezTo>
                    <a:cubicBezTo>
                      <a:pt x="427" y="923"/>
                      <a:pt x="426" y="893"/>
                      <a:pt x="409" y="889"/>
                    </a:cubicBezTo>
                    <a:cubicBezTo>
                      <a:pt x="392" y="885"/>
                      <a:pt x="321" y="891"/>
                      <a:pt x="309" y="908"/>
                    </a:cubicBezTo>
                    <a:cubicBezTo>
                      <a:pt x="297" y="924"/>
                      <a:pt x="315" y="974"/>
                      <a:pt x="334" y="986"/>
                    </a:cubicBezTo>
                    <a:cubicBezTo>
                      <a:pt x="354" y="998"/>
                      <a:pt x="411" y="989"/>
                      <a:pt x="424" y="982"/>
                    </a:cubicBezTo>
                    <a:cubicBezTo>
                      <a:pt x="437" y="976"/>
                      <a:pt x="432" y="949"/>
                      <a:pt x="414" y="946"/>
                    </a:cubicBezTo>
                    <a:cubicBezTo>
                      <a:pt x="397" y="942"/>
                      <a:pt x="330" y="946"/>
                      <a:pt x="319" y="963"/>
                    </a:cubicBezTo>
                    <a:cubicBezTo>
                      <a:pt x="308" y="979"/>
                      <a:pt x="327" y="1031"/>
                      <a:pt x="346" y="1044"/>
                    </a:cubicBezTo>
                    <a:cubicBezTo>
                      <a:pt x="366" y="1057"/>
                      <a:pt x="426" y="1046"/>
                      <a:pt x="438" y="1039"/>
                    </a:cubicBezTo>
                    <a:cubicBezTo>
                      <a:pt x="450" y="1031"/>
                      <a:pt x="436" y="1003"/>
                      <a:pt x="419" y="999"/>
                    </a:cubicBezTo>
                    <a:cubicBezTo>
                      <a:pt x="402" y="995"/>
                      <a:pt x="346" y="1000"/>
                      <a:pt x="333" y="1016"/>
                    </a:cubicBezTo>
                    <a:cubicBezTo>
                      <a:pt x="321" y="1032"/>
                      <a:pt x="325" y="1087"/>
                      <a:pt x="342" y="1097"/>
                    </a:cubicBezTo>
                    <a:cubicBezTo>
                      <a:pt x="360" y="1107"/>
                      <a:pt x="424" y="1088"/>
                      <a:pt x="440" y="1080"/>
                    </a:cubicBezTo>
                    <a:cubicBezTo>
                      <a:pt x="456" y="1072"/>
                      <a:pt x="454" y="1053"/>
                      <a:pt x="438" y="1050"/>
                    </a:cubicBezTo>
                    <a:cubicBezTo>
                      <a:pt x="422" y="1047"/>
                      <a:pt x="356" y="1047"/>
                      <a:pt x="342" y="1063"/>
                    </a:cubicBezTo>
                    <a:cubicBezTo>
                      <a:pt x="327" y="1079"/>
                      <a:pt x="333" y="1134"/>
                      <a:pt x="351" y="1146"/>
                    </a:cubicBezTo>
                    <a:cubicBezTo>
                      <a:pt x="370" y="1159"/>
                      <a:pt x="441" y="1147"/>
                      <a:pt x="455" y="1138"/>
                    </a:cubicBezTo>
                    <a:cubicBezTo>
                      <a:pt x="468" y="1129"/>
                      <a:pt x="452" y="1096"/>
                      <a:pt x="434" y="1093"/>
                    </a:cubicBezTo>
                    <a:cubicBezTo>
                      <a:pt x="415" y="1090"/>
                      <a:pt x="354" y="1100"/>
                      <a:pt x="342" y="1117"/>
                    </a:cubicBezTo>
                    <a:cubicBezTo>
                      <a:pt x="330" y="1134"/>
                      <a:pt x="342" y="1181"/>
                      <a:pt x="363" y="1193"/>
                    </a:cubicBezTo>
                    <a:cubicBezTo>
                      <a:pt x="383" y="1205"/>
                      <a:pt x="448" y="1196"/>
                      <a:pt x="462" y="1189"/>
                    </a:cubicBezTo>
                    <a:cubicBezTo>
                      <a:pt x="476" y="1182"/>
                      <a:pt x="464" y="1153"/>
                      <a:pt x="445" y="1150"/>
                    </a:cubicBezTo>
                    <a:cubicBezTo>
                      <a:pt x="426" y="1146"/>
                      <a:pt x="364" y="1154"/>
                      <a:pt x="352" y="1171"/>
                    </a:cubicBezTo>
                    <a:cubicBezTo>
                      <a:pt x="340" y="1188"/>
                      <a:pt x="351" y="1238"/>
                      <a:pt x="371" y="1250"/>
                    </a:cubicBezTo>
                    <a:cubicBezTo>
                      <a:pt x="390" y="1262"/>
                      <a:pt x="453" y="1254"/>
                      <a:pt x="467" y="1245"/>
                    </a:cubicBezTo>
                    <a:cubicBezTo>
                      <a:pt x="481" y="1236"/>
                      <a:pt x="472" y="1202"/>
                      <a:pt x="455" y="1196"/>
                    </a:cubicBezTo>
                    <a:cubicBezTo>
                      <a:pt x="439" y="1191"/>
                      <a:pt x="385" y="1205"/>
                      <a:pt x="368" y="1213"/>
                    </a:cubicBezTo>
                    <a:cubicBezTo>
                      <a:pt x="351" y="1220"/>
                      <a:pt x="350" y="1226"/>
                      <a:pt x="354" y="1242"/>
                    </a:cubicBezTo>
                    <a:cubicBezTo>
                      <a:pt x="358" y="1257"/>
                      <a:pt x="371" y="1297"/>
                      <a:pt x="391" y="1307"/>
                    </a:cubicBezTo>
                    <a:cubicBezTo>
                      <a:pt x="410" y="1316"/>
                      <a:pt x="459" y="1309"/>
                      <a:pt x="472" y="1301"/>
                    </a:cubicBezTo>
                    <a:cubicBezTo>
                      <a:pt x="485" y="1293"/>
                      <a:pt x="487" y="1264"/>
                      <a:pt x="468" y="1259"/>
                    </a:cubicBezTo>
                    <a:cubicBezTo>
                      <a:pt x="450" y="1254"/>
                      <a:pt x="373" y="1257"/>
                      <a:pt x="360" y="1274"/>
                    </a:cubicBezTo>
                    <a:cubicBezTo>
                      <a:pt x="347" y="1290"/>
                      <a:pt x="371" y="1346"/>
                      <a:pt x="390" y="1357"/>
                    </a:cubicBezTo>
                    <a:cubicBezTo>
                      <a:pt x="409" y="1368"/>
                      <a:pt x="466" y="1351"/>
                      <a:pt x="477" y="1344"/>
                    </a:cubicBezTo>
                    <a:cubicBezTo>
                      <a:pt x="489" y="1337"/>
                      <a:pt x="476" y="1316"/>
                      <a:pt x="459" y="1313"/>
                    </a:cubicBezTo>
                    <a:cubicBezTo>
                      <a:pt x="443" y="1310"/>
                      <a:pt x="388" y="1311"/>
                      <a:pt x="376" y="1326"/>
                    </a:cubicBezTo>
                    <a:cubicBezTo>
                      <a:pt x="364" y="1340"/>
                      <a:pt x="370" y="1391"/>
                      <a:pt x="389" y="1402"/>
                    </a:cubicBezTo>
                    <a:cubicBezTo>
                      <a:pt x="409" y="1413"/>
                      <a:pt x="479" y="1403"/>
                      <a:pt x="493" y="1396"/>
                    </a:cubicBezTo>
                    <a:cubicBezTo>
                      <a:pt x="506" y="1388"/>
                      <a:pt x="493" y="1360"/>
                      <a:pt x="474" y="1356"/>
                    </a:cubicBezTo>
                    <a:cubicBezTo>
                      <a:pt x="455" y="1352"/>
                      <a:pt x="398" y="1366"/>
                      <a:pt x="382" y="1370"/>
                    </a:cubicBezTo>
                    <a:cubicBezTo>
                      <a:pt x="366" y="1375"/>
                      <a:pt x="377" y="1382"/>
                      <a:pt x="376" y="1384"/>
                    </a:cubicBezTo>
                  </a:path>
                </a:pathLst>
              </a:custGeom>
              <a:noFill/>
              <a:ln w="12700">
                <a:solidFill>
                  <a:srgbClr val="7030A0"/>
                </a:solidFill>
                <a:round/>
                <a:headEnd/>
                <a:tailEnd/>
              </a:ln>
              <a:extLst>
                <a:ext uri="{909E8E84-426E-40DD-AFC4-6F175D3DCCD1}">
                  <a14:hiddenFill xmlns:a14="http://schemas.microsoft.com/office/drawing/2010/main">
                    <a:solidFill>
                      <a:srgbClr val="FF9900"/>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sz="1800"/>
              </a:p>
            </p:txBody>
          </p:sp>
        </p:grpSp>
        <p:cxnSp>
          <p:nvCxnSpPr>
            <p:cNvPr id="65" name="Straight Arrow Connector 64">
              <a:extLst>
                <a:ext uri="{FF2B5EF4-FFF2-40B4-BE49-F238E27FC236}">
                  <a16:creationId xmlns:a16="http://schemas.microsoft.com/office/drawing/2014/main" id="{1D40EC69-8EC3-40E9-BABA-023B7B6B7E65}"/>
                </a:ext>
              </a:extLst>
            </p:cNvPr>
            <p:cNvCxnSpPr>
              <a:cxnSpLocks/>
            </p:cNvCxnSpPr>
            <p:nvPr/>
          </p:nvCxnSpPr>
          <p:spPr>
            <a:xfrm flipV="1">
              <a:off x="4561761" y="3636131"/>
              <a:ext cx="261473" cy="10754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35D8D15-1A97-45EC-9FC2-D135C027009A}"/>
                </a:ext>
              </a:extLst>
            </p:cNvPr>
            <p:cNvSpPr/>
            <p:nvPr/>
          </p:nvSpPr>
          <p:spPr>
            <a:xfrm>
              <a:off x="4354911" y="3735788"/>
              <a:ext cx="217998" cy="301505"/>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Rectangle 597">
              <a:extLst>
                <a:ext uri="{FF2B5EF4-FFF2-40B4-BE49-F238E27FC236}">
                  <a16:creationId xmlns:a16="http://schemas.microsoft.com/office/drawing/2014/main" id="{E0361CB5-F017-4F40-8839-916925F682F1}"/>
                </a:ext>
              </a:extLst>
            </p:cNvPr>
            <p:cNvSpPr/>
            <p:nvPr/>
          </p:nvSpPr>
          <p:spPr>
            <a:xfrm>
              <a:off x="5912169" y="2968938"/>
              <a:ext cx="304490" cy="28962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9" name="Straight Arrow Connector 598">
              <a:extLst>
                <a:ext uri="{FF2B5EF4-FFF2-40B4-BE49-F238E27FC236}">
                  <a16:creationId xmlns:a16="http://schemas.microsoft.com/office/drawing/2014/main" id="{C097068B-E78D-4D02-B334-9FABD4722C50}"/>
                </a:ext>
              </a:extLst>
            </p:cNvPr>
            <p:cNvCxnSpPr>
              <a:cxnSpLocks/>
            </p:cNvCxnSpPr>
            <p:nvPr/>
          </p:nvCxnSpPr>
          <p:spPr>
            <a:xfrm>
              <a:off x="6212465" y="3260163"/>
              <a:ext cx="236166" cy="16850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BCDB1F4-5B67-412C-AE85-E997E9EAD4DE}"/>
                </a:ext>
              </a:extLst>
            </p:cNvPr>
            <p:cNvSpPr txBox="1"/>
            <p:nvPr/>
          </p:nvSpPr>
          <p:spPr>
            <a:xfrm>
              <a:off x="6064414" y="1255883"/>
              <a:ext cx="1987631" cy="646331"/>
            </a:xfrm>
            <a:prstGeom prst="rect">
              <a:avLst/>
            </a:prstGeom>
            <a:noFill/>
          </p:spPr>
          <p:txBody>
            <a:bodyPr wrap="square" rtlCol="0">
              <a:spAutoFit/>
            </a:bodyPr>
            <a:lstStyle/>
            <a:p>
              <a:pPr algn="ctr"/>
              <a:r>
                <a:rPr lang="en-US" b="1" dirty="0">
                  <a:solidFill>
                    <a:schemeClr val="accent5">
                      <a:lumMod val="75000"/>
                    </a:schemeClr>
                  </a:solidFill>
                </a:rPr>
                <a:t>DNA and histone demethylation </a:t>
              </a:r>
            </a:p>
          </p:txBody>
        </p:sp>
        <p:sp>
          <p:nvSpPr>
            <p:cNvPr id="230" name="Freeform: Shape 229">
              <a:extLst>
                <a:ext uri="{FF2B5EF4-FFF2-40B4-BE49-F238E27FC236}">
                  <a16:creationId xmlns:a16="http://schemas.microsoft.com/office/drawing/2014/main" id="{2A4C7CC2-616A-434A-BC14-21C9BECFFBD9}"/>
                </a:ext>
              </a:extLst>
            </p:cNvPr>
            <p:cNvSpPr/>
            <p:nvPr/>
          </p:nvSpPr>
          <p:spPr>
            <a:xfrm rot="20624835" flipV="1">
              <a:off x="3375474" y="1793269"/>
              <a:ext cx="2896651" cy="428730"/>
            </a:xfrm>
            <a:custGeom>
              <a:avLst/>
              <a:gdLst>
                <a:gd name="connsiteX0" fmla="*/ 0 w 4428309"/>
                <a:gd name="connsiteY0" fmla="*/ 472522 h 615351"/>
                <a:gd name="connsiteX1" fmla="*/ 2442755 w 4428309"/>
                <a:gd name="connsiteY1" fmla="*/ 590087 h 615351"/>
                <a:gd name="connsiteX2" fmla="*/ 3749040 w 4428309"/>
                <a:gd name="connsiteY2" fmla="*/ 41447 h 615351"/>
                <a:gd name="connsiteX3" fmla="*/ 4428309 w 4428309"/>
                <a:gd name="connsiteY3" fmla="*/ 80636 h 615351"/>
                <a:gd name="connsiteX0" fmla="*/ 0 w 4438235"/>
                <a:gd name="connsiteY0" fmla="*/ 834888 h 858886"/>
                <a:gd name="connsiteX1" fmla="*/ 2452681 w 4438235"/>
                <a:gd name="connsiteY1" fmla="*/ 590087 h 858886"/>
                <a:gd name="connsiteX2" fmla="*/ 3758966 w 4438235"/>
                <a:gd name="connsiteY2" fmla="*/ 41447 h 858886"/>
                <a:gd name="connsiteX3" fmla="*/ 4438235 w 4438235"/>
                <a:gd name="connsiteY3" fmla="*/ 80636 h 858886"/>
                <a:gd name="connsiteX0" fmla="*/ 0 w 4438235"/>
                <a:gd name="connsiteY0" fmla="*/ 834888 h 834887"/>
                <a:gd name="connsiteX1" fmla="*/ 2452681 w 4438235"/>
                <a:gd name="connsiteY1" fmla="*/ 590087 h 834887"/>
                <a:gd name="connsiteX2" fmla="*/ 3758966 w 4438235"/>
                <a:gd name="connsiteY2" fmla="*/ 41447 h 834887"/>
                <a:gd name="connsiteX3" fmla="*/ 4438235 w 4438235"/>
                <a:gd name="connsiteY3" fmla="*/ 80636 h 834887"/>
                <a:gd name="connsiteX0" fmla="*/ 0 w 4818543"/>
                <a:gd name="connsiteY0" fmla="*/ 621648 h 631253"/>
                <a:gd name="connsiteX1" fmla="*/ 2832989 w 4818543"/>
                <a:gd name="connsiteY1" fmla="*/ 590087 h 631253"/>
                <a:gd name="connsiteX2" fmla="*/ 4139274 w 4818543"/>
                <a:gd name="connsiteY2" fmla="*/ 41447 h 631253"/>
                <a:gd name="connsiteX3" fmla="*/ 4818543 w 4818543"/>
                <a:gd name="connsiteY3" fmla="*/ 80636 h 631253"/>
                <a:gd name="connsiteX0" fmla="*/ 0 w 4841177"/>
                <a:gd name="connsiteY0" fmla="*/ 369091 h 596369"/>
                <a:gd name="connsiteX1" fmla="*/ 2855623 w 4841177"/>
                <a:gd name="connsiteY1" fmla="*/ 590087 h 596369"/>
                <a:gd name="connsiteX2" fmla="*/ 4161908 w 4841177"/>
                <a:gd name="connsiteY2" fmla="*/ 41447 h 596369"/>
                <a:gd name="connsiteX3" fmla="*/ 4841177 w 4841177"/>
                <a:gd name="connsiteY3" fmla="*/ 80636 h 596369"/>
                <a:gd name="connsiteX0" fmla="*/ 0 w 4972868"/>
                <a:gd name="connsiteY0" fmla="*/ 381812 h 597046"/>
                <a:gd name="connsiteX1" fmla="*/ 2987314 w 4972868"/>
                <a:gd name="connsiteY1" fmla="*/ 590087 h 597046"/>
                <a:gd name="connsiteX2" fmla="*/ 4293599 w 4972868"/>
                <a:gd name="connsiteY2" fmla="*/ 41447 h 597046"/>
                <a:gd name="connsiteX3" fmla="*/ 4972868 w 4972868"/>
                <a:gd name="connsiteY3" fmla="*/ 80636 h 597046"/>
              </a:gdLst>
              <a:ahLst/>
              <a:cxnLst>
                <a:cxn ang="0">
                  <a:pos x="connsiteX0" y="connsiteY0"/>
                </a:cxn>
                <a:cxn ang="0">
                  <a:pos x="connsiteX1" y="connsiteY1"/>
                </a:cxn>
                <a:cxn ang="0">
                  <a:pos x="connsiteX2" y="connsiteY2"/>
                </a:cxn>
                <a:cxn ang="0">
                  <a:pos x="connsiteX3" y="connsiteY3"/>
                </a:cxn>
              </a:cxnLst>
              <a:rect l="l" t="t" r="r" b="b"/>
              <a:pathLst>
                <a:path w="4972868" h="597046">
                  <a:moveTo>
                    <a:pt x="0" y="381812"/>
                  </a:moveTo>
                  <a:cubicBezTo>
                    <a:pt x="858745" y="336803"/>
                    <a:pt x="2271714" y="646814"/>
                    <a:pt x="2987314" y="590087"/>
                  </a:cubicBezTo>
                  <a:cubicBezTo>
                    <a:pt x="3702914" y="533360"/>
                    <a:pt x="3962673" y="126355"/>
                    <a:pt x="4293599" y="41447"/>
                  </a:cubicBezTo>
                  <a:cubicBezTo>
                    <a:pt x="4624525" y="-43461"/>
                    <a:pt x="4798696" y="18587"/>
                    <a:pt x="4972868" y="80636"/>
                  </a:cubicBezTo>
                </a:path>
              </a:pathLst>
            </a:custGeom>
            <a:noFill/>
            <a:ln w="28575">
              <a:solidFill>
                <a:srgbClr val="0066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utoShape 69">
              <a:extLst>
                <a:ext uri="{FF2B5EF4-FFF2-40B4-BE49-F238E27FC236}">
                  <a16:creationId xmlns:a16="http://schemas.microsoft.com/office/drawing/2014/main" id="{4C510E50-5909-7D1E-8AAB-9E711021D7D6}"/>
                </a:ext>
              </a:extLst>
            </p:cNvPr>
            <p:cNvSpPr>
              <a:spLocks noChangeAspect="1" noChangeArrowheads="1"/>
            </p:cNvSpPr>
            <p:nvPr/>
          </p:nvSpPr>
          <p:spPr bwMode="auto">
            <a:xfrm rot="19413491">
              <a:off x="7966554" y="1973293"/>
              <a:ext cx="488758" cy="391310"/>
            </a:xfrm>
            <a:prstGeom prst="hexagon">
              <a:avLst>
                <a:gd name="adj" fmla="val 28916"/>
                <a:gd name="vf" fmla="val 115470"/>
              </a:avLst>
            </a:prstGeom>
            <a:solidFill>
              <a:srgbClr val="C00000"/>
            </a:solidFill>
            <a:ln>
              <a:noFill/>
            </a:ln>
            <a:effectLst/>
          </p:spPr>
          <p:txBody>
            <a:bodyPr wrap="none" anchor="ctr"/>
            <a:lstStyle/>
            <a:p>
              <a:pPr algn="ctr"/>
              <a:r>
                <a:rPr lang="en-US" altLang="en-US" dirty="0">
                  <a:solidFill>
                    <a:schemeClr val="bg1"/>
                  </a:solidFill>
                </a:rPr>
                <a:t>Me</a:t>
              </a:r>
            </a:p>
          </p:txBody>
        </p:sp>
        <p:sp>
          <p:nvSpPr>
            <p:cNvPr id="12" name="AutoShape 69">
              <a:extLst>
                <a:ext uri="{FF2B5EF4-FFF2-40B4-BE49-F238E27FC236}">
                  <a16:creationId xmlns:a16="http://schemas.microsoft.com/office/drawing/2014/main" id="{BDF1E91D-4DF9-DAF1-575C-D72BB047B13E}"/>
                </a:ext>
              </a:extLst>
            </p:cNvPr>
            <p:cNvSpPr>
              <a:spLocks noChangeAspect="1" noChangeArrowheads="1"/>
            </p:cNvSpPr>
            <p:nvPr/>
          </p:nvSpPr>
          <p:spPr bwMode="auto">
            <a:xfrm rot="19413491">
              <a:off x="7574835" y="3281373"/>
              <a:ext cx="488758" cy="391310"/>
            </a:xfrm>
            <a:prstGeom prst="hexagon">
              <a:avLst>
                <a:gd name="adj" fmla="val 28916"/>
                <a:gd name="vf" fmla="val 115470"/>
              </a:avLst>
            </a:prstGeom>
            <a:solidFill>
              <a:srgbClr val="C00000"/>
            </a:solidFill>
            <a:ln>
              <a:noFill/>
            </a:ln>
            <a:effectLst/>
          </p:spPr>
          <p:txBody>
            <a:bodyPr wrap="none" anchor="ctr"/>
            <a:lstStyle/>
            <a:p>
              <a:pPr algn="ctr"/>
              <a:r>
                <a:rPr lang="en-US" altLang="en-US" dirty="0">
                  <a:solidFill>
                    <a:schemeClr val="bg1"/>
                  </a:solidFill>
                </a:rPr>
                <a:t>Me</a:t>
              </a:r>
            </a:p>
          </p:txBody>
        </p:sp>
        <p:sp>
          <p:nvSpPr>
            <p:cNvPr id="13" name="AutoShape 69">
              <a:extLst>
                <a:ext uri="{FF2B5EF4-FFF2-40B4-BE49-F238E27FC236}">
                  <a16:creationId xmlns:a16="http://schemas.microsoft.com/office/drawing/2014/main" id="{E11E9430-195E-A36F-DEC0-DBA8073D5A27}"/>
                </a:ext>
              </a:extLst>
            </p:cNvPr>
            <p:cNvSpPr>
              <a:spLocks noChangeAspect="1" noChangeArrowheads="1"/>
            </p:cNvSpPr>
            <p:nvPr/>
          </p:nvSpPr>
          <p:spPr bwMode="auto">
            <a:xfrm rot="19413491">
              <a:off x="6674030" y="4451497"/>
              <a:ext cx="488758" cy="391310"/>
            </a:xfrm>
            <a:prstGeom prst="hexagon">
              <a:avLst>
                <a:gd name="adj" fmla="val 28916"/>
                <a:gd name="vf" fmla="val 115470"/>
              </a:avLst>
            </a:prstGeom>
            <a:solidFill>
              <a:srgbClr val="C00000"/>
            </a:solidFill>
            <a:ln>
              <a:noFill/>
            </a:ln>
            <a:effectLst/>
          </p:spPr>
          <p:txBody>
            <a:bodyPr wrap="none" anchor="ctr"/>
            <a:lstStyle/>
            <a:p>
              <a:pPr algn="ctr"/>
              <a:r>
                <a:rPr lang="en-US" altLang="en-US" dirty="0">
                  <a:solidFill>
                    <a:schemeClr val="bg1"/>
                  </a:solidFill>
                </a:rPr>
                <a:t>Me</a:t>
              </a:r>
            </a:p>
          </p:txBody>
        </p:sp>
      </p:grpSp>
      <p:grpSp>
        <p:nvGrpSpPr>
          <p:cNvPr id="231" name="Group 230">
            <a:extLst>
              <a:ext uri="{FF2B5EF4-FFF2-40B4-BE49-F238E27FC236}">
                <a16:creationId xmlns:a16="http://schemas.microsoft.com/office/drawing/2014/main" id="{083E8700-0621-4B60-8E66-8A565A8693D4}"/>
              </a:ext>
            </a:extLst>
          </p:cNvPr>
          <p:cNvGrpSpPr/>
          <p:nvPr/>
        </p:nvGrpSpPr>
        <p:grpSpPr>
          <a:xfrm>
            <a:off x="814100" y="2579431"/>
            <a:ext cx="3068563" cy="861447"/>
            <a:chOff x="820570" y="2649782"/>
            <a:chExt cx="3068563" cy="861447"/>
          </a:xfrm>
        </p:grpSpPr>
        <p:cxnSp>
          <p:nvCxnSpPr>
            <p:cNvPr id="90" name="Straight Arrow Connector 89">
              <a:extLst>
                <a:ext uri="{FF2B5EF4-FFF2-40B4-BE49-F238E27FC236}">
                  <a16:creationId xmlns:a16="http://schemas.microsoft.com/office/drawing/2014/main" id="{EACB9E8D-3F03-414D-B0F2-1FAABBB8C847}"/>
                </a:ext>
              </a:extLst>
            </p:cNvPr>
            <p:cNvCxnSpPr>
              <a:cxnSpLocks/>
            </p:cNvCxnSpPr>
            <p:nvPr/>
          </p:nvCxnSpPr>
          <p:spPr>
            <a:xfrm>
              <a:off x="1135817" y="2649782"/>
              <a:ext cx="1023"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9C14E1BC-3B2F-42D2-80A6-D4BFE48B6EAC}"/>
                </a:ext>
              </a:extLst>
            </p:cNvPr>
            <p:cNvSpPr txBox="1"/>
            <p:nvPr/>
          </p:nvSpPr>
          <p:spPr>
            <a:xfrm>
              <a:off x="820570" y="3141897"/>
              <a:ext cx="667534"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a:effectLst>
              <a:outerShdw blurRad="107950" dist="12700" dir="5400000" algn="ctr">
                <a:srgbClr val="000000"/>
              </a:outerShdw>
            </a:effectLst>
          </p:spPr>
          <p:txBody>
            <a:bodyPr wrap="square">
              <a:spAutoFit/>
            </a:bodyPr>
            <a:lstStyle/>
            <a:p>
              <a:r>
                <a:rPr lang="en-US" sz="1800" b="1" dirty="0"/>
                <a:t>2-HG</a:t>
              </a:r>
              <a:endParaRPr lang="en-US" dirty="0"/>
            </a:p>
          </p:txBody>
        </p:sp>
        <p:sp>
          <p:nvSpPr>
            <p:cNvPr id="96" name="TextBox 95">
              <a:extLst>
                <a:ext uri="{FF2B5EF4-FFF2-40B4-BE49-F238E27FC236}">
                  <a16:creationId xmlns:a16="http://schemas.microsoft.com/office/drawing/2014/main" id="{AC01EEA8-68D6-4CF3-8030-5AC43A5EC6C9}"/>
                </a:ext>
              </a:extLst>
            </p:cNvPr>
            <p:cNvSpPr txBox="1"/>
            <p:nvPr/>
          </p:nvSpPr>
          <p:spPr>
            <a:xfrm>
              <a:off x="1052018" y="2681304"/>
              <a:ext cx="889852" cy="369332"/>
            </a:xfrm>
            <a:prstGeom prst="rect">
              <a:avLst/>
            </a:prstGeom>
            <a:noFill/>
          </p:spPr>
          <p:txBody>
            <a:bodyPr wrap="square">
              <a:spAutoFit/>
            </a:bodyPr>
            <a:lstStyle/>
            <a:p>
              <a:pPr algn="ctr"/>
              <a:r>
                <a:rPr lang="en-US" sz="1800" b="1" dirty="0">
                  <a:solidFill>
                    <a:srgbClr val="FF0000"/>
                  </a:solidFill>
                </a:rPr>
                <a:t>mIDH2</a:t>
              </a:r>
            </a:p>
          </p:txBody>
        </p:sp>
        <p:cxnSp>
          <p:nvCxnSpPr>
            <p:cNvPr id="103" name="Straight Arrow Connector 102">
              <a:extLst>
                <a:ext uri="{FF2B5EF4-FFF2-40B4-BE49-F238E27FC236}">
                  <a16:creationId xmlns:a16="http://schemas.microsoft.com/office/drawing/2014/main" id="{69DACCE5-7290-4809-B190-78377A31E86A}"/>
                </a:ext>
              </a:extLst>
            </p:cNvPr>
            <p:cNvCxnSpPr>
              <a:cxnSpLocks/>
            </p:cNvCxnSpPr>
            <p:nvPr/>
          </p:nvCxnSpPr>
          <p:spPr>
            <a:xfrm>
              <a:off x="3083080" y="2667678"/>
              <a:ext cx="1023"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5511BFE9-DEC2-4D20-AAA8-E640091C1CFB}"/>
                </a:ext>
              </a:extLst>
            </p:cNvPr>
            <p:cNvSpPr txBox="1"/>
            <p:nvPr/>
          </p:nvSpPr>
          <p:spPr>
            <a:xfrm>
              <a:off x="2767833" y="3134393"/>
              <a:ext cx="667534" cy="369332"/>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a:effectLst>
              <a:outerShdw blurRad="107950" dist="12700" dir="5400000" algn="ctr">
                <a:srgbClr val="000000"/>
              </a:outerShdw>
            </a:effectLst>
          </p:spPr>
          <p:txBody>
            <a:bodyPr wrap="square">
              <a:spAutoFit/>
            </a:bodyPr>
            <a:lstStyle/>
            <a:p>
              <a:r>
                <a:rPr lang="en-US" sz="1800" b="1" dirty="0"/>
                <a:t>2-HG</a:t>
              </a:r>
              <a:endParaRPr lang="en-US" dirty="0"/>
            </a:p>
          </p:txBody>
        </p:sp>
        <p:sp>
          <p:nvSpPr>
            <p:cNvPr id="105" name="TextBox 104">
              <a:extLst>
                <a:ext uri="{FF2B5EF4-FFF2-40B4-BE49-F238E27FC236}">
                  <a16:creationId xmlns:a16="http://schemas.microsoft.com/office/drawing/2014/main" id="{4D55A360-9A30-47E5-A633-2C7ACFE08427}"/>
                </a:ext>
              </a:extLst>
            </p:cNvPr>
            <p:cNvSpPr txBox="1"/>
            <p:nvPr/>
          </p:nvSpPr>
          <p:spPr>
            <a:xfrm>
              <a:off x="2999281" y="2699200"/>
              <a:ext cx="889852" cy="369332"/>
            </a:xfrm>
            <a:prstGeom prst="rect">
              <a:avLst/>
            </a:prstGeom>
            <a:noFill/>
          </p:spPr>
          <p:txBody>
            <a:bodyPr wrap="square">
              <a:spAutoFit/>
            </a:bodyPr>
            <a:lstStyle/>
            <a:p>
              <a:pPr algn="ctr"/>
              <a:r>
                <a:rPr lang="en-US" sz="1800" b="1" dirty="0">
                  <a:solidFill>
                    <a:srgbClr val="FF0000"/>
                  </a:solidFill>
                </a:rPr>
                <a:t>mIDH1</a:t>
              </a:r>
            </a:p>
          </p:txBody>
        </p:sp>
      </p:grpSp>
    </p:spTree>
    <p:extLst>
      <p:ext uri="{BB962C8B-B14F-4D97-AF65-F5344CB8AC3E}">
        <p14:creationId xmlns:p14="http://schemas.microsoft.com/office/powerpoint/2010/main" val="32882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5F7685-B6A2-4B61-95D4-836482558D0B}"/>
              </a:ext>
            </a:extLst>
          </p:cNvPr>
          <p:cNvGrpSpPr/>
          <p:nvPr/>
        </p:nvGrpSpPr>
        <p:grpSpPr>
          <a:xfrm>
            <a:off x="0" y="756101"/>
            <a:ext cx="11378413" cy="5898744"/>
            <a:chOff x="339047" y="375957"/>
            <a:chExt cx="11378413" cy="5898744"/>
          </a:xfrm>
        </p:grpSpPr>
        <p:sp>
          <p:nvSpPr>
            <p:cNvPr id="29" name="Freeform 120">
              <a:extLst>
                <a:ext uri="{FF2B5EF4-FFF2-40B4-BE49-F238E27FC236}">
                  <a16:creationId xmlns:a16="http://schemas.microsoft.com/office/drawing/2014/main" id="{A65CBE68-D927-4E67-B125-1D56C34DA3EE}"/>
                </a:ext>
              </a:extLst>
            </p:cNvPr>
            <p:cNvSpPr>
              <a:spLocks noChangeAspect="1"/>
            </p:cNvSpPr>
            <p:nvPr/>
          </p:nvSpPr>
          <p:spPr bwMode="auto">
            <a:xfrm>
              <a:off x="4545919" y="2369453"/>
              <a:ext cx="1716276" cy="3905248"/>
            </a:xfrm>
            <a:custGeom>
              <a:avLst/>
              <a:gdLst>
                <a:gd name="T0" fmla="*/ 405 w 532"/>
                <a:gd name="T1" fmla="*/ 214 h 1151"/>
                <a:gd name="T2" fmla="*/ 459 w 532"/>
                <a:gd name="T3" fmla="*/ 450 h 1151"/>
                <a:gd name="T4" fmla="*/ 532 w 532"/>
                <a:gd name="T5" fmla="*/ 604 h 1151"/>
                <a:gd name="T6" fmla="*/ 499 w 532"/>
                <a:gd name="T7" fmla="*/ 593 h 1151"/>
                <a:gd name="T8" fmla="*/ 500 w 532"/>
                <a:gd name="T9" fmla="*/ 659 h 1151"/>
                <a:gd name="T10" fmla="*/ 466 w 532"/>
                <a:gd name="T11" fmla="*/ 626 h 1151"/>
                <a:gd name="T12" fmla="*/ 447 w 532"/>
                <a:gd name="T13" fmla="*/ 565 h 1151"/>
                <a:gd name="T14" fmla="*/ 373 w 532"/>
                <a:gd name="T15" fmla="*/ 370 h 1151"/>
                <a:gd name="T16" fmla="*/ 359 w 532"/>
                <a:gd name="T17" fmla="*/ 463 h 1151"/>
                <a:gd name="T18" fmla="*/ 374 w 532"/>
                <a:gd name="T19" fmla="*/ 588 h 1151"/>
                <a:gd name="T20" fmla="*/ 348 w 532"/>
                <a:gd name="T21" fmla="*/ 791 h 1151"/>
                <a:gd name="T22" fmla="*/ 355 w 532"/>
                <a:gd name="T23" fmla="*/ 961 h 1151"/>
                <a:gd name="T24" fmla="*/ 358 w 532"/>
                <a:gd name="T25" fmla="*/ 1111 h 1151"/>
                <a:gd name="T26" fmla="*/ 367 w 532"/>
                <a:gd name="T27" fmla="*/ 1129 h 1151"/>
                <a:gd name="T28" fmla="*/ 353 w 532"/>
                <a:gd name="T29" fmla="*/ 1133 h 1151"/>
                <a:gd name="T30" fmla="*/ 342 w 532"/>
                <a:gd name="T31" fmla="*/ 1144 h 1151"/>
                <a:gd name="T32" fmla="*/ 297 w 532"/>
                <a:gd name="T33" fmla="*/ 1096 h 1151"/>
                <a:gd name="T34" fmla="*/ 299 w 532"/>
                <a:gd name="T35" fmla="*/ 1013 h 1151"/>
                <a:gd name="T36" fmla="*/ 277 w 532"/>
                <a:gd name="T37" fmla="*/ 782 h 1151"/>
                <a:gd name="T38" fmla="*/ 265 w 532"/>
                <a:gd name="T39" fmla="*/ 606 h 1151"/>
                <a:gd name="T40" fmla="*/ 239 w 532"/>
                <a:gd name="T41" fmla="*/ 854 h 1151"/>
                <a:gd name="T42" fmla="*/ 231 w 532"/>
                <a:gd name="T43" fmla="*/ 1044 h 1151"/>
                <a:gd name="T44" fmla="*/ 228 w 532"/>
                <a:gd name="T45" fmla="*/ 1121 h 1151"/>
                <a:gd name="T46" fmla="*/ 188 w 532"/>
                <a:gd name="T47" fmla="*/ 1137 h 1151"/>
                <a:gd name="T48" fmla="*/ 170 w 532"/>
                <a:gd name="T49" fmla="*/ 1135 h 1151"/>
                <a:gd name="T50" fmla="*/ 164 w 532"/>
                <a:gd name="T51" fmla="*/ 1124 h 1151"/>
                <a:gd name="T52" fmla="*/ 181 w 532"/>
                <a:gd name="T53" fmla="*/ 1100 h 1151"/>
                <a:gd name="T54" fmla="*/ 169 w 532"/>
                <a:gd name="T55" fmla="*/ 898 h 1151"/>
                <a:gd name="T56" fmla="*/ 169 w 532"/>
                <a:gd name="T57" fmla="*/ 738 h 1151"/>
                <a:gd name="T58" fmla="*/ 161 w 532"/>
                <a:gd name="T59" fmla="*/ 535 h 1151"/>
                <a:gd name="T60" fmla="*/ 178 w 532"/>
                <a:gd name="T61" fmla="*/ 420 h 1151"/>
                <a:gd name="T62" fmla="*/ 145 w 532"/>
                <a:gd name="T63" fmla="*/ 411 h 1151"/>
                <a:gd name="T64" fmla="*/ 78 w 532"/>
                <a:gd name="T65" fmla="*/ 620 h 1151"/>
                <a:gd name="T66" fmla="*/ 51 w 532"/>
                <a:gd name="T67" fmla="*/ 661 h 1151"/>
                <a:gd name="T68" fmla="*/ 40 w 532"/>
                <a:gd name="T69" fmla="*/ 620 h 1151"/>
                <a:gd name="T70" fmla="*/ 17 w 532"/>
                <a:gd name="T71" fmla="*/ 604 h 1151"/>
                <a:gd name="T72" fmla="*/ 18 w 532"/>
                <a:gd name="T73" fmla="*/ 585 h 1151"/>
                <a:gd name="T74" fmla="*/ 93 w 532"/>
                <a:gd name="T75" fmla="*/ 398 h 1151"/>
                <a:gd name="T76" fmla="*/ 194 w 532"/>
                <a:gd name="T77" fmla="*/ 189 h 1151"/>
                <a:gd name="T78" fmla="*/ 218 w 532"/>
                <a:gd name="T79" fmla="*/ 102 h 1151"/>
                <a:gd name="T80" fmla="*/ 265 w 532"/>
                <a:gd name="T81" fmla="*/ 0 h 1151"/>
                <a:gd name="T82" fmla="*/ 326 w 532"/>
                <a:gd name="T83" fmla="*/ 67 h 1151"/>
                <a:gd name="T84" fmla="*/ 297 w 532"/>
                <a:gd name="T85" fmla="*/ 134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32" h="1151">
                  <a:moveTo>
                    <a:pt x="297" y="134"/>
                  </a:moveTo>
                  <a:cubicBezTo>
                    <a:pt x="298" y="179"/>
                    <a:pt x="326" y="186"/>
                    <a:pt x="337" y="189"/>
                  </a:cubicBezTo>
                  <a:cubicBezTo>
                    <a:pt x="352" y="194"/>
                    <a:pt x="393" y="207"/>
                    <a:pt x="405" y="214"/>
                  </a:cubicBezTo>
                  <a:cubicBezTo>
                    <a:pt x="430" y="232"/>
                    <a:pt x="428" y="294"/>
                    <a:pt x="433" y="324"/>
                  </a:cubicBezTo>
                  <a:cubicBezTo>
                    <a:pt x="437" y="349"/>
                    <a:pt x="433" y="381"/>
                    <a:pt x="438" y="398"/>
                  </a:cubicBezTo>
                  <a:cubicBezTo>
                    <a:pt x="441" y="414"/>
                    <a:pt x="452" y="432"/>
                    <a:pt x="459" y="450"/>
                  </a:cubicBezTo>
                  <a:cubicBezTo>
                    <a:pt x="465" y="469"/>
                    <a:pt x="478" y="546"/>
                    <a:pt x="483" y="557"/>
                  </a:cubicBezTo>
                  <a:cubicBezTo>
                    <a:pt x="489" y="566"/>
                    <a:pt x="510" y="581"/>
                    <a:pt x="513" y="585"/>
                  </a:cubicBezTo>
                  <a:cubicBezTo>
                    <a:pt x="518" y="590"/>
                    <a:pt x="532" y="601"/>
                    <a:pt x="532" y="604"/>
                  </a:cubicBezTo>
                  <a:cubicBezTo>
                    <a:pt x="532" y="606"/>
                    <a:pt x="528" y="609"/>
                    <a:pt x="525" y="609"/>
                  </a:cubicBezTo>
                  <a:cubicBezTo>
                    <a:pt x="522" y="609"/>
                    <a:pt x="518" y="607"/>
                    <a:pt x="514" y="604"/>
                  </a:cubicBezTo>
                  <a:cubicBezTo>
                    <a:pt x="511" y="601"/>
                    <a:pt x="500" y="592"/>
                    <a:pt x="499" y="593"/>
                  </a:cubicBezTo>
                  <a:cubicBezTo>
                    <a:pt x="491" y="599"/>
                    <a:pt x="525" y="644"/>
                    <a:pt x="518" y="650"/>
                  </a:cubicBezTo>
                  <a:cubicBezTo>
                    <a:pt x="511" y="655"/>
                    <a:pt x="493" y="618"/>
                    <a:pt x="491" y="620"/>
                  </a:cubicBezTo>
                  <a:cubicBezTo>
                    <a:pt x="489" y="622"/>
                    <a:pt x="507" y="656"/>
                    <a:pt x="500" y="659"/>
                  </a:cubicBezTo>
                  <a:cubicBezTo>
                    <a:pt x="493" y="663"/>
                    <a:pt x="483" y="623"/>
                    <a:pt x="479" y="624"/>
                  </a:cubicBezTo>
                  <a:cubicBezTo>
                    <a:pt x="475" y="625"/>
                    <a:pt x="489" y="659"/>
                    <a:pt x="480" y="661"/>
                  </a:cubicBezTo>
                  <a:cubicBezTo>
                    <a:pt x="474" y="662"/>
                    <a:pt x="471" y="624"/>
                    <a:pt x="466" y="626"/>
                  </a:cubicBezTo>
                  <a:cubicBezTo>
                    <a:pt x="461" y="626"/>
                    <a:pt x="467" y="657"/>
                    <a:pt x="464" y="658"/>
                  </a:cubicBezTo>
                  <a:cubicBezTo>
                    <a:pt x="459" y="658"/>
                    <a:pt x="456" y="631"/>
                    <a:pt x="453" y="620"/>
                  </a:cubicBezTo>
                  <a:cubicBezTo>
                    <a:pt x="447" y="602"/>
                    <a:pt x="450" y="577"/>
                    <a:pt x="447" y="565"/>
                  </a:cubicBezTo>
                  <a:cubicBezTo>
                    <a:pt x="444" y="552"/>
                    <a:pt x="402" y="471"/>
                    <a:pt x="395" y="453"/>
                  </a:cubicBezTo>
                  <a:cubicBezTo>
                    <a:pt x="389" y="434"/>
                    <a:pt x="389" y="425"/>
                    <a:pt x="386" y="411"/>
                  </a:cubicBezTo>
                  <a:cubicBezTo>
                    <a:pt x="383" y="397"/>
                    <a:pt x="377" y="385"/>
                    <a:pt x="373" y="370"/>
                  </a:cubicBezTo>
                  <a:cubicBezTo>
                    <a:pt x="368" y="354"/>
                    <a:pt x="361" y="323"/>
                    <a:pt x="359" y="318"/>
                  </a:cubicBezTo>
                  <a:cubicBezTo>
                    <a:pt x="369" y="355"/>
                    <a:pt x="353" y="404"/>
                    <a:pt x="353" y="420"/>
                  </a:cubicBezTo>
                  <a:cubicBezTo>
                    <a:pt x="353" y="434"/>
                    <a:pt x="356" y="449"/>
                    <a:pt x="359" y="463"/>
                  </a:cubicBezTo>
                  <a:cubicBezTo>
                    <a:pt x="361" y="475"/>
                    <a:pt x="361" y="483"/>
                    <a:pt x="362" y="496"/>
                  </a:cubicBezTo>
                  <a:cubicBezTo>
                    <a:pt x="364" y="508"/>
                    <a:pt x="369" y="519"/>
                    <a:pt x="370" y="535"/>
                  </a:cubicBezTo>
                  <a:cubicBezTo>
                    <a:pt x="370" y="551"/>
                    <a:pt x="374" y="566"/>
                    <a:pt x="374" y="588"/>
                  </a:cubicBezTo>
                  <a:cubicBezTo>
                    <a:pt x="374" y="610"/>
                    <a:pt x="372" y="643"/>
                    <a:pt x="372" y="668"/>
                  </a:cubicBezTo>
                  <a:cubicBezTo>
                    <a:pt x="370" y="691"/>
                    <a:pt x="366" y="716"/>
                    <a:pt x="362" y="738"/>
                  </a:cubicBezTo>
                  <a:cubicBezTo>
                    <a:pt x="358" y="759"/>
                    <a:pt x="350" y="777"/>
                    <a:pt x="348" y="791"/>
                  </a:cubicBezTo>
                  <a:cubicBezTo>
                    <a:pt x="345" y="806"/>
                    <a:pt x="344" y="807"/>
                    <a:pt x="345" y="824"/>
                  </a:cubicBezTo>
                  <a:cubicBezTo>
                    <a:pt x="348" y="842"/>
                    <a:pt x="361" y="875"/>
                    <a:pt x="362" y="898"/>
                  </a:cubicBezTo>
                  <a:cubicBezTo>
                    <a:pt x="364" y="920"/>
                    <a:pt x="361" y="931"/>
                    <a:pt x="355" y="961"/>
                  </a:cubicBezTo>
                  <a:cubicBezTo>
                    <a:pt x="350" y="989"/>
                    <a:pt x="331" y="1047"/>
                    <a:pt x="331" y="1071"/>
                  </a:cubicBezTo>
                  <a:cubicBezTo>
                    <a:pt x="331" y="1094"/>
                    <a:pt x="344" y="1093"/>
                    <a:pt x="350" y="1100"/>
                  </a:cubicBezTo>
                  <a:cubicBezTo>
                    <a:pt x="354" y="1104"/>
                    <a:pt x="355" y="1107"/>
                    <a:pt x="358" y="1111"/>
                  </a:cubicBezTo>
                  <a:cubicBezTo>
                    <a:pt x="362" y="1114"/>
                    <a:pt x="368" y="1117"/>
                    <a:pt x="369" y="1122"/>
                  </a:cubicBezTo>
                  <a:cubicBezTo>
                    <a:pt x="370" y="1125"/>
                    <a:pt x="367" y="1124"/>
                    <a:pt x="367" y="1124"/>
                  </a:cubicBezTo>
                  <a:cubicBezTo>
                    <a:pt x="367" y="1124"/>
                    <a:pt x="369" y="1127"/>
                    <a:pt x="367" y="1129"/>
                  </a:cubicBezTo>
                  <a:cubicBezTo>
                    <a:pt x="365" y="1132"/>
                    <a:pt x="363" y="1131"/>
                    <a:pt x="361" y="1129"/>
                  </a:cubicBezTo>
                  <a:cubicBezTo>
                    <a:pt x="362" y="1131"/>
                    <a:pt x="363" y="1133"/>
                    <a:pt x="361" y="1135"/>
                  </a:cubicBezTo>
                  <a:cubicBezTo>
                    <a:pt x="355" y="1139"/>
                    <a:pt x="353" y="1133"/>
                    <a:pt x="353" y="1133"/>
                  </a:cubicBezTo>
                  <a:cubicBezTo>
                    <a:pt x="354" y="1134"/>
                    <a:pt x="355" y="1138"/>
                    <a:pt x="351" y="1140"/>
                  </a:cubicBezTo>
                  <a:cubicBezTo>
                    <a:pt x="347" y="1143"/>
                    <a:pt x="346" y="1141"/>
                    <a:pt x="344" y="1139"/>
                  </a:cubicBezTo>
                  <a:cubicBezTo>
                    <a:pt x="342" y="1139"/>
                    <a:pt x="345" y="1141"/>
                    <a:pt x="342" y="1144"/>
                  </a:cubicBezTo>
                  <a:cubicBezTo>
                    <a:pt x="333" y="1151"/>
                    <a:pt x="321" y="1133"/>
                    <a:pt x="317" y="1130"/>
                  </a:cubicBezTo>
                  <a:cubicBezTo>
                    <a:pt x="315" y="1129"/>
                    <a:pt x="307" y="1125"/>
                    <a:pt x="304" y="1121"/>
                  </a:cubicBezTo>
                  <a:cubicBezTo>
                    <a:pt x="301" y="1117"/>
                    <a:pt x="297" y="1103"/>
                    <a:pt x="297" y="1096"/>
                  </a:cubicBezTo>
                  <a:cubicBezTo>
                    <a:pt x="297" y="1091"/>
                    <a:pt x="293" y="1086"/>
                    <a:pt x="293" y="1078"/>
                  </a:cubicBezTo>
                  <a:cubicBezTo>
                    <a:pt x="295" y="1068"/>
                    <a:pt x="299" y="1055"/>
                    <a:pt x="301" y="1044"/>
                  </a:cubicBezTo>
                  <a:cubicBezTo>
                    <a:pt x="301" y="1033"/>
                    <a:pt x="301" y="1035"/>
                    <a:pt x="299" y="1013"/>
                  </a:cubicBezTo>
                  <a:cubicBezTo>
                    <a:pt x="297" y="992"/>
                    <a:pt x="286" y="944"/>
                    <a:pt x="286" y="918"/>
                  </a:cubicBezTo>
                  <a:cubicBezTo>
                    <a:pt x="285" y="890"/>
                    <a:pt x="294" y="876"/>
                    <a:pt x="293" y="854"/>
                  </a:cubicBezTo>
                  <a:cubicBezTo>
                    <a:pt x="291" y="832"/>
                    <a:pt x="279" y="804"/>
                    <a:pt x="277" y="782"/>
                  </a:cubicBezTo>
                  <a:cubicBezTo>
                    <a:pt x="275" y="760"/>
                    <a:pt x="283" y="749"/>
                    <a:pt x="282" y="721"/>
                  </a:cubicBezTo>
                  <a:cubicBezTo>
                    <a:pt x="280" y="693"/>
                    <a:pt x="267" y="610"/>
                    <a:pt x="266" y="606"/>
                  </a:cubicBezTo>
                  <a:cubicBezTo>
                    <a:pt x="265" y="606"/>
                    <a:pt x="265" y="606"/>
                    <a:pt x="265" y="606"/>
                  </a:cubicBezTo>
                  <a:cubicBezTo>
                    <a:pt x="264" y="610"/>
                    <a:pt x="251" y="693"/>
                    <a:pt x="250" y="721"/>
                  </a:cubicBezTo>
                  <a:cubicBezTo>
                    <a:pt x="248" y="749"/>
                    <a:pt x="256" y="760"/>
                    <a:pt x="254" y="782"/>
                  </a:cubicBezTo>
                  <a:cubicBezTo>
                    <a:pt x="253" y="804"/>
                    <a:pt x="240" y="832"/>
                    <a:pt x="239" y="854"/>
                  </a:cubicBezTo>
                  <a:cubicBezTo>
                    <a:pt x="237" y="876"/>
                    <a:pt x="246" y="890"/>
                    <a:pt x="245" y="918"/>
                  </a:cubicBezTo>
                  <a:cubicBezTo>
                    <a:pt x="245" y="944"/>
                    <a:pt x="234" y="992"/>
                    <a:pt x="232" y="1013"/>
                  </a:cubicBezTo>
                  <a:cubicBezTo>
                    <a:pt x="231" y="1035"/>
                    <a:pt x="231" y="1033"/>
                    <a:pt x="231" y="1044"/>
                  </a:cubicBezTo>
                  <a:cubicBezTo>
                    <a:pt x="232" y="1055"/>
                    <a:pt x="235" y="1068"/>
                    <a:pt x="237" y="1078"/>
                  </a:cubicBezTo>
                  <a:cubicBezTo>
                    <a:pt x="237" y="1086"/>
                    <a:pt x="233" y="1091"/>
                    <a:pt x="234" y="1096"/>
                  </a:cubicBezTo>
                  <a:cubicBezTo>
                    <a:pt x="234" y="1103"/>
                    <a:pt x="230" y="1117"/>
                    <a:pt x="228" y="1121"/>
                  </a:cubicBezTo>
                  <a:cubicBezTo>
                    <a:pt x="224" y="1125"/>
                    <a:pt x="216" y="1129"/>
                    <a:pt x="214" y="1130"/>
                  </a:cubicBezTo>
                  <a:cubicBezTo>
                    <a:pt x="210" y="1133"/>
                    <a:pt x="198" y="1151"/>
                    <a:pt x="189" y="1144"/>
                  </a:cubicBezTo>
                  <a:cubicBezTo>
                    <a:pt x="185" y="1141"/>
                    <a:pt x="189" y="1137"/>
                    <a:pt x="188" y="1137"/>
                  </a:cubicBezTo>
                  <a:cubicBezTo>
                    <a:pt x="186" y="1138"/>
                    <a:pt x="184" y="1143"/>
                    <a:pt x="180" y="1140"/>
                  </a:cubicBezTo>
                  <a:cubicBezTo>
                    <a:pt x="176" y="1138"/>
                    <a:pt x="178" y="1135"/>
                    <a:pt x="178" y="1134"/>
                  </a:cubicBezTo>
                  <a:cubicBezTo>
                    <a:pt x="178" y="1134"/>
                    <a:pt x="175" y="1139"/>
                    <a:pt x="170" y="1135"/>
                  </a:cubicBezTo>
                  <a:cubicBezTo>
                    <a:pt x="167" y="1133"/>
                    <a:pt x="168" y="1131"/>
                    <a:pt x="169" y="1129"/>
                  </a:cubicBezTo>
                  <a:cubicBezTo>
                    <a:pt x="167" y="1131"/>
                    <a:pt x="166" y="1132"/>
                    <a:pt x="164" y="1129"/>
                  </a:cubicBezTo>
                  <a:cubicBezTo>
                    <a:pt x="162" y="1127"/>
                    <a:pt x="164" y="1124"/>
                    <a:pt x="164" y="1124"/>
                  </a:cubicBezTo>
                  <a:cubicBezTo>
                    <a:pt x="164" y="1124"/>
                    <a:pt x="161" y="1126"/>
                    <a:pt x="161" y="1122"/>
                  </a:cubicBezTo>
                  <a:cubicBezTo>
                    <a:pt x="162" y="1118"/>
                    <a:pt x="169" y="1114"/>
                    <a:pt x="174" y="1111"/>
                  </a:cubicBezTo>
                  <a:cubicBezTo>
                    <a:pt x="177" y="1107"/>
                    <a:pt x="177" y="1104"/>
                    <a:pt x="181" y="1100"/>
                  </a:cubicBezTo>
                  <a:cubicBezTo>
                    <a:pt x="187" y="1093"/>
                    <a:pt x="200" y="1094"/>
                    <a:pt x="200" y="1071"/>
                  </a:cubicBezTo>
                  <a:cubicBezTo>
                    <a:pt x="200" y="1047"/>
                    <a:pt x="181" y="989"/>
                    <a:pt x="177" y="961"/>
                  </a:cubicBezTo>
                  <a:cubicBezTo>
                    <a:pt x="170" y="931"/>
                    <a:pt x="167" y="920"/>
                    <a:pt x="169" y="898"/>
                  </a:cubicBezTo>
                  <a:cubicBezTo>
                    <a:pt x="170" y="875"/>
                    <a:pt x="183" y="842"/>
                    <a:pt x="186" y="824"/>
                  </a:cubicBezTo>
                  <a:cubicBezTo>
                    <a:pt x="188" y="807"/>
                    <a:pt x="186" y="806"/>
                    <a:pt x="183" y="791"/>
                  </a:cubicBezTo>
                  <a:cubicBezTo>
                    <a:pt x="181" y="777"/>
                    <a:pt x="174" y="759"/>
                    <a:pt x="169" y="738"/>
                  </a:cubicBezTo>
                  <a:cubicBezTo>
                    <a:pt x="166" y="716"/>
                    <a:pt x="161" y="691"/>
                    <a:pt x="159" y="668"/>
                  </a:cubicBezTo>
                  <a:cubicBezTo>
                    <a:pt x="159" y="643"/>
                    <a:pt x="156" y="609"/>
                    <a:pt x="156" y="587"/>
                  </a:cubicBezTo>
                  <a:cubicBezTo>
                    <a:pt x="156" y="565"/>
                    <a:pt x="161" y="551"/>
                    <a:pt x="161" y="535"/>
                  </a:cubicBezTo>
                  <a:cubicBezTo>
                    <a:pt x="163" y="519"/>
                    <a:pt x="167" y="508"/>
                    <a:pt x="169" y="496"/>
                  </a:cubicBezTo>
                  <a:cubicBezTo>
                    <a:pt x="170" y="483"/>
                    <a:pt x="170" y="475"/>
                    <a:pt x="172" y="463"/>
                  </a:cubicBezTo>
                  <a:cubicBezTo>
                    <a:pt x="175" y="449"/>
                    <a:pt x="178" y="434"/>
                    <a:pt x="178" y="420"/>
                  </a:cubicBezTo>
                  <a:cubicBezTo>
                    <a:pt x="178" y="404"/>
                    <a:pt x="162" y="355"/>
                    <a:pt x="171" y="318"/>
                  </a:cubicBezTo>
                  <a:cubicBezTo>
                    <a:pt x="170" y="323"/>
                    <a:pt x="163" y="354"/>
                    <a:pt x="158" y="370"/>
                  </a:cubicBezTo>
                  <a:cubicBezTo>
                    <a:pt x="153" y="385"/>
                    <a:pt x="148" y="397"/>
                    <a:pt x="145" y="411"/>
                  </a:cubicBezTo>
                  <a:cubicBezTo>
                    <a:pt x="141" y="425"/>
                    <a:pt x="142" y="434"/>
                    <a:pt x="136" y="453"/>
                  </a:cubicBezTo>
                  <a:cubicBezTo>
                    <a:pt x="130" y="471"/>
                    <a:pt x="87" y="552"/>
                    <a:pt x="84" y="565"/>
                  </a:cubicBezTo>
                  <a:cubicBezTo>
                    <a:pt x="81" y="577"/>
                    <a:pt x="83" y="602"/>
                    <a:pt x="78" y="620"/>
                  </a:cubicBezTo>
                  <a:cubicBezTo>
                    <a:pt x="75" y="631"/>
                    <a:pt x="72" y="658"/>
                    <a:pt x="67" y="658"/>
                  </a:cubicBezTo>
                  <a:cubicBezTo>
                    <a:pt x="63" y="657"/>
                    <a:pt x="69" y="626"/>
                    <a:pt x="65" y="626"/>
                  </a:cubicBezTo>
                  <a:cubicBezTo>
                    <a:pt x="60" y="624"/>
                    <a:pt x="56" y="662"/>
                    <a:pt x="51" y="661"/>
                  </a:cubicBezTo>
                  <a:cubicBezTo>
                    <a:pt x="43" y="659"/>
                    <a:pt x="55" y="625"/>
                    <a:pt x="52" y="624"/>
                  </a:cubicBezTo>
                  <a:cubicBezTo>
                    <a:pt x="47" y="623"/>
                    <a:pt x="37" y="663"/>
                    <a:pt x="31" y="659"/>
                  </a:cubicBezTo>
                  <a:cubicBezTo>
                    <a:pt x="24" y="656"/>
                    <a:pt x="42" y="622"/>
                    <a:pt x="40" y="620"/>
                  </a:cubicBezTo>
                  <a:cubicBezTo>
                    <a:pt x="37" y="618"/>
                    <a:pt x="20" y="655"/>
                    <a:pt x="14" y="650"/>
                  </a:cubicBezTo>
                  <a:cubicBezTo>
                    <a:pt x="5" y="644"/>
                    <a:pt x="40" y="599"/>
                    <a:pt x="33" y="593"/>
                  </a:cubicBezTo>
                  <a:cubicBezTo>
                    <a:pt x="31" y="592"/>
                    <a:pt x="20" y="601"/>
                    <a:pt x="17" y="604"/>
                  </a:cubicBezTo>
                  <a:cubicBezTo>
                    <a:pt x="14" y="607"/>
                    <a:pt x="9" y="609"/>
                    <a:pt x="6" y="609"/>
                  </a:cubicBezTo>
                  <a:cubicBezTo>
                    <a:pt x="3" y="609"/>
                    <a:pt x="0" y="606"/>
                    <a:pt x="0" y="604"/>
                  </a:cubicBezTo>
                  <a:cubicBezTo>
                    <a:pt x="0" y="601"/>
                    <a:pt x="14" y="590"/>
                    <a:pt x="18" y="585"/>
                  </a:cubicBezTo>
                  <a:cubicBezTo>
                    <a:pt x="22" y="581"/>
                    <a:pt x="42" y="566"/>
                    <a:pt x="48" y="557"/>
                  </a:cubicBezTo>
                  <a:cubicBezTo>
                    <a:pt x="53" y="546"/>
                    <a:pt x="65" y="469"/>
                    <a:pt x="72" y="450"/>
                  </a:cubicBezTo>
                  <a:cubicBezTo>
                    <a:pt x="78" y="432"/>
                    <a:pt x="90" y="414"/>
                    <a:pt x="93" y="398"/>
                  </a:cubicBezTo>
                  <a:cubicBezTo>
                    <a:pt x="98" y="381"/>
                    <a:pt x="94" y="349"/>
                    <a:pt x="98" y="324"/>
                  </a:cubicBezTo>
                  <a:cubicBezTo>
                    <a:pt x="102" y="294"/>
                    <a:pt x="101" y="232"/>
                    <a:pt x="127" y="214"/>
                  </a:cubicBezTo>
                  <a:cubicBezTo>
                    <a:pt x="138" y="207"/>
                    <a:pt x="179" y="194"/>
                    <a:pt x="194" y="189"/>
                  </a:cubicBezTo>
                  <a:cubicBezTo>
                    <a:pt x="204" y="186"/>
                    <a:pt x="233" y="180"/>
                    <a:pt x="234" y="134"/>
                  </a:cubicBezTo>
                  <a:cubicBezTo>
                    <a:pt x="234" y="133"/>
                    <a:pt x="234" y="133"/>
                    <a:pt x="234" y="133"/>
                  </a:cubicBezTo>
                  <a:cubicBezTo>
                    <a:pt x="225" y="124"/>
                    <a:pt x="220" y="112"/>
                    <a:pt x="218" y="102"/>
                  </a:cubicBezTo>
                  <a:cubicBezTo>
                    <a:pt x="203" y="106"/>
                    <a:pt x="194" y="70"/>
                    <a:pt x="205" y="67"/>
                  </a:cubicBezTo>
                  <a:cubicBezTo>
                    <a:pt x="209" y="66"/>
                    <a:pt x="212" y="69"/>
                    <a:pt x="212" y="69"/>
                  </a:cubicBezTo>
                  <a:cubicBezTo>
                    <a:pt x="206" y="22"/>
                    <a:pt x="239" y="0"/>
                    <a:pt x="265" y="0"/>
                  </a:cubicBezTo>
                  <a:cubicBezTo>
                    <a:pt x="266" y="0"/>
                    <a:pt x="266" y="0"/>
                    <a:pt x="266" y="0"/>
                  </a:cubicBezTo>
                  <a:cubicBezTo>
                    <a:pt x="293" y="0"/>
                    <a:pt x="326" y="22"/>
                    <a:pt x="319" y="69"/>
                  </a:cubicBezTo>
                  <a:cubicBezTo>
                    <a:pt x="319" y="69"/>
                    <a:pt x="322" y="66"/>
                    <a:pt x="326" y="67"/>
                  </a:cubicBezTo>
                  <a:cubicBezTo>
                    <a:pt x="337" y="70"/>
                    <a:pt x="328" y="106"/>
                    <a:pt x="313" y="102"/>
                  </a:cubicBezTo>
                  <a:cubicBezTo>
                    <a:pt x="312" y="112"/>
                    <a:pt x="305" y="124"/>
                    <a:pt x="297" y="134"/>
                  </a:cubicBezTo>
                  <a:cubicBezTo>
                    <a:pt x="297" y="134"/>
                    <a:pt x="297" y="134"/>
                    <a:pt x="297" y="134"/>
                  </a:cubicBezTo>
                  <a:close/>
                </a:path>
              </a:pathLst>
            </a:custGeom>
            <a:noFill/>
            <a:ln w="6350" cap="rnd" cmpd="sng">
              <a:solidFill>
                <a:schemeClr val="accent5">
                  <a:lumMod val="50000"/>
                </a:schemeClr>
              </a:solidFill>
              <a:prstDash val="solid"/>
              <a:round/>
              <a:headEnd/>
              <a:tailEnd/>
            </a:ln>
          </p:spPr>
          <p:txBody>
            <a:bodyPr/>
            <a:lstStyle/>
            <a:p>
              <a:pPr defTabSz="609555"/>
              <a:endParaRPr lang="en-US">
                <a:solidFill>
                  <a:prstClr val="black"/>
                </a:solidFill>
                <a:latin typeface="Calibri"/>
              </a:endParaRPr>
            </a:p>
          </p:txBody>
        </p:sp>
        <p:grpSp>
          <p:nvGrpSpPr>
            <p:cNvPr id="31" name="Group 30">
              <a:extLst>
                <a:ext uri="{FF2B5EF4-FFF2-40B4-BE49-F238E27FC236}">
                  <a16:creationId xmlns:a16="http://schemas.microsoft.com/office/drawing/2014/main" id="{87672065-17FE-48A8-AA11-5D058C82A168}"/>
                </a:ext>
              </a:extLst>
            </p:cNvPr>
            <p:cNvGrpSpPr>
              <a:grpSpLocks noChangeAspect="1"/>
            </p:cNvGrpSpPr>
            <p:nvPr/>
          </p:nvGrpSpPr>
          <p:grpSpPr bwMode="auto">
            <a:xfrm flipH="1">
              <a:off x="4887815" y="757420"/>
              <a:ext cx="1032481" cy="941464"/>
              <a:chOff x="1713" y="1172"/>
              <a:chExt cx="2303" cy="2157"/>
            </a:xfrm>
            <a:solidFill>
              <a:schemeClr val="accent5">
                <a:lumMod val="20000"/>
                <a:lumOff val="80000"/>
              </a:schemeClr>
            </a:solidFill>
          </p:grpSpPr>
          <p:sp>
            <p:nvSpPr>
              <p:cNvPr id="32" name="Freeform 243">
                <a:extLst>
                  <a:ext uri="{FF2B5EF4-FFF2-40B4-BE49-F238E27FC236}">
                    <a16:creationId xmlns:a16="http://schemas.microsoft.com/office/drawing/2014/main" id="{D7306E1E-076E-4942-86EE-43AD55C558F9}"/>
                  </a:ext>
                </a:extLst>
              </p:cNvPr>
              <p:cNvSpPr>
                <a:spLocks noChangeAspect="1"/>
              </p:cNvSpPr>
              <p:nvPr/>
            </p:nvSpPr>
            <p:spPr bwMode="auto">
              <a:xfrm>
                <a:off x="1713" y="1172"/>
                <a:ext cx="2303" cy="2157"/>
              </a:xfrm>
              <a:custGeom>
                <a:avLst/>
                <a:gdLst>
                  <a:gd name="T0" fmla="*/ 925 w 1837"/>
                  <a:gd name="T1" fmla="*/ 1704 h 1720"/>
                  <a:gd name="T2" fmla="*/ 969 w 1837"/>
                  <a:gd name="T3" fmla="*/ 1374 h 1720"/>
                  <a:gd name="T4" fmla="*/ 961 w 1837"/>
                  <a:gd name="T5" fmla="*/ 1256 h 1720"/>
                  <a:gd name="T6" fmla="*/ 817 w 1837"/>
                  <a:gd name="T7" fmla="*/ 1080 h 1720"/>
                  <a:gd name="T8" fmla="*/ 821 w 1837"/>
                  <a:gd name="T9" fmla="*/ 1052 h 1720"/>
                  <a:gd name="T10" fmla="*/ 735 w 1837"/>
                  <a:gd name="T11" fmla="*/ 978 h 1720"/>
                  <a:gd name="T12" fmla="*/ 686 w 1837"/>
                  <a:gd name="T13" fmla="*/ 1023 h 1720"/>
                  <a:gd name="T14" fmla="*/ 717 w 1837"/>
                  <a:gd name="T15" fmla="*/ 1076 h 1720"/>
                  <a:gd name="T16" fmla="*/ 677 w 1837"/>
                  <a:gd name="T17" fmla="*/ 1130 h 1720"/>
                  <a:gd name="T18" fmla="*/ 618 w 1837"/>
                  <a:gd name="T19" fmla="*/ 1029 h 1720"/>
                  <a:gd name="T20" fmla="*/ 681 w 1837"/>
                  <a:gd name="T21" fmla="*/ 966 h 1720"/>
                  <a:gd name="T22" fmla="*/ 474 w 1837"/>
                  <a:gd name="T23" fmla="*/ 961 h 1720"/>
                  <a:gd name="T24" fmla="*/ 235 w 1837"/>
                  <a:gd name="T25" fmla="*/ 862 h 1720"/>
                  <a:gd name="T26" fmla="*/ 107 w 1837"/>
                  <a:gd name="T27" fmla="*/ 782 h 1720"/>
                  <a:gd name="T28" fmla="*/ 35 w 1837"/>
                  <a:gd name="T29" fmla="*/ 644 h 1720"/>
                  <a:gd name="T30" fmla="*/ 35 w 1837"/>
                  <a:gd name="T31" fmla="*/ 494 h 1720"/>
                  <a:gd name="T32" fmla="*/ 98 w 1837"/>
                  <a:gd name="T33" fmla="*/ 369 h 1720"/>
                  <a:gd name="T34" fmla="*/ 350 w 1837"/>
                  <a:gd name="T35" fmla="*/ 121 h 1720"/>
                  <a:gd name="T36" fmla="*/ 381 w 1837"/>
                  <a:gd name="T37" fmla="*/ 112 h 1720"/>
                  <a:gd name="T38" fmla="*/ 465 w 1837"/>
                  <a:gd name="T39" fmla="*/ 84 h 1720"/>
                  <a:gd name="T40" fmla="*/ 526 w 1837"/>
                  <a:gd name="T41" fmla="*/ 53 h 1720"/>
                  <a:gd name="T42" fmla="*/ 621 w 1837"/>
                  <a:gd name="T43" fmla="*/ 48 h 1720"/>
                  <a:gd name="T44" fmla="*/ 622 w 1837"/>
                  <a:gd name="T45" fmla="*/ 45 h 1720"/>
                  <a:gd name="T46" fmla="*/ 803 w 1837"/>
                  <a:gd name="T47" fmla="*/ 42 h 1720"/>
                  <a:gd name="T48" fmla="*/ 949 w 1837"/>
                  <a:gd name="T49" fmla="*/ 44 h 1720"/>
                  <a:gd name="T50" fmla="*/ 1012 w 1837"/>
                  <a:gd name="T51" fmla="*/ 41 h 1720"/>
                  <a:gd name="T52" fmla="*/ 1032 w 1837"/>
                  <a:gd name="T53" fmla="*/ 49 h 1720"/>
                  <a:gd name="T54" fmla="*/ 1061 w 1837"/>
                  <a:gd name="T55" fmla="*/ 48 h 1720"/>
                  <a:gd name="T56" fmla="*/ 1195 w 1837"/>
                  <a:gd name="T57" fmla="*/ 92 h 1720"/>
                  <a:gd name="T58" fmla="*/ 1196 w 1837"/>
                  <a:gd name="T59" fmla="*/ 91 h 1720"/>
                  <a:gd name="T60" fmla="*/ 1375 w 1837"/>
                  <a:gd name="T61" fmla="*/ 168 h 1720"/>
                  <a:gd name="T62" fmla="*/ 1557 w 1837"/>
                  <a:gd name="T63" fmla="*/ 314 h 1720"/>
                  <a:gd name="T64" fmla="*/ 1660 w 1837"/>
                  <a:gd name="T65" fmla="*/ 425 h 1720"/>
                  <a:gd name="T66" fmla="*/ 1695 w 1837"/>
                  <a:gd name="T67" fmla="*/ 514 h 1720"/>
                  <a:gd name="T68" fmla="*/ 1767 w 1837"/>
                  <a:gd name="T69" fmla="*/ 646 h 1720"/>
                  <a:gd name="T70" fmla="*/ 1799 w 1837"/>
                  <a:gd name="T71" fmla="*/ 882 h 1720"/>
                  <a:gd name="T72" fmla="*/ 1728 w 1837"/>
                  <a:gd name="T73" fmla="*/ 1039 h 1720"/>
                  <a:gd name="T74" fmla="*/ 1615 w 1837"/>
                  <a:gd name="T75" fmla="*/ 974 h 1720"/>
                  <a:gd name="T76" fmla="*/ 1541 w 1837"/>
                  <a:gd name="T77" fmla="*/ 914 h 1720"/>
                  <a:gd name="T78" fmla="*/ 1363 w 1837"/>
                  <a:gd name="T79" fmla="*/ 812 h 1720"/>
                  <a:gd name="T80" fmla="*/ 1322 w 1837"/>
                  <a:gd name="T81" fmla="*/ 813 h 1720"/>
                  <a:gd name="T82" fmla="*/ 1314 w 1837"/>
                  <a:gd name="T83" fmla="*/ 827 h 1720"/>
                  <a:gd name="T84" fmla="*/ 1322 w 1837"/>
                  <a:gd name="T85" fmla="*/ 831 h 1720"/>
                  <a:gd name="T86" fmla="*/ 1412 w 1837"/>
                  <a:gd name="T87" fmla="*/ 862 h 1720"/>
                  <a:gd name="T88" fmla="*/ 1425 w 1837"/>
                  <a:gd name="T89" fmla="*/ 888 h 1720"/>
                  <a:gd name="T90" fmla="*/ 1485 w 1837"/>
                  <a:gd name="T91" fmla="*/ 932 h 1720"/>
                  <a:gd name="T92" fmla="*/ 1566 w 1837"/>
                  <a:gd name="T93" fmla="*/ 1007 h 1720"/>
                  <a:gd name="T94" fmla="*/ 1587 w 1837"/>
                  <a:gd name="T95" fmla="*/ 1151 h 1720"/>
                  <a:gd name="T96" fmla="*/ 1553 w 1837"/>
                  <a:gd name="T97" fmla="*/ 1216 h 1720"/>
                  <a:gd name="T98" fmla="*/ 1507 w 1837"/>
                  <a:gd name="T99" fmla="*/ 1258 h 1720"/>
                  <a:gd name="T100" fmla="*/ 1411 w 1837"/>
                  <a:gd name="T101" fmla="*/ 1306 h 1720"/>
                  <a:gd name="T102" fmla="*/ 1307 w 1837"/>
                  <a:gd name="T103" fmla="*/ 1318 h 1720"/>
                  <a:gd name="T104" fmla="*/ 1245 w 1837"/>
                  <a:gd name="T105" fmla="*/ 1312 h 1720"/>
                  <a:gd name="T106" fmla="*/ 1209 w 1837"/>
                  <a:gd name="T107" fmla="*/ 1260 h 1720"/>
                  <a:gd name="T108" fmla="*/ 1183 w 1837"/>
                  <a:gd name="T109" fmla="*/ 1254 h 1720"/>
                  <a:gd name="T110" fmla="*/ 1183 w 1837"/>
                  <a:gd name="T111" fmla="*/ 1274 h 1720"/>
                  <a:gd name="T112" fmla="*/ 1158 w 1837"/>
                  <a:gd name="T113" fmla="*/ 1381 h 1720"/>
                  <a:gd name="T114" fmla="*/ 1062 w 1837"/>
                  <a:gd name="T115" fmla="*/ 1617 h 1720"/>
                  <a:gd name="T116" fmla="*/ 1041 w 1837"/>
                  <a:gd name="T117" fmla="*/ 172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37" h="1720">
                    <a:moveTo>
                      <a:pt x="925" y="1704"/>
                    </a:moveTo>
                    <a:cubicBezTo>
                      <a:pt x="942" y="1637"/>
                      <a:pt x="986" y="1445"/>
                      <a:pt x="969" y="1374"/>
                    </a:cubicBezTo>
                    <a:cubicBezTo>
                      <a:pt x="931" y="1345"/>
                      <a:pt x="940" y="1292"/>
                      <a:pt x="961" y="1256"/>
                    </a:cubicBezTo>
                    <a:cubicBezTo>
                      <a:pt x="875" y="1298"/>
                      <a:pt x="823" y="1140"/>
                      <a:pt x="817" y="1080"/>
                    </a:cubicBezTo>
                    <a:cubicBezTo>
                      <a:pt x="821" y="1052"/>
                      <a:pt x="821" y="1052"/>
                      <a:pt x="821" y="1052"/>
                    </a:cubicBezTo>
                    <a:cubicBezTo>
                      <a:pt x="832" y="1001"/>
                      <a:pt x="776" y="978"/>
                      <a:pt x="735" y="978"/>
                    </a:cubicBezTo>
                    <a:cubicBezTo>
                      <a:pt x="692" y="984"/>
                      <a:pt x="683" y="1000"/>
                      <a:pt x="686" y="1023"/>
                    </a:cubicBezTo>
                    <a:cubicBezTo>
                      <a:pt x="688" y="1042"/>
                      <a:pt x="715" y="1057"/>
                      <a:pt x="717" y="1076"/>
                    </a:cubicBezTo>
                    <a:cubicBezTo>
                      <a:pt x="721" y="1103"/>
                      <a:pt x="706" y="1127"/>
                      <a:pt x="677" y="1130"/>
                    </a:cubicBezTo>
                    <a:cubicBezTo>
                      <a:pt x="638" y="1133"/>
                      <a:pt x="604" y="1063"/>
                      <a:pt x="618" y="1029"/>
                    </a:cubicBezTo>
                    <a:cubicBezTo>
                      <a:pt x="635" y="986"/>
                      <a:pt x="677" y="1013"/>
                      <a:pt x="681" y="966"/>
                    </a:cubicBezTo>
                    <a:cubicBezTo>
                      <a:pt x="618" y="1004"/>
                      <a:pt x="533" y="1001"/>
                      <a:pt x="474" y="961"/>
                    </a:cubicBezTo>
                    <a:cubicBezTo>
                      <a:pt x="388" y="953"/>
                      <a:pt x="314" y="892"/>
                      <a:pt x="235" y="862"/>
                    </a:cubicBezTo>
                    <a:cubicBezTo>
                      <a:pt x="183" y="861"/>
                      <a:pt x="131" y="830"/>
                      <a:pt x="107" y="782"/>
                    </a:cubicBezTo>
                    <a:cubicBezTo>
                      <a:pt x="55" y="756"/>
                      <a:pt x="45" y="696"/>
                      <a:pt x="35" y="644"/>
                    </a:cubicBezTo>
                    <a:cubicBezTo>
                      <a:pt x="0" y="599"/>
                      <a:pt x="14" y="541"/>
                      <a:pt x="35" y="494"/>
                    </a:cubicBezTo>
                    <a:cubicBezTo>
                      <a:pt x="23" y="444"/>
                      <a:pt x="59" y="396"/>
                      <a:pt x="98" y="369"/>
                    </a:cubicBezTo>
                    <a:cubicBezTo>
                      <a:pt x="97" y="287"/>
                      <a:pt x="262" y="158"/>
                      <a:pt x="350" y="121"/>
                    </a:cubicBezTo>
                    <a:cubicBezTo>
                      <a:pt x="363" y="115"/>
                      <a:pt x="370" y="114"/>
                      <a:pt x="381" y="112"/>
                    </a:cubicBezTo>
                    <a:cubicBezTo>
                      <a:pt x="402" y="94"/>
                      <a:pt x="435" y="94"/>
                      <a:pt x="465" y="84"/>
                    </a:cubicBezTo>
                    <a:cubicBezTo>
                      <a:pt x="487" y="76"/>
                      <a:pt x="504" y="61"/>
                      <a:pt x="526" y="53"/>
                    </a:cubicBezTo>
                    <a:cubicBezTo>
                      <a:pt x="556" y="42"/>
                      <a:pt x="588" y="40"/>
                      <a:pt x="621" y="48"/>
                    </a:cubicBezTo>
                    <a:cubicBezTo>
                      <a:pt x="621" y="47"/>
                      <a:pt x="622" y="46"/>
                      <a:pt x="622" y="45"/>
                    </a:cubicBezTo>
                    <a:cubicBezTo>
                      <a:pt x="678" y="0"/>
                      <a:pt x="741" y="46"/>
                      <a:pt x="803" y="42"/>
                    </a:cubicBezTo>
                    <a:cubicBezTo>
                      <a:pt x="823" y="10"/>
                      <a:pt x="895" y="44"/>
                      <a:pt x="949" y="44"/>
                    </a:cubicBezTo>
                    <a:cubicBezTo>
                      <a:pt x="974" y="44"/>
                      <a:pt x="996" y="37"/>
                      <a:pt x="1012" y="41"/>
                    </a:cubicBezTo>
                    <a:cubicBezTo>
                      <a:pt x="1019" y="43"/>
                      <a:pt x="1026" y="46"/>
                      <a:pt x="1032" y="49"/>
                    </a:cubicBezTo>
                    <a:cubicBezTo>
                      <a:pt x="1061" y="48"/>
                      <a:pt x="1061" y="48"/>
                      <a:pt x="1061" y="48"/>
                    </a:cubicBezTo>
                    <a:cubicBezTo>
                      <a:pt x="1106" y="59"/>
                      <a:pt x="1152" y="76"/>
                      <a:pt x="1195" y="92"/>
                    </a:cubicBezTo>
                    <a:cubicBezTo>
                      <a:pt x="1195" y="92"/>
                      <a:pt x="1196" y="91"/>
                      <a:pt x="1196" y="91"/>
                    </a:cubicBezTo>
                    <a:cubicBezTo>
                      <a:pt x="1269" y="80"/>
                      <a:pt x="1309" y="155"/>
                      <a:pt x="1375" y="168"/>
                    </a:cubicBezTo>
                    <a:cubicBezTo>
                      <a:pt x="1453" y="184"/>
                      <a:pt x="1505" y="260"/>
                      <a:pt x="1557" y="314"/>
                    </a:cubicBezTo>
                    <a:cubicBezTo>
                      <a:pt x="1591" y="329"/>
                      <a:pt x="1635" y="376"/>
                      <a:pt x="1660" y="425"/>
                    </a:cubicBezTo>
                    <a:cubicBezTo>
                      <a:pt x="1675" y="454"/>
                      <a:pt x="1693" y="489"/>
                      <a:pt x="1695" y="514"/>
                    </a:cubicBezTo>
                    <a:cubicBezTo>
                      <a:pt x="1733" y="546"/>
                      <a:pt x="1764" y="595"/>
                      <a:pt x="1767" y="646"/>
                    </a:cubicBezTo>
                    <a:cubicBezTo>
                      <a:pt x="1815" y="711"/>
                      <a:pt x="1837" y="805"/>
                      <a:pt x="1799" y="882"/>
                    </a:cubicBezTo>
                    <a:cubicBezTo>
                      <a:pt x="1810" y="926"/>
                      <a:pt x="1769" y="1023"/>
                      <a:pt x="1728" y="1039"/>
                    </a:cubicBezTo>
                    <a:cubicBezTo>
                      <a:pt x="1694" y="1052"/>
                      <a:pt x="1642" y="1027"/>
                      <a:pt x="1615" y="974"/>
                    </a:cubicBezTo>
                    <a:cubicBezTo>
                      <a:pt x="1584" y="965"/>
                      <a:pt x="1560" y="940"/>
                      <a:pt x="1541" y="914"/>
                    </a:cubicBezTo>
                    <a:cubicBezTo>
                      <a:pt x="1484" y="877"/>
                      <a:pt x="1428" y="833"/>
                      <a:pt x="1363" y="812"/>
                    </a:cubicBezTo>
                    <a:cubicBezTo>
                      <a:pt x="1350" y="813"/>
                      <a:pt x="1335" y="810"/>
                      <a:pt x="1322" y="813"/>
                    </a:cubicBezTo>
                    <a:cubicBezTo>
                      <a:pt x="1317" y="815"/>
                      <a:pt x="1313" y="822"/>
                      <a:pt x="1314" y="827"/>
                    </a:cubicBezTo>
                    <a:cubicBezTo>
                      <a:pt x="1317" y="828"/>
                      <a:pt x="1320" y="829"/>
                      <a:pt x="1322" y="831"/>
                    </a:cubicBezTo>
                    <a:cubicBezTo>
                      <a:pt x="1361" y="830"/>
                      <a:pt x="1380" y="840"/>
                      <a:pt x="1412" y="862"/>
                    </a:cubicBezTo>
                    <a:cubicBezTo>
                      <a:pt x="1425" y="888"/>
                      <a:pt x="1425" y="888"/>
                      <a:pt x="1425" y="888"/>
                    </a:cubicBezTo>
                    <a:cubicBezTo>
                      <a:pt x="1451" y="875"/>
                      <a:pt x="1479" y="911"/>
                      <a:pt x="1485" y="932"/>
                    </a:cubicBezTo>
                    <a:cubicBezTo>
                      <a:pt x="1528" y="920"/>
                      <a:pt x="1574" y="981"/>
                      <a:pt x="1566" y="1007"/>
                    </a:cubicBezTo>
                    <a:cubicBezTo>
                      <a:pt x="1606" y="1022"/>
                      <a:pt x="1622" y="1149"/>
                      <a:pt x="1587" y="1151"/>
                    </a:cubicBezTo>
                    <a:cubicBezTo>
                      <a:pt x="1602" y="1181"/>
                      <a:pt x="1578" y="1210"/>
                      <a:pt x="1553" y="1216"/>
                    </a:cubicBezTo>
                    <a:cubicBezTo>
                      <a:pt x="1558" y="1235"/>
                      <a:pt x="1524" y="1264"/>
                      <a:pt x="1507" y="1258"/>
                    </a:cubicBezTo>
                    <a:cubicBezTo>
                      <a:pt x="1499" y="1282"/>
                      <a:pt x="1429" y="1320"/>
                      <a:pt x="1411" y="1306"/>
                    </a:cubicBezTo>
                    <a:cubicBezTo>
                      <a:pt x="1409" y="1342"/>
                      <a:pt x="1312" y="1335"/>
                      <a:pt x="1307" y="1318"/>
                    </a:cubicBezTo>
                    <a:cubicBezTo>
                      <a:pt x="1287" y="1336"/>
                      <a:pt x="1253" y="1330"/>
                      <a:pt x="1245" y="1312"/>
                    </a:cubicBezTo>
                    <a:cubicBezTo>
                      <a:pt x="1215" y="1319"/>
                      <a:pt x="1198" y="1284"/>
                      <a:pt x="1209" y="1260"/>
                    </a:cubicBezTo>
                    <a:cubicBezTo>
                      <a:pt x="1200" y="1259"/>
                      <a:pt x="1189" y="1262"/>
                      <a:pt x="1183" y="1254"/>
                    </a:cubicBezTo>
                    <a:cubicBezTo>
                      <a:pt x="1180" y="1260"/>
                      <a:pt x="1180" y="1268"/>
                      <a:pt x="1183" y="1274"/>
                    </a:cubicBezTo>
                    <a:cubicBezTo>
                      <a:pt x="1221" y="1300"/>
                      <a:pt x="1187" y="1332"/>
                      <a:pt x="1158" y="1381"/>
                    </a:cubicBezTo>
                    <a:cubicBezTo>
                      <a:pt x="1102" y="1474"/>
                      <a:pt x="1080" y="1555"/>
                      <a:pt x="1062" y="1617"/>
                    </a:cubicBezTo>
                    <a:cubicBezTo>
                      <a:pt x="1052" y="1650"/>
                      <a:pt x="1048" y="1694"/>
                      <a:pt x="1041" y="172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3" name="Freeform 103">
                <a:extLst>
                  <a:ext uri="{FF2B5EF4-FFF2-40B4-BE49-F238E27FC236}">
                    <a16:creationId xmlns:a16="http://schemas.microsoft.com/office/drawing/2014/main" id="{2FAE4F5E-8BB1-4AB8-82AA-03D1CAAFB4B2}"/>
                  </a:ext>
                </a:extLst>
              </p:cNvPr>
              <p:cNvSpPr>
                <a:spLocks noChangeAspect="1"/>
              </p:cNvSpPr>
              <p:nvPr/>
            </p:nvSpPr>
            <p:spPr bwMode="auto">
              <a:xfrm>
                <a:off x="3028" y="3057"/>
                <a:ext cx="19" cy="71"/>
              </a:xfrm>
              <a:custGeom>
                <a:avLst/>
                <a:gdLst>
                  <a:gd name="T0" fmla="*/ 15 w 15"/>
                  <a:gd name="T1" fmla="*/ 0 h 57"/>
                  <a:gd name="T2" fmla="*/ 0 w 15"/>
                  <a:gd name="T3" fmla="*/ 57 h 57"/>
                </a:gdLst>
                <a:ahLst/>
                <a:cxnLst>
                  <a:cxn ang="0">
                    <a:pos x="T0" y="T1"/>
                  </a:cxn>
                  <a:cxn ang="0">
                    <a:pos x="T2" y="T3"/>
                  </a:cxn>
                </a:cxnLst>
                <a:rect l="0" t="0" r="r" b="b"/>
                <a:pathLst>
                  <a:path w="15" h="57">
                    <a:moveTo>
                      <a:pt x="15" y="0"/>
                    </a:moveTo>
                    <a:cubicBezTo>
                      <a:pt x="10" y="18"/>
                      <a:pt x="2" y="37"/>
                      <a:pt x="0" y="57"/>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4" name="Freeform 104">
                <a:extLst>
                  <a:ext uri="{FF2B5EF4-FFF2-40B4-BE49-F238E27FC236}">
                    <a16:creationId xmlns:a16="http://schemas.microsoft.com/office/drawing/2014/main" id="{212DB878-260A-4A93-B589-D55E3CDEC588}"/>
                  </a:ext>
                </a:extLst>
              </p:cNvPr>
              <p:cNvSpPr>
                <a:spLocks noChangeAspect="1"/>
              </p:cNvSpPr>
              <p:nvPr/>
            </p:nvSpPr>
            <p:spPr bwMode="auto">
              <a:xfrm>
                <a:off x="2734" y="2174"/>
                <a:ext cx="200" cy="192"/>
              </a:xfrm>
              <a:custGeom>
                <a:avLst/>
                <a:gdLst>
                  <a:gd name="T0" fmla="*/ 159 w 159"/>
                  <a:gd name="T1" fmla="*/ 43 h 153"/>
                  <a:gd name="T2" fmla="*/ 46 w 159"/>
                  <a:gd name="T3" fmla="*/ 153 h 153"/>
                </a:gdLst>
                <a:ahLst/>
                <a:cxnLst>
                  <a:cxn ang="0">
                    <a:pos x="T0" y="T1"/>
                  </a:cxn>
                  <a:cxn ang="0">
                    <a:pos x="T2" y="T3"/>
                  </a:cxn>
                </a:cxnLst>
                <a:rect l="0" t="0" r="r" b="b"/>
                <a:pathLst>
                  <a:path w="159" h="153">
                    <a:moveTo>
                      <a:pt x="159" y="43"/>
                    </a:moveTo>
                    <a:cubicBezTo>
                      <a:pt x="76" y="0"/>
                      <a:pt x="0" y="56"/>
                      <a:pt x="46" y="153"/>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5" name="Freeform 105">
                <a:extLst>
                  <a:ext uri="{FF2B5EF4-FFF2-40B4-BE49-F238E27FC236}">
                    <a16:creationId xmlns:a16="http://schemas.microsoft.com/office/drawing/2014/main" id="{476BA149-DCE9-4075-9E03-ACD85C2746D1}"/>
                  </a:ext>
                </a:extLst>
              </p:cNvPr>
              <p:cNvSpPr>
                <a:spLocks noChangeAspect="1"/>
              </p:cNvSpPr>
              <p:nvPr/>
            </p:nvSpPr>
            <p:spPr bwMode="auto">
              <a:xfrm>
                <a:off x="2793" y="2366"/>
                <a:ext cx="24" cy="15"/>
              </a:xfrm>
              <a:custGeom>
                <a:avLst/>
                <a:gdLst>
                  <a:gd name="T0" fmla="*/ 0 w 20"/>
                  <a:gd name="T1" fmla="*/ 0 h 12"/>
                  <a:gd name="T2" fmla="*/ 20 w 20"/>
                  <a:gd name="T3" fmla="*/ 12 h 12"/>
                </a:gdLst>
                <a:ahLst/>
                <a:cxnLst>
                  <a:cxn ang="0">
                    <a:pos x="T0" y="T1"/>
                  </a:cxn>
                  <a:cxn ang="0">
                    <a:pos x="T2" y="T3"/>
                  </a:cxn>
                </a:cxnLst>
                <a:rect l="0" t="0" r="r" b="b"/>
                <a:pathLst>
                  <a:path w="20" h="12">
                    <a:moveTo>
                      <a:pt x="0" y="0"/>
                    </a:moveTo>
                    <a:cubicBezTo>
                      <a:pt x="7" y="3"/>
                      <a:pt x="13" y="10"/>
                      <a:pt x="20" y="12"/>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7" name="Freeform 106">
                <a:extLst>
                  <a:ext uri="{FF2B5EF4-FFF2-40B4-BE49-F238E27FC236}">
                    <a16:creationId xmlns:a16="http://schemas.microsoft.com/office/drawing/2014/main" id="{AF33668A-C3A5-4B10-90C7-925E325B0D54}"/>
                  </a:ext>
                </a:extLst>
              </p:cNvPr>
              <p:cNvSpPr>
                <a:spLocks noChangeAspect="1"/>
              </p:cNvSpPr>
              <p:nvPr/>
            </p:nvSpPr>
            <p:spPr bwMode="auto">
              <a:xfrm>
                <a:off x="2757" y="2366"/>
                <a:ext cx="37" cy="45"/>
              </a:xfrm>
              <a:custGeom>
                <a:avLst/>
                <a:gdLst>
                  <a:gd name="T0" fmla="*/ 28 w 29"/>
                  <a:gd name="T1" fmla="*/ 0 h 36"/>
                  <a:gd name="T2" fmla="*/ 0 w 29"/>
                  <a:gd name="T3" fmla="*/ 36 h 36"/>
                </a:gdLst>
                <a:ahLst/>
                <a:cxnLst>
                  <a:cxn ang="0">
                    <a:pos x="T0" y="T1"/>
                  </a:cxn>
                  <a:cxn ang="0">
                    <a:pos x="T2" y="T3"/>
                  </a:cxn>
                </a:cxnLst>
                <a:rect l="0" t="0" r="r" b="b"/>
                <a:pathLst>
                  <a:path w="29" h="36">
                    <a:moveTo>
                      <a:pt x="28" y="0"/>
                    </a:moveTo>
                    <a:cubicBezTo>
                      <a:pt x="29" y="19"/>
                      <a:pt x="6" y="21"/>
                      <a:pt x="0" y="36"/>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9" name="Freeform 107">
                <a:extLst>
                  <a:ext uri="{FF2B5EF4-FFF2-40B4-BE49-F238E27FC236}">
                    <a16:creationId xmlns:a16="http://schemas.microsoft.com/office/drawing/2014/main" id="{304EE5CD-13BE-4CFF-A005-5D96F2CE2E2A}"/>
                  </a:ext>
                </a:extLst>
              </p:cNvPr>
              <p:cNvSpPr>
                <a:spLocks noChangeAspect="1"/>
              </p:cNvSpPr>
              <p:nvPr/>
            </p:nvSpPr>
            <p:spPr bwMode="auto">
              <a:xfrm>
                <a:off x="3007" y="1233"/>
                <a:ext cx="53" cy="95"/>
              </a:xfrm>
              <a:custGeom>
                <a:avLst/>
                <a:gdLst>
                  <a:gd name="T0" fmla="*/ 0 w 42"/>
                  <a:gd name="T1" fmla="*/ 0 h 75"/>
                  <a:gd name="T2" fmla="*/ 41 w 42"/>
                  <a:gd name="T3" fmla="*/ 75 h 75"/>
                </a:gdLst>
                <a:ahLst/>
                <a:cxnLst>
                  <a:cxn ang="0">
                    <a:pos x="T0" y="T1"/>
                  </a:cxn>
                  <a:cxn ang="0">
                    <a:pos x="T2" y="T3"/>
                  </a:cxn>
                </a:cxnLst>
                <a:rect l="0" t="0" r="r" b="b"/>
                <a:pathLst>
                  <a:path w="42" h="75">
                    <a:moveTo>
                      <a:pt x="0" y="0"/>
                    </a:moveTo>
                    <a:cubicBezTo>
                      <a:pt x="29" y="16"/>
                      <a:pt x="42" y="44"/>
                      <a:pt x="41" y="75"/>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40" name="Freeform 108">
                <a:extLst>
                  <a:ext uri="{FF2B5EF4-FFF2-40B4-BE49-F238E27FC236}">
                    <a16:creationId xmlns:a16="http://schemas.microsoft.com/office/drawing/2014/main" id="{2BCFC6FC-548C-420C-811F-6A8423EA7E1F}"/>
                  </a:ext>
                </a:extLst>
              </p:cNvPr>
              <p:cNvSpPr>
                <a:spLocks noChangeAspect="1"/>
              </p:cNvSpPr>
              <p:nvPr/>
            </p:nvSpPr>
            <p:spPr bwMode="auto">
              <a:xfrm>
                <a:off x="2720" y="1224"/>
                <a:ext cx="45" cy="123"/>
              </a:xfrm>
              <a:custGeom>
                <a:avLst/>
                <a:gdLst>
                  <a:gd name="T0" fmla="*/ 0 w 36"/>
                  <a:gd name="T1" fmla="*/ 0 h 98"/>
                  <a:gd name="T2" fmla="*/ 30 w 36"/>
                  <a:gd name="T3" fmla="*/ 98 h 98"/>
                </a:gdLst>
                <a:ahLst/>
                <a:cxnLst>
                  <a:cxn ang="0">
                    <a:pos x="T0" y="T1"/>
                  </a:cxn>
                  <a:cxn ang="0">
                    <a:pos x="T2" y="T3"/>
                  </a:cxn>
                </a:cxnLst>
                <a:rect l="0" t="0" r="r" b="b"/>
                <a:pathLst>
                  <a:path w="36" h="98">
                    <a:moveTo>
                      <a:pt x="0" y="0"/>
                    </a:moveTo>
                    <a:cubicBezTo>
                      <a:pt x="36" y="20"/>
                      <a:pt x="18" y="68"/>
                      <a:pt x="30" y="98"/>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41" name="Freeform 109">
                <a:extLst>
                  <a:ext uri="{FF2B5EF4-FFF2-40B4-BE49-F238E27FC236}">
                    <a16:creationId xmlns:a16="http://schemas.microsoft.com/office/drawing/2014/main" id="{FB92FBA9-5787-44FF-8631-6946DD3CB439}"/>
                  </a:ext>
                </a:extLst>
              </p:cNvPr>
              <p:cNvSpPr>
                <a:spLocks noChangeAspect="1"/>
              </p:cNvSpPr>
              <p:nvPr/>
            </p:nvSpPr>
            <p:spPr bwMode="auto">
              <a:xfrm>
                <a:off x="2491" y="1232"/>
                <a:ext cx="23" cy="78"/>
              </a:xfrm>
              <a:custGeom>
                <a:avLst/>
                <a:gdLst>
                  <a:gd name="T0" fmla="*/ 0 w 18"/>
                  <a:gd name="T1" fmla="*/ 0 h 62"/>
                  <a:gd name="T2" fmla="*/ 18 w 18"/>
                  <a:gd name="T3" fmla="*/ 62 h 62"/>
                </a:gdLst>
                <a:ahLst/>
                <a:cxnLst>
                  <a:cxn ang="0">
                    <a:pos x="T0" y="T1"/>
                  </a:cxn>
                  <a:cxn ang="0">
                    <a:pos x="T2" y="T3"/>
                  </a:cxn>
                </a:cxnLst>
                <a:rect l="0" t="0" r="r" b="b"/>
                <a:pathLst>
                  <a:path w="18" h="62">
                    <a:moveTo>
                      <a:pt x="0" y="0"/>
                    </a:moveTo>
                    <a:cubicBezTo>
                      <a:pt x="16" y="17"/>
                      <a:pt x="17" y="40"/>
                      <a:pt x="18" y="62"/>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45" name="Freeform 110">
                <a:extLst>
                  <a:ext uri="{FF2B5EF4-FFF2-40B4-BE49-F238E27FC236}">
                    <a16:creationId xmlns:a16="http://schemas.microsoft.com/office/drawing/2014/main" id="{F027E6C0-B52D-49B3-8CAE-52451879C741}"/>
                  </a:ext>
                </a:extLst>
              </p:cNvPr>
              <p:cNvSpPr>
                <a:spLocks noChangeAspect="1"/>
              </p:cNvSpPr>
              <p:nvPr/>
            </p:nvSpPr>
            <p:spPr bwMode="auto">
              <a:xfrm>
                <a:off x="2514" y="1310"/>
                <a:ext cx="21" cy="25"/>
              </a:xfrm>
              <a:custGeom>
                <a:avLst/>
                <a:gdLst>
                  <a:gd name="T0" fmla="*/ 0 w 16"/>
                  <a:gd name="T1" fmla="*/ 0 h 20"/>
                  <a:gd name="T2" fmla="*/ 16 w 16"/>
                  <a:gd name="T3" fmla="*/ 20 h 20"/>
                </a:gdLst>
                <a:ahLst/>
                <a:cxnLst>
                  <a:cxn ang="0">
                    <a:pos x="T0" y="T1"/>
                  </a:cxn>
                  <a:cxn ang="0">
                    <a:pos x="T2" y="T3"/>
                  </a:cxn>
                </a:cxnLst>
                <a:rect l="0" t="0" r="r" b="b"/>
                <a:pathLst>
                  <a:path w="16" h="20">
                    <a:moveTo>
                      <a:pt x="0" y="0"/>
                    </a:moveTo>
                    <a:cubicBezTo>
                      <a:pt x="8" y="4"/>
                      <a:pt x="10" y="14"/>
                      <a:pt x="16" y="2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46" name="Freeform 111">
                <a:extLst>
                  <a:ext uri="{FF2B5EF4-FFF2-40B4-BE49-F238E27FC236}">
                    <a16:creationId xmlns:a16="http://schemas.microsoft.com/office/drawing/2014/main" id="{9304F45A-21A4-477E-9950-DFC17D5DA84C}"/>
                  </a:ext>
                </a:extLst>
              </p:cNvPr>
              <p:cNvSpPr>
                <a:spLocks noChangeAspect="1"/>
              </p:cNvSpPr>
              <p:nvPr/>
            </p:nvSpPr>
            <p:spPr bwMode="auto">
              <a:xfrm>
                <a:off x="2535" y="1335"/>
                <a:ext cx="32" cy="8"/>
              </a:xfrm>
              <a:custGeom>
                <a:avLst/>
                <a:gdLst>
                  <a:gd name="T0" fmla="*/ 0 w 26"/>
                  <a:gd name="T1" fmla="*/ 0 h 7"/>
                  <a:gd name="T2" fmla="*/ 26 w 26"/>
                  <a:gd name="T3" fmla="*/ 6 h 7"/>
                </a:gdLst>
                <a:ahLst/>
                <a:cxnLst>
                  <a:cxn ang="0">
                    <a:pos x="T0" y="T1"/>
                  </a:cxn>
                  <a:cxn ang="0">
                    <a:pos x="T2" y="T3"/>
                  </a:cxn>
                </a:cxnLst>
                <a:rect l="0" t="0" r="r" b="b"/>
                <a:pathLst>
                  <a:path w="26" h="7">
                    <a:moveTo>
                      <a:pt x="0" y="0"/>
                    </a:moveTo>
                    <a:cubicBezTo>
                      <a:pt x="9" y="1"/>
                      <a:pt x="16" y="7"/>
                      <a:pt x="26" y="6"/>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47" name="Freeform 112">
                <a:extLst>
                  <a:ext uri="{FF2B5EF4-FFF2-40B4-BE49-F238E27FC236}">
                    <a16:creationId xmlns:a16="http://schemas.microsoft.com/office/drawing/2014/main" id="{79893B69-D3C2-466E-9909-8F10FC1EB4A2}"/>
                  </a:ext>
                </a:extLst>
              </p:cNvPr>
              <p:cNvSpPr>
                <a:spLocks noChangeAspect="1"/>
              </p:cNvSpPr>
              <p:nvPr/>
            </p:nvSpPr>
            <p:spPr bwMode="auto">
              <a:xfrm>
                <a:off x="2500" y="1355"/>
                <a:ext cx="36" cy="113"/>
              </a:xfrm>
              <a:custGeom>
                <a:avLst/>
                <a:gdLst>
                  <a:gd name="T0" fmla="*/ 7 w 29"/>
                  <a:gd name="T1" fmla="*/ 0 h 90"/>
                  <a:gd name="T2" fmla="*/ 29 w 29"/>
                  <a:gd name="T3" fmla="*/ 90 h 90"/>
                </a:gdLst>
                <a:ahLst/>
                <a:cxnLst>
                  <a:cxn ang="0">
                    <a:pos x="T0" y="T1"/>
                  </a:cxn>
                  <a:cxn ang="0">
                    <a:pos x="T2" y="T3"/>
                  </a:cxn>
                </a:cxnLst>
                <a:rect l="0" t="0" r="r" b="b"/>
                <a:pathLst>
                  <a:path w="29" h="90">
                    <a:moveTo>
                      <a:pt x="7" y="0"/>
                    </a:moveTo>
                    <a:cubicBezTo>
                      <a:pt x="0" y="33"/>
                      <a:pt x="7" y="66"/>
                      <a:pt x="29" y="9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48" name="Freeform 113">
                <a:extLst>
                  <a:ext uri="{FF2B5EF4-FFF2-40B4-BE49-F238E27FC236}">
                    <a16:creationId xmlns:a16="http://schemas.microsoft.com/office/drawing/2014/main" id="{8D9EDF5F-4BC5-4367-AAEA-A2AC41A207F0}"/>
                  </a:ext>
                </a:extLst>
              </p:cNvPr>
              <p:cNvSpPr>
                <a:spLocks noChangeAspect="1"/>
              </p:cNvSpPr>
              <p:nvPr/>
            </p:nvSpPr>
            <p:spPr bwMode="auto">
              <a:xfrm>
                <a:off x="2173" y="1313"/>
                <a:ext cx="99" cy="230"/>
              </a:xfrm>
              <a:custGeom>
                <a:avLst/>
                <a:gdLst>
                  <a:gd name="T0" fmla="*/ 14 w 79"/>
                  <a:gd name="T1" fmla="*/ 0 h 184"/>
                  <a:gd name="T2" fmla="*/ 15 w 79"/>
                  <a:gd name="T3" fmla="*/ 115 h 184"/>
                  <a:gd name="T4" fmla="*/ 19 w 79"/>
                  <a:gd name="T5" fmla="*/ 119 h 184"/>
                  <a:gd name="T6" fmla="*/ 77 w 79"/>
                  <a:gd name="T7" fmla="*/ 141 h 184"/>
                  <a:gd name="T8" fmla="*/ 78 w 79"/>
                  <a:gd name="T9" fmla="*/ 184 h 184"/>
                </a:gdLst>
                <a:ahLst/>
                <a:cxnLst>
                  <a:cxn ang="0">
                    <a:pos x="T0" y="T1"/>
                  </a:cxn>
                  <a:cxn ang="0">
                    <a:pos x="T2" y="T3"/>
                  </a:cxn>
                  <a:cxn ang="0">
                    <a:pos x="T4" y="T5"/>
                  </a:cxn>
                  <a:cxn ang="0">
                    <a:pos x="T6" y="T7"/>
                  </a:cxn>
                  <a:cxn ang="0">
                    <a:pos x="T8" y="T9"/>
                  </a:cxn>
                </a:cxnLst>
                <a:rect l="0" t="0" r="r" b="b"/>
                <a:pathLst>
                  <a:path w="79" h="184">
                    <a:moveTo>
                      <a:pt x="14" y="0"/>
                    </a:moveTo>
                    <a:cubicBezTo>
                      <a:pt x="0" y="38"/>
                      <a:pt x="9" y="77"/>
                      <a:pt x="15" y="115"/>
                    </a:cubicBezTo>
                    <a:cubicBezTo>
                      <a:pt x="17" y="116"/>
                      <a:pt x="18" y="118"/>
                      <a:pt x="19" y="119"/>
                    </a:cubicBezTo>
                    <a:cubicBezTo>
                      <a:pt x="38" y="128"/>
                      <a:pt x="65" y="117"/>
                      <a:pt x="77" y="141"/>
                    </a:cubicBezTo>
                    <a:cubicBezTo>
                      <a:pt x="79" y="155"/>
                      <a:pt x="78" y="170"/>
                      <a:pt x="78" y="184"/>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49" name="Freeform 114">
                <a:extLst>
                  <a:ext uri="{FF2B5EF4-FFF2-40B4-BE49-F238E27FC236}">
                    <a16:creationId xmlns:a16="http://schemas.microsoft.com/office/drawing/2014/main" id="{5B0575AE-CC64-4934-ADC7-D250D8F68410}"/>
                  </a:ext>
                </a:extLst>
              </p:cNvPr>
              <p:cNvSpPr>
                <a:spLocks noChangeAspect="1"/>
              </p:cNvSpPr>
              <p:nvPr/>
            </p:nvSpPr>
            <p:spPr bwMode="auto">
              <a:xfrm>
                <a:off x="1835" y="1635"/>
                <a:ext cx="95" cy="79"/>
              </a:xfrm>
              <a:custGeom>
                <a:avLst/>
                <a:gdLst>
                  <a:gd name="T0" fmla="*/ 0 w 75"/>
                  <a:gd name="T1" fmla="*/ 0 h 63"/>
                  <a:gd name="T2" fmla="*/ 75 w 75"/>
                  <a:gd name="T3" fmla="*/ 63 h 63"/>
                </a:gdLst>
                <a:ahLst/>
                <a:cxnLst>
                  <a:cxn ang="0">
                    <a:pos x="T0" y="T1"/>
                  </a:cxn>
                  <a:cxn ang="0">
                    <a:pos x="T2" y="T3"/>
                  </a:cxn>
                </a:cxnLst>
                <a:rect l="0" t="0" r="r" b="b"/>
                <a:pathLst>
                  <a:path w="75" h="63">
                    <a:moveTo>
                      <a:pt x="0" y="0"/>
                    </a:moveTo>
                    <a:cubicBezTo>
                      <a:pt x="1" y="45"/>
                      <a:pt x="56" y="37"/>
                      <a:pt x="75" y="63"/>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50" name="Freeform 115">
                <a:extLst>
                  <a:ext uri="{FF2B5EF4-FFF2-40B4-BE49-F238E27FC236}">
                    <a16:creationId xmlns:a16="http://schemas.microsoft.com/office/drawing/2014/main" id="{0A926F19-BC85-45C6-B698-E0D48BDF5435}"/>
                  </a:ext>
                </a:extLst>
              </p:cNvPr>
              <p:cNvSpPr>
                <a:spLocks noChangeAspect="1"/>
              </p:cNvSpPr>
              <p:nvPr/>
            </p:nvSpPr>
            <p:spPr bwMode="auto">
              <a:xfrm>
                <a:off x="1756" y="1792"/>
                <a:ext cx="166" cy="207"/>
              </a:xfrm>
              <a:custGeom>
                <a:avLst/>
                <a:gdLst>
                  <a:gd name="T0" fmla="*/ 0 w 132"/>
                  <a:gd name="T1" fmla="*/ 0 h 166"/>
                  <a:gd name="T2" fmla="*/ 125 w 132"/>
                  <a:gd name="T3" fmla="*/ 95 h 166"/>
                  <a:gd name="T4" fmla="*/ 132 w 132"/>
                  <a:gd name="T5" fmla="*/ 166 h 166"/>
                </a:gdLst>
                <a:ahLst/>
                <a:cxnLst>
                  <a:cxn ang="0">
                    <a:pos x="T0" y="T1"/>
                  </a:cxn>
                  <a:cxn ang="0">
                    <a:pos x="T2" y="T3"/>
                  </a:cxn>
                  <a:cxn ang="0">
                    <a:pos x="T4" y="T5"/>
                  </a:cxn>
                </a:cxnLst>
                <a:rect l="0" t="0" r="r" b="b"/>
                <a:pathLst>
                  <a:path w="132" h="166">
                    <a:moveTo>
                      <a:pt x="0" y="0"/>
                    </a:moveTo>
                    <a:cubicBezTo>
                      <a:pt x="49" y="37"/>
                      <a:pt x="101" y="23"/>
                      <a:pt x="125" y="95"/>
                    </a:cubicBezTo>
                    <a:cubicBezTo>
                      <a:pt x="131" y="112"/>
                      <a:pt x="129" y="139"/>
                      <a:pt x="132" y="166"/>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51" name="Freeform 116">
                <a:extLst>
                  <a:ext uri="{FF2B5EF4-FFF2-40B4-BE49-F238E27FC236}">
                    <a16:creationId xmlns:a16="http://schemas.microsoft.com/office/drawing/2014/main" id="{16C56FB4-7046-43DC-8854-84CB885A6DEA}"/>
                  </a:ext>
                </a:extLst>
              </p:cNvPr>
              <p:cNvSpPr>
                <a:spLocks noChangeAspect="1"/>
              </p:cNvSpPr>
              <p:nvPr/>
            </p:nvSpPr>
            <p:spPr bwMode="auto">
              <a:xfrm>
                <a:off x="1922" y="1999"/>
                <a:ext cx="82" cy="122"/>
              </a:xfrm>
              <a:custGeom>
                <a:avLst/>
                <a:gdLst>
                  <a:gd name="T0" fmla="*/ 0 w 65"/>
                  <a:gd name="T1" fmla="*/ 0 h 97"/>
                  <a:gd name="T2" fmla="*/ 65 w 65"/>
                  <a:gd name="T3" fmla="*/ 97 h 97"/>
                </a:gdLst>
                <a:ahLst/>
                <a:cxnLst>
                  <a:cxn ang="0">
                    <a:pos x="T0" y="T1"/>
                  </a:cxn>
                  <a:cxn ang="0">
                    <a:pos x="T2" y="T3"/>
                  </a:cxn>
                </a:cxnLst>
                <a:rect l="0" t="0" r="r" b="b"/>
                <a:pathLst>
                  <a:path w="65" h="97">
                    <a:moveTo>
                      <a:pt x="0" y="0"/>
                    </a:moveTo>
                    <a:cubicBezTo>
                      <a:pt x="19" y="34"/>
                      <a:pt x="39" y="70"/>
                      <a:pt x="65" y="97"/>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52" name="Freeform 117">
                <a:extLst>
                  <a:ext uri="{FF2B5EF4-FFF2-40B4-BE49-F238E27FC236}">
                    <a16:creationId xmlns:a16="http://schemas.microsoft.com/office/drawing/2014/main" id="{F99EC0C9-09D6-4E19-8FC1-DF9F769A77AC}"/>
                  </a:ext>
                </a:extLst>
              </p:cNvPr>
              <p:cNvSpPr>
                <a:spLocks noChangeAspect="1"/>
              </p:cNvSpPr>
              <p:nvPr/>
            </p:nvSpPr>
            <p:spPr bwMode="auto">
              <a:xfrm>
                <a:off x="2004" y="2121"/>
                <a:ext cx="299" cy="148"/>
              </a:xfrm>
              <a:custGeom>
                <a:avLst/>
                <a:gdLst>
                  <a:gd name="T0" fmla="*/ 0 w 239"/>
                  <a:gd name="T1" fmla="*/ 0 h 118"/>
                  <a:gd name="T2" fmla="*/ 239 w 239"/>
                  <a:gd name="T3" fmla="*/ 118 h 118"/>
                </a:gdLst>
                <a:ahLst/>
                <a:cxnLst>
                  <a:cxn ang="0">
                    <a:pos x="T0" y="T1"/>
                  </a:cxn>
                  <a:cxn ang="0">
                    <a:pos x="T2" y="T3"/>
                  </a:cxn>
                </a:cxnLst>
                <a:rect l="0" t="0" r="r" b="b"/>
                <a:pathLst>
                  <a:path w="239" h="118">
                    <a:moveTo>
                      <a:pt x="0" y="0"/>
                    </a:moveTo>
                    <a:cubicBezTo>
                      <a:pt x="97" y="0"/>
                      <a:pt x="155" y="90"/>
                      <a:pt x="239" y="118"/>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53" name="Freeform 118">
                <a:extLst>
                  <a:ext uri="{FF2B5EF4-FFF2-40B4-BE49-F238E27FC236}">
                    <a16:creationId xmlns:a16="http://schemas.microsoft.com/office/drawing/2014/main" id="{F9527D36-C57D-4B7D-97F5-573D15006477}"/>
                  </a:ext>
                </a:extLst>
              </p:cNvPr>
              <p:cNvSpPr>
                <a:spLocks noChangeAspect="1"/>
              </p:cNvSpPr>
              <p:nvPr/>
            </p:nvSpPr>
            <p:spPr bwMode="auto">
              <a:xfrm>
                <a:off x="2303" y="2264"/>
                <a:ext cx="43" cy="5"/>
              </a:xfrm>
              <a:custGeom>
                <a:avLst/>
                <a:gdLst>
                  <a:gd name="T0" fmla="*/ 0 w 34"/>
                  <a:gd name="T1" fmla="*/ 4 h 4"/>
                  <a:gd name="T2" fmla="*/ 34 w 34"/>
                  <a:gd name="T3" fmla="*/ 1 h 4"/>
                </a:gdLst>
                <a:ahLst/>
                <a:cxnLst>
                  <a:cxn ang="0">
                    <a:pos x="T0" y="T1"/>
                  </a:cxn>
                  <a:cxn ang="0">
                    <a:pos x="T2" y="T3"/>
                  </a:cxn>
                </a:cxnLst>
                <a:rect l="0" t="0" r="r" b="b"/>
                <a:pathLst>
                  <a:path w="34" h="4">
                    <a:moveTo>
                      <a:pt x="0" y="4"/>
                    </a:moveTo>
                    <a:cubicBezTo>
                      <a:pt x="11" y="3"/>
                      <a:pt x="22" y="0"/>
                      <a:pt x="34" y="1"/>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54" name="Freeform 119">
                <a:extLst>
                  <a:ext uri="{FF2B5EF4-FFF2-40B4-BE49-F238E27FC236}">
                    <a16:creationId xmlns:a16="http://schemas.microsoft.com/office/drawing/2014/main" id="{85C53D00-9437-4322-893F-63B119682D04}"/>
                  </a:ext>
                </a:extLst>
              </p:cNvPr>
              <p:cNvSpPr>
                <a:spLocks noChangeAspect="1"/>
              </p:cNvSpPr>
              <p:nvPr/>
            </p:nvSpPr>
            <p:spPr bwMode="auto">
              <a:xfrm>
                <a:off x="2303" y="2269"/>
                <a:ext cx="99" cy="42"/>
              </a:xfrm>
              <a:custGeom>
                <a:avLst/>
                <a:gdLst>
                  <a:gd name="T0" fmla="*/ 0 w 78"/>
                  <a:gd name="T1" fmla="*/ 0 h 33"/>
                  <a:gd name="T2" fmla="*/ 1 w 78"/>
                  <a:gd name="T3" fmla="*/ 3 h 33"/>
                  <a:gd name="T4" fmla="*/ 78 w 78"/>
                  <a:gd name="T5" fmla="*/ 33 h 33"/>
                </a:gdLst>
                <a:ahLst/>
                <a:cxnLst>
                  <a:cxn ang="0">
                    <a:pos x="T0" y="T1"/>
                  </a:cxn>
                  <a:cxn ang="0">
                    <a:pos x="T2" y="T3"/>
                  </a:cxn>
                  <a:cxn ang="0">
                    <a:pos x="T4" y="T5"/>
                  </a:cxn>
                </a:cxnLst>
                <a:rect l="0" t="0" r="r" b="b"/>
                <a:pathLst>
                  <a:path w="78" h="33">
                    <a:moveTo>
                      <a:pt x="0" y="0"/>
                    </a:moveTo>
                    <a:cubicBezTo>
                      <a:pt x="0" y="1"/>
                      <a:pt x="0" y="2"/>
                      <a:pt x="1" y="3"/>
                    </a:cubicBezTo>
                    <a:cubicBezTo>
                      <a:pt x="21" y="25"/>
                      <a:pt x="50" y="31"/>
                      <a:pt x="78" y="33"/>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55" name="Freeform 120">
                <a:extLst>
                  <a:ext uri="{FF2B5EF4-FFF2-40B4-BE49-F238E27FC236}">
                    <a16:creationId xmlns:a16="http://schemas.microsoft.com/office/drawing/2014/main" id="{0A76B177-EFD6-4820-B6CE-95A05512653A}"/>
                  </a:ext>
                </a:extLst>
              </p:cNvPr>
              <p:cNvSpPr>
                <a:spLocks noChangeAspect="1"/>
              </p:cNvSpPr>
              <p:nvPr/>
            </p:nvSpPr>
            <p:spPr bwMode="auto">
              <a:xfrm>
                <a:off x="1990" y="2121"/>
                <a:ext cx="14" cy="4"/>
              </a:xfrm>
              <a:custGeom>
                <a:avLst/>
                <a:gdLst>
                  <a:gd name="T0" fmla="*/ 11 w 11"/>
                  <a:gd name="T1" fmla="*/ 0 h 3"/>
                  <a:gd name="T2" fmla="*/ 0 w 11"/>
                  <a:gd name="T3" fmla="*/ 3 h 3"/>
                </a:gdLst>
                <a:ahLst/>
                <a:cxnLst>
                  <a:cxn ang="0">
                    <a:pos x="T0" y="T1"/>
                  </a:cxn>
                  <a:cxn ang="0">
                    <a:pos x="T2" y="T3"/>
                  </a:cxn>
                </a:cxnLst>
                <a:rect l="0" t="0" r="r" b="b"/>
                <a:pathLst>
                  <a:path w="11" h="3">
                    <a:moveTo>
                      <a:pt x="11" y="0"/>
                    </a:moveTo>
                    <a:cubicBezTo>
                      <a:pt x="8" y="2"/>
                      <a:pt x="4" y="2"/>
                      <a:pt x="0" y="3"/>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56" name="Freeform 121">
                <a:extLst>
                  <a:ext uri="{FF2B5EF4-FFF2-40B4-BE49-F238E27FC236}">
                    <a16:creationId xmlns:a16="http://schemas.microsoft.com/office/drawing/2014/main" id="{C897B066-B4B0-4D97-8451-6B746B192F34}"/>
                  </a:ext>
                </a:extLst>
              </p:cNvPr>
              <p:cNvSpPr>
                <a:spLocks noChangeAspect="1"/>
              </p:cNvSpPr>
              <p:nvPr/>
            </p:nvSpPr>
            <p:spPr bwMode="auto">
              <a:xfrm>
                <a:off x="1894" y="1989"/>
                <a:ext cx="28" cy="10"/>
              </a:xfrm>
              <a:custGeom>
                <a:avLst/>
                <a:gdLst>
                  <a:gd name="T0" fmla="*/ 22 w 22"/>
                  <a:gd name="T1" fmla="*/ 8 h 8"/>
                  <a:gd name="T2" fmla="*/ 0 w 22"/>
                  <a:gd name="T3" fmla="*/ 0 h 8"/>
                </a:gdLst>
                <a:ahLst/>
                <a:cxnLst>
                  <a:cxn ang="0">
                    <a:pos x="T0" y="T1"/>
                  </a:cxn>
                  <a:cxn ang="0">
                    <a:pos x="T2" y="T3"/>
                  </a:cxn>
                </a:cxnLst>
                <a:rect l="0" t="0" r="r" b="b"/>
                <a:pathLst>
                  <a:path w="22" h="8">
                    <a:moveTo>
                      <a:pt x="22" y="8"/>
                    </a:moveTo>
                    <a:cubicBezTo>
                      <a:pt x="13" y="6"/>
                      <a:pt x="7" y="2"/>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57" name="Freeform 122">
                <a:extLst>
                  <a:ext uri="{FF2B5EF4-FFF2-40B4-BE49-F238E27FC236}">
                    <a16:creationId xmlns:a16="http://schemas.microsoft.com/office/drawing/2014/main" id="{4EC00A41-6C2B-4F0E-8E29-D1BFB8F0CC8B}"/>
                  </a:ext>
                </a:extLst>
              </p:cNvPr>
              <p:cNvSpPr>
                <a:spLocks noChangeAspect="1"/>
              </p:cNvSpPr>
              <p:nvPr/>
            </p:nvSpPr>
            <p:spPr bwMode="auto">
              <a:xfrm>
                <a:off x="1756" y="1980"/>
                <a:ext cx="18" cy="9"/>
              </a:xfrm>
              <a:custGeom>
                <a:avLst/>
                <a:gdLst>
                  <a:gd name="T0" fmla="*/ 0 w 14"/>
                  <a:gd name="T1" fmla="*/ 0 h 8"/>
                  <a:gd name="T2" fmla="*/ 14 w 14"/>
                  <a:gd name="T3" fmla="*/ 8 h 8"/>
                </a:gdLst>
                <a:ahLst/>
                <a:cxnLst>
                  <a:cxn ang="0">
                    <a:pos x="T0" y="T1"/>
                  </a:cxn>
                  <a:cxn ang="0">
                    <a:pos x="T2" y="T3"/>
                  </a:cxn>
                </a:cxnLst>
                <a:rect l="0" t="0" r="r" b="b"/>
                <a:pathLst>
                  <a:path w="14" h="8">
                    <a:moveTo>
                      <a:pt x="0" y="0"/>
                    </a:moveTo>
                    <a:cubicBezTo>
                      <a:pt x="5" y="1"/>
                      <a:pt x="10" y="5"/>
                      <a:pt x="14" y="8"/>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58" name="Freeform 123">
                <a:extLst>
                  <a:ext uri="{FF2B5EF4-FFF2-40B4-BE49-F238E27FC236}">
                    <a16:creationId xmlns:a16="http://schemas.microsoft.com/office/drawing/2014/main" id="{853A0B3B-F438-4D0F-8B98-623F302D687B}"/>
                  </a:ext>
                </a:extLst>
              </p:cNvPr>
              <p:cNvSpPr>
                <a:spLocks noChangeAspect="1"/>
              </p:cNvSpPr>
              <p:nvPr/>
            </p:nvSpPr>
            <p:spPr bwMode="auto">
              <a:xfrm>
                <a:off x="1847" y="2148"/>
                <a:ext cx="32" cy="5"/>
              </a:xfrm>
              <a:custGeom>
                <a:avLst/>
                <a:gdLst>
                  <a:gd name="T0" fmla="*/ 0 w 26"/>
                  <a:gd name="T1" fmla="*/ 4 h 4"/>
                  <a:gd name="T2" fmla="*/ 26 w 26"/>
                  <a:gd name="T3" fmla="*/ 2 h 4"/>
                </a:gdLst>
                <a:ahLst/>
                <a:cxnLst>
                  <a:cxn ang="0">
                    <a:pos x="T0" y="T1"/>
                  </a:cxn>
                  <a:cxn ang="0">
                    <a:pos x="T2" y="T3"/>
                  </a:cxn>
                </a:cxnLst>
                <a:rect l="0" t="0" r="r" b="b"/>
                <a:pathLst>
                  <a:path w="26" h="4">
                    <a:moveTo>
                      <a:pt x="0" y="4"/>
                    </a:moveTo>
                    <a:cubicBezTo>
                      <a:pt x="8" y="0"/>
                      <a:pt x="17" y="3"/>
                      <a:pt x="26" y="2"/>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59" name="Freeform 124">
                <a:extLst>
                  <a:ext uri="{FF2B5EF4-FFF2-40B4-BE49-F238E27FC236}">
                    <a16:creationId xmlns:a16="http://schemas.microsoft.com/office/drawing/2014/main" id="{4B0D8C19-42FD-4692-976F-40430FF3928D}"/>
                  </a:ext>
                </a:extLst>
              </p:cNvPr>
              <p:cNvSpPr>
                <a:spLocks noChangeAspect="1"/>
              </p:cNvSpPr>
              <p:nvPr/>
            </p:nvSpPr>
            <p:spPr bwMode="auto">
              <a:xfrm>
                <a:off x="2008" y="2228"/>
                <a:ext cx="147" cy="48"/>
              </a:xfrm>
              <a:custGeom>
                <a:avLst/>
                <a:gdLst>
                  <a:gd name="T0" fmla="*/ 0 w 118"/>
                  <a:gd name="T1" fmla="*/ 20 h 38"/>
                  <a:gd name="T2" fmla="*/ 1 w 118"/>
                  <a:gd name="T3" fmla="*/ 17 h 38"/>
                  <a:gd name="T4" fmla="*/ 118 w 118"/>
                  <a:gd name="T5" fmla="*/ 38 h 38"/>
                </a:gdLst>
                <a:ahLst/>
                <a:cxnLst>
                  <a:cxn ang="0">
                    <a:pos x="T0" y="T1"/>
                  </a:cxn>
                  <a:cxn ang="0">
                    <a:pos x="T2" y="T3"/>
                  </a:cxn>
                  <a:cxn ang="0">
                    <a:pos x="T4" y="T5"/>
                  </a:cxn>
                </a:cxnLst>
                <a:rect l="0" t="0" r="r" b="b"/>
                <a:pathLst>
                  <a:path w="118" h="38">
                    <a:moveTo>
                      <a:pt x="0" y="20"/>
                    </a:moveTo>
                    <a:cubicBezTo>
                      <a:pt x="0" y="19"/>
                      <a:pt x="1" y="18"/>
                      <a:pt x="1" y="17"/>
                    </a:cubicBezTo>
                    <a:cubicBezTo>
                      <a:pt x="40" y="0"/>
                      <a:pt x="86" y="13"/>
                      <a:pt x="118" y="38"/>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60" name="Freeform 125">
                <a:extLst>
                  <a:ext uri="{FF2B5EF4-FFF2-40B4-BE49-F238E27FC236}">
                    <a16:creationId xmlns:a16="http://schemas.microsoft.com/office/drawing/2014/main" id="{E31E2DA7-C901-402A-A0A1-F2A15A457C49}"/>
                  </a:ext>
                </a:extLst>
              </p:cNvPr>
              <p:cNvSpPr>
                <a:spLocks noChangeAspect="1"/>
              </p:cNvSpPr>
              <p:nvPr/>
            </p:nvSpPr>
            <p:spPr bwMode="auto">
              <a:xfrm>
                <a:off x="2307" y="2361"/>
                <a:ext cx="39" cy="17"/>
              </a:xfrm>
              <a:custGeom>
                <a:avLst/>
                <a:gdLst>
                  <a:gd name="T0" fmla="*/ 0 w 31"/>
                  <a:gd name="T1" fmla="*/ 13 h 13"/>
                  <a:gd name="T2" fmla="*/ 31 w 31"/>
                  <a:gd name="T3" fmla="*/ 0 h 13"/>
                </a:gdLst>
                <a:ahLst/>
                <a:cxnLst>
                  <a:cxn ang="0">
                    <a:pos x="T0" y="T1"/>
                  </a:cxn>
                  <a:cxn ang="0">
                    <a:pos x="T2" y="T3"/>
                  </a:cxn>
                </a:cxnLst>
                <a:rect l="0" t="0" r="r" b="b"/>
                <a:pathLst>
                  <a:path w="31" h="13">
                    <a:moveTo>
                      <a:pt x="0" y="13"/>
                    </a:moveTo>
                    <a:cubicBezTo>
                      <a:pt x="6" y="4"/>
                      <a:pt x="23" y="10"/>
                      <a:pt x="31"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61" name="Freeform 126">
                <a:extLst>
                  <a:ext uri="{FF2B5EF4-FFF2-40B4-BE49-F238E27FC236}">
                    <a16:creationId xmlns:a16="http://schemas.microsoft.com/office/drawing/2014/main" id="{7D009953-714F-4AA4-AE1E-A261283998DC}"/>
                  </a:ext>
                </a:extLst>
              </p:cNvPr>
              <p:cNvSpPr>
                <a:spLocks noChangeAspect="1"/>
              </p:cNvSpPr>
              <p:nvPr/>
            </p:nvSpPr>
            <p:spPr bwMode="auto">
              <a:xfrm>
                <a:off x="2567" y="2352"/>
                <a:ext cx="42" cy="31"/>
              </a:xfrm>
              <a:custGeom>
                <a:avLst/>
                <a:gdLst>
                  <a:gd name="T0" fmla="*/ 0 w 34"/>
                  <a:gd name="T1" fmla="*/ 25 h 25"/>
                  <a:gd name="T2" fmla="*/ 34 w 34"/>
                  <a:gd name="T3" fmla="*/ 0 h 25"/>
                </a:gdLst>
                <a:ahLst/>
                <a:cxnLst>
                  <a:cxn ang="0">
                    <a:pos x="T0" y="T1"/>
                  </a:cxn>
                  <a:cxn ang="0">
                    <a:pos x="T2" y="T3"/>
                  </a:cxn>
                </a:cxnLst>
                <a:rect l="0" t="0" r="r" b="b"/>
                <a:pathLst>
                  <a:path w="34" h="25">
                    <a:moveTo>
                      <a:pt x="0" y="25"/>
                    </a:moveTo>
                    <a:cubicBezTo>
                      <a:pt x="9" y="14"/>
                      <a:pt x="23" y="8"/>
                      <a:pt x="34"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62" name="Freeform 127">
                <a:extLst>
                  <a:ext uri="{FF2B5EF4-FFF2-40B4-BE49-F238E27FC236}">
                    <a16:creationId xmlns:a16="http://schemas.microsoft.com/office/drawing/2014/main" id="{3C367167-C29B-402F-81F7-74745AF6D766}"/>
                  </a:ext>
                </a:extLst>
              </p:cNvPr>
              <p:cNvSpPr>
                <a:spLocks noChangeAspect="1"/>
              </p:cNvSpPr>
              <p:nvPr/>
            </p:nvSpPr>
            <p:spPr bwMode="auto">
              <a:xfrm>
                <a:off x="2609" y="2233"/>
                <a:ext cx="80" cy="119"/>
              </a:xfrm>
              <a:custGeom>
                <a:avLst/>
                <a:gdLst>
                  <a:gd name="T0" fmla="*/ 0 w 64"/>
                  <a:gd name="T1" fmla="*/ 95 h 95"/>
                  <a:gd name="T2" fmla="*/ 64 w 64"/>
                  <a:gd name="T3" fmla="*/ 0 h 95"/>
                </a:gdLst>
                <a:ahLst/>
                <a:cxnLst>
                  <a:cxn ang="0">
                    <a:pos x="T0" y="T1"/>
                  </a:cxn>
                  <a:cxn ang="0">
                    <a:pos x="T2" y="T3"/>
                  </a:cxn>
                </a:cxnLst>
                <a:rect l="0" t="0" r="r" b="b"/>
                <a:pathLst>
                  <a:path w="64" h="95">
                    <a:moveTo>
                      <a:pt x="0" y="95"/>
                    </a:moveTo>
                    <a:cubicBezTo>
                      <a:pt x="23" y="65"/>
                      <a:pt x="54" y="36"/>
                      <a:pt x="64"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63" name="Line 128">
                <a:extLst>
                  <a:ext uri="{FF2B5EF4-FFF2-40B4-BE49-F238E27FC236}">
                    <a16:creationId xmlns:a16="http://schemas.microsoft.com/office/drawing/2014/main" id="{8D36CEF6-2DB4-4116-BD73-59F015CA9C8B}"/>
                  </a:ext>
                </a:extLst>
              </p:cNvPr>
              <p:cNvSpPr>
                <a:spLocks noChangeAspect="1" noChangeShapeType="1"/>
              </p:cNvSpPr>
              <p:nvPr/>
            </p:nvSpPr>
            <p:spPr bwMode="auto">
              <a:xfrm>
                <a:off x="2853" y="1623"/>
                <a:ext cx="0" cy="0"/>
              </a:xfrm>
              <a:prstGeom prst="line">
                <a:avLst/>
              </a:prstGeom>
              <a:grpFill/>
              <a:ln w="6350" cap="rnd">
                <a:solidFill>
                  <a:schemeClr val="accent5">
                    <a:lumMod val="5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64" name="Freeform 129">
                <a:extLst>
                  <a:ext uri="{FF2B5EF4-FFF2-40B4-BE49-F238E27FC236}">
                    <a16:creationId xmlns:a16="http://schemas.microsoft.com/office/drawing/2014/main" id="{5ED8B6B5-0019-4542-B1B1-957558E19EB6}"/>
                  </a:ext>
                </a:extLst>
              </p:cNvPr>
              <p:cNvSpPr>
                <a:spLocks noChangeAspect="1"/>
              </p:cNvSpPr>
              <p:nvPr/>
            </p:nvSpPr>
            <p:spPr bwMode="auto">
              <a:xfrm>
                <a:off x="2526" y="1751"/>
                <a:ext cx="570" cy="482"/>
              </a:xfrm>
              <a:custGeom>
                <a:avLst/>
                <a:gdLst>
                  <a:gd name="T0" fmla="*/ 133 w 455"/>
                  <a:gd name="T1" fmla="*/ 384 h 384"/>
                  <a:gd name="T2" fmla="*/ 135 w 455"/>
                  <a:gd name="T3" fmla="*/ 383 h 384"/>
                  <a:gd name="T4" fmla="*/ 160 w 455"/>
                  <a:gd name="T5" fmla="*/ 341 h 384"/>
                  <a:gd name="T6" fmla="*/ 88 w 455"/>
                  <a:gd name="T7" fmla="*/ 243 h 384"/>
                  <a:gd name="T8" fmla="*/ 18 w 455"/>
                  <a:gd name="T9" fmla="*/ 123 h 384"/>
                  <a:gd name="T10" fmla="*/ 455 w 455"/>
                  <a:gd name="T11" fmla="*/ 110 h 384"/>
                </a:gdLst>
                <a:ahLst/>
                <a:cxnLst>
                  <a:cxn ang="0">
                    <a:pos x="T0" y="T1"/>
                  </a:cxn>
                  <a:cxn ang="0">
                    <a:pos x="T2" y="T3"/>
                  </a:cxn>
                  <a:cxn ang="0">
                    <a:pos x="T4" y="T5"/>
                  </a:cxn>
                  <a:cxn ang="0">
                    <a:pos x="T6" y="T7"/>
                  </a:cxn>
                  <a:cxn ang="0">
                    <a:pos x="T8" y="T9"/>
                  </a:cxn>
                  <a:cxn ang="0">
                    <a:pos x="T10" y="T11"/>
                  </a:cxn>
                </a:cxnLst>
                <a:rect l="0" t="0" r="r" b="b"/>
                <a:pathLst>
                  <a:path w="455" h="384">
                    <a:moveTo>
                      <a:pt x="133" y="384"/>
                    </a:moveTo>
                    <a:cubicBezTo>
                      <a:pt x="134" y="384"/>
                      <a:pt x="134" y="384"/>
                      <a:pt x="135" y="383"/>
                    </a:cubicBezTo>
                    <a:cubicBezTo>
                      <a:pt x="135" y="361"/>
                      <a:pt x="156" y="357"/>
                      <a:pt x="160" y="341"/>
                    </a:cubicBezTo>
                    <a:cubicBezTo>
                      <a:pt x="170" y="301"/>
                      <a:pt x="128" y="256"/>
                      <a:pt x="88" y="243"/>
                    </a:cubicBezTo>
                    <a:cubicBezTo>
                      <a:pt x="42" y="228"/>
                      <a:pt x="0" y="172"/>
                      <a:pt x="18" y="123"/>
                    </a:cubicBezTo>
                    <a:cubicBezTo>
                      <a:pt x="65" y="0"/>
                      <a:pt x="374" y="0"/>
                      <a:pt x="455" y="11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65" name="Freeform 130">
                <a:extLst>
                  <a:ext uri="{FF2B5EF4-FFF2-40B4-BE49-F238E27FC236}">
                    <a16:creationId xmlns:a16="http://schemas.microsoft.com/office/drawing/2014/main" id="{D630FB07-92C9-4930-9BC3-79BDC80C0778}"/>
                  </a:ext>
                </a:extLst>
              </p:cNvPr>
              <p:cNvSpPr>
                <a:spLocks noChangeAspect="1"/>
              </p:cNvSpPr>
              <p:nvPr/>
            </p:nvSpPr>
            <p:spPr bwMode="auto">
              <a:xfrm>
                <a:off x="3096" y="1889"/>
                <a:ext cx="40" cy="50"/>
              </a:xfrm>
              <a:custGeom>
                <a:avLst/>
                <a:gdLst>
                  <a:gd name="T0" fmla="*/ 0 w 32"/>
                  <a:gd name="T1" fmla="*/ 0 h 40"/>
                  <a:gd name="T2" fmla="*/ 32 w 32"/>
                  <a:gd name="T3" fmla="*/ 40 h 40"/>
                </a:gdLst>
                <a:ahLst/>
                <a:cxnLst>
                  <a:cxn ang="0">
                    <a:pos x="T0" y="T1"/>
                  </a:cxn>
                  <a:cxn ang="0">
                    <a:pos x="T2" y="T3"/>
                  </a:cxn>
                </a:cxnLst>
                <a:rect l="0" t="0" r="r" b="b"/>
                <a:pathLst>
                  <a:path w="32" h="40">
                    <a:moveTo>
                      <a:pt x="0" y="0"/>
                    </a:moveTo>
                    <a:cubicBezTo>
                      <a:pt x="14" y="9"/>
                      <a:pt x="30" y="22"/>
                      <a:pt x="32" y="4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66" name="Freeform 131">
                <a:extLst>
                  <a:ext uri="{FF2B5EF4-FFF2-40B4-BE49-F238E27FC236}">
                    <a16:creationId xmlns:a16="http://schemas.microsoft.com/office/drawing/2014/main" id="{AFDB900C-AB09-4651-8607-1CFF6B71A91D}"/>
                  </a:ext>
                </a:extLst>
              </p:cNvPr>
              <p:cNvSpPr>
                <a:spLocks noChangeAspect="1"/>
              </p:cNvSpPr>
              <p:nvPr/>
            </p:nvSpPr>
            <p:spPr bwMode="auto">
              <a:xfrm>
                <a:off x="3136" y="1939"/>
                <a:ext cx="116" cy="164"/>
              </a:xfrm>
              <a:custGeom>
                <a:avLst/>
                <a:gdLst>
                  <a:gd name="T0" fmla="*/ 0 w 92"/>
                  <a:gd name="T1" fmla="*/ 0 h 130"/>
                  <a:gd name="T2" fmla="*/ 92 w 92"/>
                  <a:gd name="T3" fmla="*/ 130 h 130"/>
                </a:gdLst>
                <a:ahLst/>
                <a:cxnLst>
                  <a:cxn ang="0">
                    <a:pos x="T0" y="T1"/>
                  </a:cxn>
                  <a:cxn ang="0">
                    <a:pos x="T2" y="T3"/>
                  </a:cxn>
                </a:cxnLst>
                <a:rect l="0" t="0" r="r" b="b"/>
                <a:pathLst>
                  <a:path w="92" h="130">
                    <a:moveTo>
                      <a:pt x="0" y="0"/>
                    </a:moveTo>
                    <a:cubicBezTo>
                      <a:pt x="34" y="40"/>
                      <a:pt x="47" y="97"/>
                      <a:pt x="92" y="13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67" name="Freeform 132">
                <a:extLst>
                  <a:ext uri="{FF2B5EF4-FFF2-40B4-BE49-F238E27FC236}">
                    <a16:creationId xmlns:a16="http://schemas.microsoft.com/office/drawing/2014/main" id="{261B154D-486E-4465-8C8B-F6B762A554D5}"/>
                  </a:ext>
                </a:extLst>
              </p:cNvPr>
              <p:cNvSpPr>
                <a:spLocks noChangeAspect="1"/>
              </p:cNvSpPr>
              <p:nvPr/>
            </p:nvSpPr>
            <p:spPr bwMode="auto">
              <a:xfrm>
                <a:off x="3252" y="2103"/>
                <a:ext cx="27" cy="13"/>
              </a:xfrm>
              <a:custGeom>
                <a:avLst/>
                <a:gdLst>
                  <a:gd name="T0" fmla="*/ 0 w 22"/>
                  <a:gd name="T1" fmla="*/ 0 h 10"/>
                  <a:gd name="T2" fmla="*/ 22 w 22"/>
                  <a:gd name="T3" fmla="*/ 10 h 10"/>
                </a:gdLst>
                <a:ahLst/>
                <a:cxnLst>
                  <a:cxn ang="0">
                    <a:pos x="T0" y="T1"/>
                  </a:cxn>
                  <a:cxn ang="0">
                    <a:pos x="T2" y="T3"/>
                  </a:cxn>
                </a:cxnLst>
                <a:rect l="0" t="0" r="r" b="b"/>
                <a:pathLst>
                  <a:path w="22" h="10">
                    <a:moveTo>
                      <a:pt x="0" y="0"/>
                    </a:moveTo>
                    <a:cubicBezTo>
                      <a:pt x="7" y="3"/>
                      <a:pt x="15" y="5"/>
                      <a:pt x="22" y="1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68" name="Freeform 133">
                <a:extLst>
                  <a:ext uri="{FF2B5EF4-FFF2-40B4-BE49-F238E27FC236}">
                    <a16:creationId xmlns:a16="http://schemas.microsoft.com/office/drawing/2014/main" id="{D3EDAEAF-1CD9-4C73-A163-FE7BEF9A9C0C}"/>
                  </a:ext>
                </a:extLst>
              </p:cNvPr>
              <p:cNvSpPr>
                <a:spLocks noChangeAspect="1"/>
              </p:cNvSpPr>
              <p:nvPr/>
            </p:nvSpPr>
            <p:spPr bwMode="auto">
              <a:xfrm>
                <a:off x="2294" y="1631"/>
                <a:ext cx="1108" cy="602"/>
              </a:xfrm>
              <a:custGeom>
                <a:avLst/>
                <a:gdLst>
                  <a:gd name="T0" fmla="*/ 785 w 883"/>
                  <a:gd name="T1" fmla="*/ 386 h 480"/>
                  <a:gd name="T2" fmla="*/ 883 w 883"/>
                  <a:gd name="T3" fmla="*/ 320 h 480"/>
                  <a:gd name="T4" fmla="*/ 747 w 883"/>
                  <a:gd name="T5" fmla="*/ 152 h 480"/>
                  <a:gd name="T6" fmla="*/ 577 w 883"/>
                  <a:gd name="T7" fmla="*/ 26 h 480"/>
                  <a:gd name="T8" fmla="*/ 403 w 883"/>
                  <a:gd name="T9" fmla="*/ 0 h 480"/>
                  <a:gd name="T10" fmla="*/ 181 w 883"/>
                  <a:gd name="T11" fmla="*/ 38 h 480"/>
                  <a:gd name="T12" fmla="*/ 59 w 883"/>
                  <a:gd name="T13" fmla="*/ 104 h 480"/>
                  <a:gd name="T14" fmla="*/ 1 w 883"/>
                  <a:gd name="T15" fmla="*/ 238 h 480"/>
                  <a:gd name="T16" fmla="*/ 92 w 883"/>
                  <a:gd name="T17" fmla="*/ 315 h 480"/>
                  <a:gd name="T18" fmla="*/ 158 w 883"/>
                  <a:gd name="T19" fmla="*/ 377 h 480"/>
                  <a:gd name="T20" fmla="*/ 202 w 883"/>
                  <a:gd name="T21" fmla="*/ 367 h 480"/>
                  <a:gd name="T22" fmla="*/ 314 w 883"/>
                  <a:gd name="T23" fmla="*/ 477 h 480"/>
                  <a:gd name="T24" fmla="*/ 315 w 883"/>
                  <a:gd name="T25"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3" h="480">
                    <a:moveTo>
                      <a:pt x="785" y="386"/>
                    </a:moveTo>
                    <a:cubicBezTo>
                      <a:pt x="832" y="398"/>
                      <a:pt x="878" y="369"/>
                      <a:pt x="883" y="320"/>
                    </a:cubicBezTo>
                    <a:cubicBezTo>
                      <a:pt x="876" y="241"/>
                      <a:pt x="808" y="189"/>
                      <a:pt x="747" y="152"/>
                    </a:cubicBezTo>
                    <a:cubicBezTo>
                      <a:pt x="708" y="111"/>
                      <a:pt x="668" y="59"/>
                      <a:pt x="577" y="26"/>
                    </a:cubicBezTo>
                    <a:cubicBezTo>
                      <a:pt x="511" y="2"/>
                      <a:pt x="444" y="0"/>
                      <a:pt x="403" y="0"/>
                    </a:cubicBezTo>
                    <a:cubicBezTo>
                      <a:pt x="362" y="0"/>
                      <a:pt x="253" y="18"/>
                      <a:pt x="181" y="38"/>
                    </a:cubicBezTo>
                    <a:cubicBezTo>
                      <a:pt x="138" y="55"/>
                      <a:pt x="93" y="70"/>
                      <a:pt x="59" y="104"/>
                    </a:cubicBezTo>
                    <a:cubicBezTo>
                      <a:pt x="21" y="139"/>
                      <a:pt x="0" y="186"/>
                      <a:pt x="1" y="238"/>
                    </a:cubicBezTo>
                    <a:cubicBezTo>
                      <a:pt x="17" y="297"/>
                      <a:pt x="53" y="285"/>
                      <a:pt x="92" y="315"/>
                    </a:cubicBezTo>
                    <a:cubicBezTo>
                      <a:pt x="135" y="347"/>
                      <a:pt x="134" y="371"/>
                      <a:pt x="158" y="377"/>
                    </a:cubicBezTo>
                    <a:cubicBezTo>
                      <a:pt x="178" y="383"/>
                      <a:pt x="185" y="369"/>
                      <a:pt x="202" y="367"/>
                    </a:cubicBezTo>
                    <a:cubicBezTo>
                      <a:pt x="274" y="354"/>
                      <a:pt x="326" y="401"/>
                      <a:pt x="314" y="477"/>
                    </a:cubicBezTo>
                    <a:cubicBezTo>
                      <a:pt x="314" y="478"/>
                      <a:pt x="315" y="479"/>
                      <a:pt x="315" y="48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69" name="Freeform 134">
                <a:extLst>
                  <a:ext uri="{FF2B5EF4-FFF2-40B4-BE49-F238E27FC236}">
                    <a16:creationId xmlns:a16="http://schemas.microsoft.com/office/drawing/2014/main" id="{E944B4C3-FFEE-4F49-B0E8-AB30B9BC8FB5}"/>
                  </a:ext>
                </a:extLst>
              </p:cNvPr>
              <p:cNvSpPr>
                <a:spLocks noChangeAspect="1"/>
              </p:cNvSpPr>
              <p:nvPr/>
            </p:nvSpPr>
            <p:spPr bwMode="auto">
              <a:xfrm>
                <a:off x="3133" y="2116"/>
                <a:ext cx="157" cy="85"/>
              </a:xfrm>
              <a:custGeom>
                <a:avLst/>
                <a:gdLst>
                  <a:gd name="T0" fmla="*/ 116 w 125"/>
                  <a:gd name="T1" fmla="*/ 0 h 69"/>
                  <a:gd name="T2" fmla="*/ 43 w 125"/>
                  <a:gd name="T3" fmla="*/ 29 h 69"/>
                  <a:gd name="T4" fmla="*/ 33 w 125"/>
                  <a:gd name="T5" fmla="*/ 29 h 69"/>
                  <a:gd name="T6" fmla="*/ 19 w 125"/>
                  <a:gd name="T7" fmla="*/ 63 h 69"/>
                  <a:gd name="T8" fmla="*/ 0 w 125"/>
                  <a:gd name="T9" fmla="*/ 68 h 69"/>
                </a:gdLst>
                <a:ahLst/>
                <a:cxnLst>
                  <a:cxn ang="0">
                    <a:pos x="T0" y="T1"/>
                  </a:cxn>
                  <a:cxn ang="0">
                    <a:pos x="T2" y="T3"/>
                  </a:cxn>
                  <a:cxn ang="0">
                    <a:pos x="T4" y="T5"/>
                  </a:cxn>
                  <a:cxn ang="0">
                    <a:pos x="T6" y="T7"/>
                  </a:cxn>
                  <a:cxn ang="0">
                    <a:pos x="T8" y="T9"/>
                  </a:cxn>
                </a:cxnLst>
                <a:rect l="0" t="0" r="r" b="b"/>
                <a:pathLst>
                  <a:path w="125" h="69">
                    <a:moveTo>
                      <a:pt x="116" y="0"/>
                    </a:moveTo>
                    <a:cubicBezTo>
                      <a:pt x="125" y="42"/>
                      <a:pt x="68" y="57"/>
                      <a:pt x="43" y="29"/>
                    </a:cubicBezTo>
                    <a:cubicBezTo>
                      <a:pt x="39" y="28"/>
                      <a:pt x="36" y="28"/>
                      <a:pt x="33" y="29"/>
                    </a:cubicBezTo>
                    <a:cubicBezTo>
                      <a:pt x="32" y="42"/>
                      <a:pt x="33" y="56"/>
                      <a:pt x="19" y="63"/>
                    </a:cubicBezTo>
                    <a:cubicBezTo>
                      <a:pt x="12" y="62"/>
                      <a:pt x="7" y="69"/>
                      <a:pt x="0" y="68"/>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70" name="Freeform 135">
                <a:extLst>
                  <a:ext uri="{FF2B5EF4-FFF2-40B4-BE49-F238E27FC236}">
                    <a16:creationId xmlns:a16="http://schemas.microsoft.com/office/drawing/2014/main" id="{072F9479-F035-488A-B7F1-288E3DB4FD88}"/>
                  </a:ext>
                </a:extLst>
              </p:cNvPr>
              <p:cNvSpPr>
                <a:spLocks noChangeAspect="1"/>
              </p:cNvSpPr>
              <p:nvPr/>
            </p:nvSpPr>
            <p:spPr bwMode="auto">
              <a:xfrm>
                <a:off x="3106" y="2429"/>
                <a:ext cx="115" cy="80"/>
              </a:xfrm>
              <a:custGeom>
                <a:avLst/>
                <a:gdLst>
                  <a:gd name="T0" fmla="*/ 0 w 92"/>
                  <a:gd name="T1" fmla="*/ 0 h 64"/>
                  <a:gd name="T2" fmla="*/ 92 w 92"/>
                  <a:gd name="T3" fmla="*/ 60 h 64"/>
                </a:gdLst>
                <a:ahLst/>
                <a:cxnLst>
                  <a:cxn ang="0">
                    <a:pos x="T0" y="T1"/>
                  </a:cxn>
                  <a:cxn ang="0">
                    <a:pos x="T2" y="T3"/>
                  </a:cxn>
                </a:cxnLst>
                <a:rect l="0" t="0" r="r" b="b"/>
                <a:pathLst>
                  <a:path w="92" h="64">
                    <a:moveTo>
                      <a:pt x="0" y="0"/>
                    </a:moveTo>
                    <a:cubicBezTo>
                      <a:pt x="20" y="31"/>
                      <a:pt x="54" y="64"/>
                      <a:pt x="92" y="6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71" name="Freeform 136">
                <a:extLst>
                  <a:ext uri="{FF2B5EF4-FFF2-40B4-BE49-F238E27FC236}">
                    <a16:creationId xmlns:a16="http://schemas.microsoft.com/office/drawing/2014/main" id="{50ACDA03-2699-4431-A03C-102437011F07}"/>
                  </a:ext>
                </a:extLst>
              </p:cNvPr>
              <p:cNvSpPr>
                <a:spLocks noChangeAspect="1"/>
              </p:cNvSpPr>
              <p:nvPr/>
            </p:nvSpPr>
            <p:spPr bwMode="auto">
              <a:xfrm>
                <a:off x="3162" y="2381"/>
                <a:ext cx="59" cy="123"/>
              </a:xfrm>
              <a:custGeom>
                <a:avLst/>
                <a:gdLst>
                  <a:gd name="T0" fmla="*/ 47 w 47"/>
                  <a:gd name="T1" fmla="*/ 98 h 98"/>
                  <a:gd name="T2" fmla="*/ 13 w 47"/>
                  <a:gd name="T3" fmla="*/ 0 h 98"/>
                </a:gdLst>
                <a:ahLst/>
                <a:cxnLst>
                  <a:cxn ang="0">
                    <a:pos x="T0" y="T1"/>
                  </a:cxn>
                  <a:cxn ang="0">
                    <a:pos x="T2" y="T3"/>
                  </a:cxn>
                </a:cxnLst>
                <a:rect l="0" t="0" r="r" b="b"/>
                <a:pathLst>
                  <a:path w="47" h="98">
                    <a:moveTo>
                      <a:pt x="47" y="98"/>
                    </a:moveTo>
                    <a:cubicBezTo>
                      <a:pt x="16" y="78"/>
                      <a:pt x="0" y="32"/>
                      <a:pt x="13"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72" name="Freeform 137">
                <a:extLst>
                  <a:ext uri="{FF2B5EF4-FFF2-40B4-BE49-F238E27FC236}">
                    <a16:creationId xmlns:a16="http://schemas.microsoft.com/office/drawing/2014/main" id="{725D7D4A-8E73-4896-8555-B71A3AF1EADA}"/>
                  </a:ext>
                </a:extLst>
              </p:cNvPr>
              <p:cNvSpPr>
                <a:spLocks noChangeAspect="1"/>
              </p:cNvSpPr>
              <p:nvPr/>
            </p:nvSpPr>
            <p:spPr bwMode="auto">
              <a:xfrm>
                <a:off x="3167" y="2269"/>
                <a:ext cx="72" cy="112"/>
              </a:xfrm>
              <a:custGeom>
                <a:avLst/>
                <a:gdLst>
                  <a:gd name="T0" fmla="*/ 9 w 57"/>
                  <a:gd name="T1" fmla="*/ 89 h 89"/>
                  <a:gd name="T2" fmla="*/ 57 w 57"/>
                  <a:gd name="T3" fmla="*/ 13 h 89"/>
                </a:gdLst>
                <a:ahLst/>
                <a:cxnLst>
                  <a:cxn ang="0">
                    <a:pos x="T0" y="T1"/>
                  </a:cxn>
                  <a:cxn ang="0">
                    <a:pos x="T2" y="T3"/>
                  </a:cxn>
                </a:cxnLst>
                <a:rect l="0" t="0" r="r" b="b"/>
                <a:pathLst>
                  <a:path w="57" h="89">
                    <a:moveTo>
                      <a:pt x="9" y="89"/>
                    </a:moveTo>
                    <a:cubicBezTo>
                      <a:pt x="0" y="59"/>
                      <a:pt x="16" y="0"/>
                      <a:pt x="57" y="13"/>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73" name="Freeform 138">
                <a:extLst>
                  <a:ext uri="{FF2B5EF4-FFF2-40B4-BE49-F238E27FC236}">
                    <a16:creationId xmlns:a16="http://schemas.microsoft.com/office/drawing/2014/main" id="{0826C549-6CCB-43EC-A3F5-6235C666A40B}"/>
                  </a:ext>
                </a:extLst>
              </p:cNvPr>
              <p:cNvSpPr>
                <a:spLocks noChangeAspect="1"/>
              </p:cNvSpPr>
              <p:nvPr/>
            </p:nvSpPr>
            <p:spPr bwMode="auto">
              <a:xfrm>
                <a:off x="3239" y="2256"/>
                <a:ext cx="40" cy="30"/>
              </a:xfrm>
              <a:custGeom>
                <a:avLst/>
                <a:gdLst>
                  <a:gd name="T0" fmla="*/ 0 w 32"/>
                  <a:gd name="T1" fmla="*/ 23 h 23"/>
                  <a:gd name="T2" fmla="*/ 32 w 32"/>
                  <a:gd name="T3" fmla="*/ 3 h 23"/>
                </a:gdLst>
                <a:ahLst/>
                <a:cxnLst>
                  <a:cxn ang="0">
                    <a:pos x="T0" y="T1"/>
                  </a:cxn>
                  <a:cxn ang="0">
                    <a:pos x="T2" y="T3"/>
                  </a:cxn>
                </a:cxnLst>
                <a:rect l="0" t="0" r="r" b="b"/>
                <a:pathLst>
                  <a:path w="32" h="23">
                    <a:moveTo>
                      <a:pt x="0" y="23"/>
                    </a:moveTo>
                    <a:cubicBezTo>
                      <a:pt x="7" y="13"/>
                      <a:pt x="17" y="0"/>
                      <a:pt x="32" y="3"/>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74" name="Freeform 139">
                <a:extLst>
                  <a:ext uri="{FF2B5EF4-FFF2-40B4-BE49-F238E27FC236}">
                    <a16:creationId xmlns:a16="http://schemas.microsoft.com/office/drawing/2014/main" id="{42B38449-5684-47FA-85EC-74AB41AFAAB5}"/>
                  </a:ext>
                </a:extLst>
              </p:cNvPr>
              <p:cNvSpPr>
                <a:spLocks noChangeAspect="1"/>
              </p:cNvSpPr>
              <p:nvPr/>
            </p:nvSpPr>
            <p:spPr bwMode="auto">
              <a:xfrm>
                <a:off x="3279" y="2223"/>
                <a:ext cx="98" cy="50"/>
              </a:xfrm>
              <a:custGeom>
                <a:avLst/>
                <a:gdLst>
                  <a:gd name="T0" fmla="*/ 0 w 78"/>
                  <a:gd name="T1" fmla="*/ 30 h 40"/>
                  <a:gd name="T2" fmla="*/ 37 w 78"/>
                  <a:gd name="T3" fmla="*/ 3 h 40"/>
                  <a:gd name="T4" fmla="*/ 71 w 78"/>
                  <a:gd name="T5" fmla="*/ 15 h 40"/>
                  <a:gd name="T6" fmla="*/ 78 w 78"/>
                  <a:gd name="T7" fmla="*/ 40 h 40"/>
                </a:gdLst>
                <a:ahLst/>
                <a:cxnLst>
                  <a:cxn ang="0">
                    <a:pos x="T0" y="T1"/>
                  </a:cxn>
                  <a:cxn ang="0">
                    <a:pos x="T2" y="T3"/>
                  </a:cxn>
                  <a:cxn ang="0">
                    <a:pos x="T4" y="T5"/>
                  </a:cxn>
                  <a:cxn ang="0">
                    <a:pos x="T6" y="T7"/>
                  </a:cxn>
                </a:cxnLst>
                <a:rect l="0" t="0" r="r" b="b"/>
                <a:pathLst>
                  <a:path w="78" h="40">
                    <a:moveTo>
                      <a:pt x="0" y="30"/>
                    </a:moveTo>
                    <a:cubicBezTo>
                      <a:pt x="15" y="24"/>
                      <a:pt x="24" y="10"/>
                      <a:pt x="37" y="3"/>
                    </a:cubicBezTo>
                    <a:cubicBezTo>
                      <a:pt x="50" y="0"/>
                      <a:pt x="63" y="5"/>
                      <a:pt x="71" y="15"/>
                    </a:cubicBezTo>
                    <a:cubicBezTo>
                      <a:pt x="74" y="23"/>
                      <a:pt x="68" y="36"/>
                      <a:pt x="78" y="4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75" name="Freeform 140">
                <a:extLst>
                  <a:ext uri="{FF2B5EF4-FFF2-40B4-BE49-F238E27FC236}">
                    <a16:creationId xmlns:a16="http://schemas.microsoft.com/office/drawing/2014/main" id="{31643168-AF48-484A-AC45-CFBE819375D2}"/>
                  </a:ext>
                </a:extLst>
              </p:cNvPr>
              <p:cNvSpPr>
                <a:spLocks noChangeAspect="1"/>
              </p:cNvSpPr>
              <p:nvPr/>
            </p:nvSpPr>
            <p:spPr bwMode="auto">
              <a:xfrm>
                <a:off x="3377" y="2236"/>
                <a:ext cx="123" cy="50"/>
              </a:xfrm>
              <a:custGeom>
                <a:avLst/>
                <a:gdLst>
                  <a:gd name="T0" fmla="*/ 0 w 98"/>
                  <a:gd name="T1" fmla="*/ 30 h 40"/>
                  <a:gd name="T2" fmla="*/ 30 w 98"/>
                  <a:gd name="T3" fmla="*/ 0 h 40"/>
                  <a:gd name="T4" fmla="*/ 98 w 98"/>
                  <a:gd name="T5" fmla="*/ 40 h 40"/>
                </a:gdLst>
                <a:ahLst/>
                <a:cxnLst>
                  <a:cxn ang="0">
                    <a:pos x="T0" y="T1"/>
                  </a:cxn>
                  <a:cxn ang="0">
                    <a:pos x="T2" y="T3"/>
                  </a:cxn>
                  <a:cxn ang="0">
                    <a:pos x="T4" y="T5"/>
                  </a:cxn>
                </a:cxnLst>
                <a:rect l="0" t="0" r="r" b="b"/>
                <a:pathLst>
                  <a:path w="98" h="40">
                    <a:moveTo>
                      <a:pt x="0" y="30"/>
                    </a:moveTo>
                    <a:cubicBezTo>
                      <a:pt x="1" y="15"/>
                      <a:pt x="14" y="0"/>
                      <a:pt x="30" y="0"/>
                    </a:cubicBezTo>
                    <a:cubicBezTo>
                      <a:pt x="52" y="15"/>
                      <a:pt x="79" y="22"/>
                      <a:pt x="98" y="4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76" name="Freeform 141">
                <a:extLst>
                  <a:ext uri="{FF2B5EF4-FFF2-40B4-BE49-F238E27FC236}">
                    <a16:creationId xmlns:a16="http://schemas.microsoft.com/office/drawing/2014/main" id="{D90DF73B-3DAA-47F0-AD0C-B6AD6321C590}"/>
                  </a:ext>
                </a:extLst>
              </p:cNvPr>
              <p:cNvSpPr>
                <a:spLocks noChangeAspect="1"/>
              </p:cNvSpPr>
              <p:nvPr/>
            </p:nvSpPr>
            <p:spPr bwMode="auto">
              <a:xfrm>
                <a:off x="3529" y="2341"/>
                <a:ext cx="46" cy="55"/>
              </a:xfrm>
              <a:custGeom>
                <a:avLst/>
                <a:gdLst>
                  <a:gd name="T0" fmla="*/ 36 w 36"/>
                  <a:gd name="T1" fmla="*/ 0 h 44"/>
                  <a:gd name="T2" fmla="*/ 19 w 36"/>
                  <a:gd name="T3" fmla="*/ 27 h 44"/>
                  <a:gd name="T4" fmla="*/ 1 w 36"/>
                  <a:gd name="T5" fmla="*/ 33 h 44"/>
                  <a:gd name="T6" fmla="*/ 0 w 36"/>
                  <a:gd name="T7" fmla="*/ 44 h 44"/>
                </a:gdLst>
                <a:ahLst/>
                <a:cxnLst>
                  <a:cxn ang="0">
                    <a:pos x="T0" y="T1"/>
                  </a:cxn>
                  <a:cxn ang="0">
                    <a:pos x="T2" y="T3"/>
                  </a:cxn>
                  <a:cxn ang="0">
                    <a:pos x="T4" y="T5"/>
                  </a:cxn>
                  <a:cxn ang="0">
                    <a:pos x="T6" y="T7"/>
                  </a:cxn>
                </a:cxnLst>
                <a:rect l="0" t="0" r="r" b="b"/>
                <a:pathLst>
                  <a:path w="36" h="44">
                    <a:moveTo>
                      <a:pt x="36" y="0"/>
                    </a:moveTo>
                    <a:cubicBezTo>
                      <a:pt x="27" y="8"/>
                      <a:pt x="23" y="15"/>
                      <a:pt x="19" y="27"/>
                    </a:cubicBezTo>
                    <a:cubicBezTo>
                      <a:pt x="13" y="27"/>
                      <a:pt x="6" y="30"/>
                      <a:pt x="1" y="33"/>
                    </a:cubicBezTo>
                    <a:cubicBezTo>
                      <a:pt x="0" y="36"/>
                      <a:pt x="0" y="40"/>
                      <a:pt x="0" y="44"/>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77" name="Freeform 142">
                <a:extLst>
                  <a:ext uri="{FF2B5EF4-FFF2-40B4-BE49-F238E27FC236}">
                    <a16:creationId xmlns:a16="http://schemas.microsoft.com/office/drawing/2014/main" id="{4FB64595-CD16-452E-A3B1-3C301087BD94}"/>
                  </a:ext>
                </a:extLst>
              </p:cNvPr>
              <p:cNvSpPr>
                <a:spLocks noChangeAspect="1"/>
              </p:cNvSpPr>
              <p:nvPr/>
            </p:nvSpPr>
            <p:spPr bwMode="auto">
              <a:xfrm>
                <a:off x="3520" y="2396"/>
                <a:ext cx="9" cy="0"/>
              </a:xfrm>
              <a:custGeom>
                <a:avLst/>
                <a:gdLst>
                  <a:gd name="T0" fmla="*/ 8 w 8"/>
                  <a:gd name="T1" fmla="*/ 0 w 8"/>
                </a:gdLst>
                <a:ahLst/>
                <a:cxnLst>
                  <a:cxn ang="0">
                    <a:pos x="T0" y="0"/>
                  </a:cxn>
                  <a:cxn ang="0">
                    <a:pos x="T1" y="0"/>
                  </a:cxn>
                </a:cxnLst>
                <a:rect l="0" t="0" r="r" b="b"/>
                <a:pathLst>
                  <a:path w="8">
                    <a:moveTo>
                      <a:pt x="8" y="0"/>
                    </a:moveTo>
                    <a:cubicBezTo>
                      <a:pt x="5" y="0"/>
                      <a:pt x="3" y="0"/>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78" name="Freeform 143">
                <a:extLst>
                  <a:ext uri="{FF2B5EF4-FFF2-40B4-BE49-F238E27FC236}">
                    <a16:creationId xmlns:a16="http://schemas.microsoft.com/office/drawing/2014/main" id="{E3D9F912-145D-45FB-916B-D37DC6CEF7AD}"/>
                  </a:ext>
                </a:extLst>
              </p:cNvPr>
              <p:cNvSpPr>
                <a:spLocks noChangeAspect="1"/>
              </p:cNvSpPr>
              <p:nvPr/>
            </p:nvSpPr>
            <p:spPr bwMode="auto">
              <a:xfrm>
                <a:off x="3495" y="2286"/>
                <a:ext cx="6" cy="25"/>
              </a:xfrm>
              <a:custGeom>
                <a:avLst/>
                <a:gdLst>
                  <a:gd name="T0" fmla="*/ 4 w 5"/>
                  <a:gd name="T1" fmla="*/ 0 h 20"/>
                  <a:gd name="T2" fmla="*/ 0 w 5"/>
                  <a:gd name="T3" fmla="*/ 20 h 20"/>
                </a:gdLst>
                <a:ahLst/>
                <a:cxnLst>
                  <a:cxn ang="0">
                    <a:pos x="T0" y="T1"/>
                  </a:cxn>
                  <a:cxn ang="0">
                    <a:pos x="T2" y="T3"/>
                  </a:cxn>
                </a:cxnLst>
                <a:rect l="0" t="0" r="r" b="b"/>
                <a:pathLst>
                  <a:path w="5" h="20">
                    <a:moveTo>
                      <a:pt x="4" y="0"/>
                    </a:moveTo>
                    <a:cubicBezTo>
                      <a:pt x="4" y="7"/>
                      <a:pt x="5" y="13"/>
                      <a:pt x="0" y="2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79" name="Freeform 144">
                <a:extLst>
                  <a:ext uri="{FF2B5EF4-FFF2-40B4-BE49-F238E27FC236}">
                    <a16:creationId xmlns:a16="http://schemas.microsoft.com/office/drawing/2014/main" id="{F8E1F6B6-29D1-40F9-AACF-CB27A50DC871}"/>
                  </a:ext>
                </a:extLst>
              </p:cNvPr>
              <p:cNvSpPr>
                <a:spLocks noChangeAspect="1"/>
              </p:cNvSpPr>
              <p:nvPr/>
            </p:nvSpPr>
            <p:spPr bwMode="auto">
              <a:xfrm>
                <a:off x="3377" y="2273"/>
                <a:ext cx="5" cy="41"/>
              </a:xfrm>
              <a:custGeom>
                <a:avLst/>
                <a:gdLst>
                  <a:gd name="T0" fmla="*/ 0 w 4"/>
                  <a:gd name="T1" fmla="*/ 0 h 32"/>
                  <a:gd name="T2" fmla="*/ 0 w 4"/>
                  <a:gd name="T3" fmla="*/ 32 h 32"/>
                </a:gdLst>
                <a:ahLst/>
                <a:cxnLst>
                  <a:cxn ang="0">
                    <a:pos x="T0" y="T1"/>
                  </a:cxn>
                  <a:cxn ang="0">
                    <a:pos x="T2" y="T3"/>
                  </a:cxn>
                </a:cxnLst>
                <a:rect l="0" t="0" r="r" b="b"/>
                <a:pathLst>
                  <a:path w="4" h="32">
                    <a:moveTo>
                      <a:pt x="0" y="0"/>
                    </a:moveTo>
                    <a:cubicBezTo>
                      <a:pt x="2" y="10"/>
                      <a:pt x="4" y="22"/>
                      <a:pt x="0" y="32"/>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80" name="Freeform 145">
                <a:extLst>
                  <a:ext uri="{FF2B5EF4-FFF2-40B4-BE49-F238E27FC236}">
                    <a16:creationId xmlns:a16="http://schemas.microsoft.com/office/drawing/2014/main" id="{79404A9D-CA2C-4EC5-A6C1-3085F622AD90}"/>
                  </a:ext>
                </a:extLst>
              </p:cNvPr>
              <p:cNvSpPr>
                <a:spLocks noChangeAspect="1"/>
              </p:cNvSpPr>
              <p:nvPr/>
            </p:nvSpPr>
            <p:spPr bwMode="auto">
              <a:xfrm>
                <a:off x="3359" y="2314"/>
                <a:ext cx="18" cy="6"/>
              </a:xfrm>
              <a:custGeom>
                <a:avLst/>
                <a:gdLst>
                  <a:gd name="T0" fmla="*/ 14 w 14"/>
                  <a:gd name="T1" fmla="*/ 0 h 6"/>
                  <a:gd name="T2" fmla="*/ 0 w 14"/>
                  <a:gd name="T3" fmla="*/ 6 h 6"/>
                </a:gdLst>
                <a:ahLst/>
                <a:cxnLst>
                  <a:cxn ang="0">
                    <a:pos x="T0" y="T1"/>
                  </a:cxn>
                  <a:cxn ang="0">
                    <a:pos x="T2" y="T3"/>
                  </a:cxn>
                </a:cxnLst>
                <a:rect l="0" t="0" r="r" b="b"/>
                <a:pathLst>
                  <a:path w="14" h="6">
                    <a:moveTo>
                      <a:pt x="14" y="0"/>
                    </a:moveTo>
                    <a:cubicBezTo>
                      <a:pt x="10" y="3"/>
                      <a:pt x="6" y="6"/>
                      <a:pt x="0" y="6"/>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81" name="Freeform 146">
                <a:extLst>
                  <a:ext uri="{FF2B5EF4-FFF2-40B4-BE49-F238E27FC236}">
                    <a16:creationId xmlns:a16="http://schemas.microsoft.com/office/drawing/2014/main" id="{D5743E4D-F7AF-4ABE-AFEC-EFA839D8B8C9}"/>
                  </a:ext>
                </a:extLst>
              </p:cNvPr>
              <p:cNvSpPr>
                <a:spLocks noChangeAspect="1"/>
              </p:cNvSpPr>
              <p:nvPr/>
            </p:nvSpPr>
            <p:spPr bwMode="auto">
              <a:xfrm>
                <a:off x="3277" y="2260"/>
                <a:ext cx="7" cy="26"/>
              </a:xfrm>
              <a:custGeom>
                <a:avLst/>
                <a:gdLst>
                  <a:gd name="T0" fmla="*/ 1 w 5"/>
                  <a:gd name="T1" fmla="*/ 0 h 20"/>
                  <a:gd name="T2" fmla="*/ 5 w 5"/>
                  <a:gd name="T3" fmla="*/ 20 h 20"/>
                </a:gdLst>
                <a:ahLst/>
                <a:cxnLst>
                  <a:cxn ang="0">
                    <a:pos x="T0" y="T1"/>
                  </a:cxn>
                  <a:cxn ang="0">
                    <a:pos x="T2" y="T3"/>
                  </a:cxn>
                </a:cxnLst>
                <a:rect l="0" t="0" r="r" b="b"/>
                <a:pathLst>
                  <a:path w="5" h="20">
                    <a:moveTo>
                      <a:pt x="1" y="0"/>
                    </a:moveTo>
                    <a:cubicBezTo>
                      <a:pt x="0" y="7"/>
                      <a:pt x="4" y="13"/>
                      <a:pt x="5" y="2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82" name="Freeform 147">
                <a:extLst>
                  <a:ext uri="{FF2B5EF4-FFF2-40B4-BE49-F238E27FC236}">
                    <a16:creationId xmlns:a16="http://schemas.microsoft.com/office/drawing/2014/main" id="{6CAAFF85-7A85-440D-9059-A909F88E18A9}"/>
                  </a:ext>
                </a:extLst>
              </p:cNvPr>
              <p:cNvSpPr>
                <a:spLocks noChangeAspect="1"/>
              </p:cNvSpPr>
              <p:nvPr/>
            </p:nvSpPr>
            <p:spPr bwMode="auto">
              <a:xfrm>
                <a:off x="3235" y="2286"/>
                <a:ext cx="39" cy="65"/>
              </a:xfrm>
              <a:custGeom>
                <a:avLst/>
                <a:gdLst>
                  <a:gd name="T0" fmla="*/ 3 w 31"/>
                  <a:gd name="T1" fmla="*/ 0 h 52"/>
                  <a:gd name="T2" fmla="*/ 20 w 31"/>
                  <a:gd name="T3" fmla="*/ 51 h 52"/>
                  <a:gd name="T4" fmla="*/ 31 w 31"/>
                  <a:gd name="T5" fmla="*/ 52 h 52"/>
                </a:gdLst>
                <a:ahLst/>
                <a:cxnLst>
                  <a:cxn ang="0">
                    <a:pos x="T0" y="T1"/>
                  </a:cxn>
                  <a:cxn ang="0">
                    <a:pos x="T2" y="T3"/>
                  </a:cxn>
                  <a:cxn ang="0">
                    <a:pos x="T4" y="T5"/>
                  </a:cxn>
                </a:cxnLst>
                <a:rect l="0" t="0" r="r" b="b"/>
                <a:pathLst>
                  <a:path w="31" h="52">
                    <a:moveTo>
                      <a:pt x="3" y="0"/>
                    </a:moveTo>
                    <a:cubicBezTo>
                      <a:pt x="0" y="19"/>
                      <a:pt x="11" y="35"/>
                      <a:pt x="20" y="51"/>
                    </a:cubicBezTo>
                    <a:cubicBezTo>
                      <a:pt x="23" y="52"/>
                      <a:pt x="27" y="52"/>
                      <a:pt x="31" y="52"/>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83" name="Freeform 148">
                <a:extLst>
                  <a:ext uri="{FF2B5EF4-FFF2-40B4-BE49-F238E27FC236}">
                    <a16:creationId xmlns:a16="http://schemas.microsoft.com/office/drawing/2014/main" id="{3FAB378A-30B1-43A6-9817-02967DE19259}"/>
                  </a:ext>
                </a:extLst>
              </p:cNvPr>
              <p:cNvSpPr>
                <a:spLocks noChangeAspect="1"/>
              </p:cNvSpPr>
              <p:nvPr/>
            </p:nvSpPr>
            <p:spPr bwMode="auto">
              <a:xfrm>
                <a:off x="3179" y="2380"/>
                <a:ext cx="24" cy="6"/>
              </a:xfrm>
              <a:custGeom>
                <a:avLst/>
                <a:gdLst>
                  <a:gd name="T0" fmla="*/ 0 w 20"/>
                  <a:gd name="T1" fmla="*/ 1 h 5"/>
                  <a:gd name="T2" fmla="*/ 20 w 20"/>
                  <a:gd name="T3" fmla="*/ 5 h 5"/>
                </a:gdLst>
                <a:ahLst/>
                <a:cxnLst>
                  <a:cxn ang="0">
                    <a:pos x="T0" y="T1"/>
                  </a:cxn>
                  <a:cxn ang="0">
                    <a:pos x="T2" y="T3"/>
                  </a:cxn>
                </a:cxnLst>
                <a:rect l="0" t="0" r="r" b="b"/>
                <a:pathLst>
                  <a:path w="20" h="5">
                    <a:moveTo>
                      <a:pt x="0" y="1"/>
                    </a:moveTo>
                    <a:cubicBezTo>
                      <a:pt x="7" y="1"/>
                      <a:pt x="13" y="0"/>
                      <a:pt x="20" y="5"/>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84" name="Freeform 149">
                <a:extLst>
                  <a:ext uri="{FF2B5EF4-FFF2-40B4-BE49-F238E27FC236}">
                    <a16:creationId xmlns:a16="http://schemas.microsoft.com/office/drawing/2014/main" id="{AAD5D5A2-0539-45BE-A56A-45237BEF3D52}"/>
                  </a:ext>
                </a:extLst>
              </p:cNvPr>
              <p:cNvSpPr>
                <a:spLocks noChangeAspect="1"/>
              </p:cNvSpPr>
              <p:nvPr/>
            </p:nvSpPr>
            <p:spPr bwMode="auto">
              <a:xfrm>
                <a:off x="3221" y="2431"/>
                <a:ext cx="154" cy="81"/>
              </a:xfrm>
              <a:custGeom>
                <a:avLst/>
                <a:gdLst>
                  <a:gd name="T0" fmla="*/ 0 w 122"/>
                  <a:gd name="T1" fmla="*/ 58 h 65"/>
                  <a:gd name="T2" fmla="*/ 122 w 122"/>
                  <a:gd name="T3" fmla="*/ 0 h 65"/>
                </a:gdLst>
                <a:ahLst/>
                <a:cxnLst>
                  <a:cxn ang="0">
                    <a:pos x="T0" y="T1"/>
                  </a:cxn>
                  <a:cxn ang="0">
                    <a:pos x="T2" y="T3"/>
                  </a:cxn>
                </a:cxnLst>
                <a:rect l="0" t="0" r="r" b="b"/>
                <a:pathLst>
                  <a:path w="122" h="65">
                    <a:moveTo>
                      <a:pt x="0" y="58"/>
                    </a:moveTo>
                    <a:cubicBezTo>
                      <a:pt x="48" y="65"/>
                      <a:pt x="104" y="51"/>
                      <a:pt x="122"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85" name="Freeform 150">
                <a:extLst>
                  <a:ext uri="{FF2B5EF4-FFF2-40B4-BE49-F238E27FC236}">
                    <a16:creationId xmlns:a16="http://schemas.microsoft.com/office/drawing/2014/main" id="{81F31BC9-9443-4A8C-B133-7941980C8A6C}"/>
                  </a:ext>
                </a:extLst>
              </p:cNvPr>
              <p:cNvSpPr>
                <a:spLocks noChangeAspect="1"/>
              </p:cNvSpPr>
              <p:nvPr/>
            </p:nvSpPr>
            <p:spPr bwMode="auto">
              <a:xfrm>
                <a:off x="2634" y="2122"/>
                <a:ext cx="300" cy="276"/>
              </a:xfrm>
              <a:custGeom>
                <a:avLst/>
                <a:gdLst>
                  <a:gd name="T0" fmla="*/ 0 w 239"/>
                  <a:gd name="T1" fmla="*/ 220 h 220"/>
                  <a:gd name="T2" fmla="*/ 1 w 239"/>
                  <a:gd name="T3" fmla="*/ 217 h 220"/>
                  <a:gd name="T4" fmla="*/ 91 w 239"/>
                  <a:gd name="T5" fmla="*/ 119 h 220"/>
                  <a:gd name="T6" fmla="*/ 239 w 239"/>
                  <a:gd name="T7" fmla="*/ 84 h 220"/>
                </a:gdLst>
                <a:ahLst/>
                <a:cxnLst>
                  <a:cxn ang="0">
                    <a:pos x="T0" y="T1"/>
                  </a:cxn>
                  <a:cxn ang="0">
                    <a:pos x="T2" y="T3"/>
                  </a:cxn>
                  <a:cxn ang="0">
                    <a:pos x="T4" y="T5"/>
                  </a:cxn>
                  <a:cxn ang="0">
                    <a:pos x="T6" y="T7"/>
                  </a:cxn>
                </a:cxnLst>
                <a:rect l="0" t="0" r="r" b="b"/>
                <a:pathLst>
                  <a:path w="239" h="220">
                    <a:moveTo>
                      <a:pt x="0" y="220"/>
                    </a:moveTo>
                    <a:cubicBezTo>
                      <a:pt x="0" y="219"/>
                      <a:pt x="1" y="218"/>
                      <a:pt x="1" y="217"/>
                    </a:cubicBezTo>
                    <a:cubicBezTo>
                      <a:pt x="37" y="200"/>
                      <a:pt x="80" y="182"/>
                      <a:pt x="91" y="119"/>
                    </a:cubicBezTo>
                    <a:cubicBezTo>
                      <a:pt x="102" y="55"/>
                      <a:pt x="200" y="0"/>
                      <a:pt x="239" y="84"/>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86" name="Freeform 151">
                <a:extLst>
                  <a:ext uri="{FF2B5EF4-FFF2-40B4-BE49-F238E27FC236}">
                    <a16:creationId xmlns:a16="http://schemas.microsoft.com/office/drawing/2014/main" id="{258540BD-54F4-4E1E-A73B-DD2CE1F9E72A}"/>
                  </a:ext>
                </a:extLst>
              </p:cNvPr>
              <p:cNvSpPr>
                <a:spLocks noChangeAspect="1"/>
              </p:cNvSpPr>
              <p:nvPr/>
            </p:nvSpPr>
            <p:spPr bwMode="auto">
              <a:xfrm>
                <a:off x="2934" y="2228"/>
                <a:ext cx="195" cy="829"/>
              </a:xfrm>
              <a:custGeom>
                <a:avLst/>
                <a:gdLst>
                  <a:gd name="T0" fmla="*/ 0 w 156"/>
                  <a:gd name="T1" fmla="*/ 0 h 661"/>
                  <a:gd name="T2" fmla="*/ 78 w 156"/>
                  <a:gd name="T3" fmla="*/ 123 h 661"/>
                  <a:gd name="T4" fmla="*/ 142 w 156"/>
                  <a:gd name="T5" fmla="*/ 275 h 661"/>
                  <a:gd name="T6" fmla="*/ 128 w 156"/>
                  <a:gd name="T7" fmla="*/ 491 h 661"/>
                  <a:gd name="T8" fmla="*/ 90 w 156"/>
                  <a:gd name="T9" fmla="*/ 661 h 661"/>
                </a:gdLst>
                <a:ahLst/>
                <a:cxnLst>
                  <a:cxn ang="0">
                    <a:pos x="T0" y="T1"/>
                  </a:cxn>
                  <a:cxn ang="0">
                    <a:pos x="T2" y="T3"/>
                  </a:cxn>
                  <a:cxn ang="0">
                    <a:pos x="T4" y="T5"/>
                  </a:cxn>
                  <a:cxn ang="0">
                    <a:pos x="T6" y="T7"/>
                  </a:cxn>
                  <a:cxn ang="0">
                    <a:pos x="T8" y="T9"/>
                  </a:cxn>
                </a:cxnLst>
                <a:rect l="0" t="0" r="r" b="b"/>
                <a:pathLst>
                  <a:path w="156" h="661">
                    <a:moveTo>
                      <a:pt x="0" y="0"/>
                    </a:moveTo>
                    <a:cubicBezTo>
                      <a:pt x="30" y="26"/>
                      <a:pt x="53" y="80"/>
                      <a:pt x="78" y="123"/>
                    </a:cubicBezTo>
                    <a:cubicBezTo>
                      <a:pt x="111" y="178"/>
                      <a:pt x="132" y="225"/>
                      <a:pt x="142" y="275"/>
                    </a:cubicBezTo>
                    <a:cubicBezTo>
                      <a:pt x="156" y="343"/>
                      <a:pt x="141" y="419"/>
                      <a:pt x="128" y="491"/>
                    </a:cubicBezTo>
                    <a:cubicBezTo>
                      <a:pt x="118" y="548"/>
                      <a:pt x="96" y="605"/>
                      <a:pt x="90" y="661"/>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87" name="Freeform 152">
                <a:extLst>
                  <a:ext uri="{FF2B5EF4-FFF2-40B4-BE49-F238E27FC236}">
                    <a16:creationId xmlns:a16="http://schemas.microsoft.com/office/drawing/2014/main" id="{DAEEB994-6D55-4262-BD8A-809605D87623}"/>
                  </a:ext>
                </a:extLst>
              </p:cNvPr>
              <p:cNvSpPr>
                <a:spLocks noChangeAspect="1"/>
              </p:cNvSpPr>
              <p:nvPr/>
            </p:nvSpPr>
            <p:spPr bwMode="auto">
              <a:xfrm>
                <a:off x="3047" y="2758"/>
                <a:ext cx="149" cy="299"/>
              </a:xfrm>
              <a:custGeom>
                <a:avLst/>
                <a:gdLst>
                  <a:gd name="T0" fmla="*/ 0 w 119"/>
                  <a:gd name="T1" fmla="*/ 239 h 239"/>
                  <a:gd name="T2" fmla="*/ 1 w 119"/>
                  <a:gd name="T3" fmla="*/ 238 h 239"/>
                  <a:gd name="T4" fmla="*/ 74 w 119"/>
                  <a:gd name="T5" fmla="*/ 1 h 239"/>
                  <a:gd name="T6" fmla="*/ 84 w 119"/>
                  <a:gd name="T7" fmla="*/ 1 h 239"/>
                  <a:gd name="T8" fmla="*/ 88 w 119"/>
                  <a:gd name="T9" fmla="*/ 5 h 239"/>
                  <a:gd name="T10" fmla="*/ 94 w 119"/>
                  <a:gd name="T11" fmla="*/ 32 h 239"/>
                  <a:gd name="T12" fmla="*/ 104 w 119"/>
                  <a:gd name="T13" fmla="*/ 35 h 239"/>
                  <a:gd name="T14" fmla="*/ 119 w 119"/>
                  <a:gd name="T15" fmla="*/ 10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39">
                    <a:moveTo>
                      <a:pt x="0" y="239"/>
                    </a:moveTo>
                    <a:cubicBezTo>
                      <a:pt x="0" y="239"/>
                      <a:pt x="1" y="238"/>
                      <a:pt x="1" y="238"/>
                    </a:cubicBezTo>
                    <a:cubicBezTo>
                      <a:pt x="35" y="163"/>
                      <a:pt x="61" y="84"/>
                      <a:pt x="74" y="1"/>
                    </a:cubicBezTo>
                    <a:cubicBezTo>
                      <a:pt x="78" y="0"/>
                      <a:pt x="81" y="1"/>
                      <a:pt x="84" y="1"/>
                    </a:cubicBezTo>
                    <a:cubicBezTo>
                      <a:pt x="85" y="3"/>
                      <a:pt x="87" y="4"/>
                      <a:pt x="88" y="5"/>
                    </a:cubicBezTo>
                    <a:cubicBezTo>
                      <a:pt x="90" y="14"/>
                      <a:pt x="94" y="22"/>
                      <a:pt x="94" y="32"/>
                    </a:cubicBezTo>
                    <a:cubicBezTo>
                      <a:pt x="98" y="35"/>
                      <a:pt x="101" y="35"/>
                      <a:pt x="104" y="35"/>
                    </a:cubicBezTo>
                    <a:cubicBezTo>
                      <a:pt x="112" y="29"/>
                      <a:pt x="114" y="18"/>
                      <a:pt x="119" y="1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88" name="Freeform 153">
                <a:extLst>
                  <a:ext uri="{FF2B5EF4-FFF2-40B4-BE49-F238E27FC236}">
                    <a16:creationId xmlns:a16="http://schemas.microsoft.com/office/drawing/2014/main" id="{57927A69-7B4A-4BC1-BAF3-845DEDB73DC2}"/>
                  </a:ext>
                </a:extLst>
              </p:cNvPr>
              <p:cNvSpPr>
                <a:spLocks noChangeAspect="1"/>
              </p:cNvSpPr>
              <p:nvPr/>
            </p:nvSpPr>
            <p:spPr bwMode="auto">
              <a:xfrm>
                <a:off x="3178" y="2692"/>
                <a:ext cx="18" cy="53"/>
              </a:xfrm>
              <a:custGeom>
                <a:avLst/>
                <a:gdLst>
                  <a:gd name="T0" fmla="*/ 15 w 15"/>
                  <a:gd name="T1" fmla="*/ 42 h 42"/>
                  <a:gd name="T2" fmla="*/ 1 w 15"/>
                  <a:gd name="T3" fmla="*/ 0 h 42"/>
                </a:gdLst>
                <a:ahLst/>
                <a:cxnLst>
                  <a:cxn ang="0">
                    <a:pos x="T0" y="T1"/>
                  </a:cxn>
                  <a:cxn ang="0">
                    <a:pos x="T2" y="T3"/>
                  </a:cxn>
                </a:cxnLst>
                <a:rect l="0" t="0" r="r" b="b"/>
                <a:pathLst>
                  <a:path w="15" h="42">
                    <a:moveTo>
                      <a:pt x="15" y="42"/>
                    </a:moveTo>
                    <a:cubicBezTo>
                      <a:pt x="7" y="29"/>
                      <a:pt x="0" y="16"/>
                      <a:pt x="1"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89" name="Freeform 154">
                <a:extLst>
                  <a:ext uri="{FF2B5EF4-FFF2-40B4-BE49-F238E27FC236}">
                    <a16:creationId xmlns:a16="http://schemas.microsoft.com/office/drawing/2014/main" id="{1E26DF08-BC43-492C-9A58-ADBC62C446A5}"/>
                  </a:ext>
                </a:extLst>
              </p:cNvPr>
              <p:cNvSpPr>
                <a:spLocks noChangeAspect="1"/>
              </p:cNvSpPr>
              <p:nvPr/>
            </p:nvSpPr>
            <p:spPr bwMode="auto">
              <a:xfrm>
                <a:off x="3229" y="2712"/>
                <a:ext cx="30" cy="40"/>
              </a:xfrm>
              <a:custGeom>
                <a:avLst/>
                <a:gdLst>
                  <a:gd name="T0" fmla="*/ 0 w 24"/>
                  <a:gd name="T1" fmla="*/ 32 h 32"/>
                  <a:gd name="T2" fmla="*/ 24 w 24"/>
                  <a:gd name="T3" fmla="*/ 0 h 32"/>
                </a:gdLst>
                <a:ahLst/>
                <a:cxnLst>
                  <a:cxn ang="0">
                    <a:pos x="T0" y="T1"/>
                  </a:cxn>
                  <a:cxn ang="0">
                    <a:pos x="T2" y="T3"/>
                  </a:cxn>
                </a:cxnLst>
                <a:rect l="0" t="0" r="r" b="b"/>
                <a:pathLst>
                  <a:path w="24" h="32">
                    <a:moveTo>
                      <a:pt x="0" y="32"/>
                    </a:moveTo>
                    <a:cubicBezTo>
                      <a:pt x="4" y="19"/>
                      <a:pt x="15" y="10"/>
                      <a:pt x="24"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90" name="Freeform 155">
                <a:extLst>
                  <a:ext uri="{FF2B5EF4-FFF2-40B4-BE49-F238E27FC236}">
                    <a16:creationId xmlns:a16="http://schemas.microsoft.com/office/drawing/2014/main" id="{8972E5FD-4345-4487-8B86-6B0E1E7B8E0B}"/>
                  </a:ext>
                </a:extLst>
              </p:cNvPr>
              <p:cNvSpPr>
                <a:spLocks noChangeAspect="1"/>
              </p:cNvSpPr>
              <p:nvPr/>
            </p:nvSpPr>
            <p:spPr bwMode="auto">
              <a:xfrm>
                <a:off x="3259" y="2667"/>
                <a:ext cx="29" cy="45"/>
              </a:xfrm>
              <a:custGeom>
                <a:avLst/>
                <a:gdLst>
                  <a:gd name="T0" fmla="*/ 0 w 23"/>
                  <a:gd name="T1" fmla="*/ 36 h 36"/>
                  <a:gd name="T2" fmla="*/ 20 w 23"/>
                  <a:gd name="T3" fmla="*/ 0 h 36"/>
                </a:gdLst>
                <a:ahLst/>
                <a:cxnLst>
                  <a:cxn ang="0">
                    <a:pos x="T0" y="T1"/>
                  </a:cxn>
                  <a:cxn ang="0">
                    <a:pos x="T2" y="T3"/>
                  </a:cxn>
                </a:cxnLst>
                <a:rect l="0" t="0" r="r" b="b"/>
                <a:pathLst>
                  <a:path w="23" h="36">
                    <a:moveTo>
                      <a:pt x="0" y="36"/>
                    </a:moveTo>
                    <a:cubicBezTo>
                      <a:pt x="13" y="29"/>
                      <a:pt x="23" y="16"/>
                      <a:pt x="2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91" name="Freeform 156">
                <a:extLst>
                  <a:ext uri="{FF2B5EF4-FFF2-40B4-BE49-F238E27FC236}">
                    <a16:creationId xmlns:a16="http://schemas.microsoft.com/office/drawing/2014/main" id="{AD9D9C09-2A22-48DC-AE8C-519EDA012A55}"/>
                  </a:ext>
                </a:extLst>
              </p:cNvPr>
              <p:cNvSpPr>
                <a:spLocks noChangeAspect="1"/>
              </p:cNvSpPr>
              <p:nvPr/>
            </p:nvSpPr>
            <p:spPr bwMode="auto">
              <a:xfrm>
                <a:off x="3270" y="2758"/>
                <a:ext cx="14" cy="60"/>
              </a:xfrm>
              <a:custGeom>
                <a:avLst/>
                <a:gdLst>
                  <a:gd name="T0" fmla="*/ 3 w 11"/>
                  <a:gd name="T1" fmla="*/ 48 h 48"/>
                  <a:gd name="T2" fmla="*/ 11 w 11"/>
                  <a:gd name="T3" fmla="*/ 0 h 48"/>
                </a:gdLst>
                <a:ahLst/>
                <a:cxnLst>
                  <a:cxn ang="0">
                    <a:pos x="T0" y="T1"/>
                  </a:cxn>
                  <a:cxn ang="0">
                    <a:pos x="T2" y="T3"/>
                  </a:cxn>
                </a:cxnLst>
                <a:rect l="0" t="0" r="r" b="b"/>
                <a:pathLst>
                  <a:path w="11" h="48">
                    <a:moveTo>
                      <a:pt x="3" y="48"/>
                    </a:moveTo>
                    <a:cubicBezTo>
                      <a:pt x="0" y="30"/>
                      <a:pt x="6" y="16"/>
                      <a:pt x="11"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92" name="Freeform 157">
                <a:extLst>
                  <a:ext uri="{FF2B5EF4-FFF2-40B4-BE49-F238E27FC236}">
                    <a16:creationId xmlns:a16="http://schemas.microsoft.com/office/drawing/2014/main" id="{6D9FCFB2-5214-43E3-92C3-7632D80A6CED}"/>
                  </a:ext>
                </a:extLst>
              </p:cNvPr>
              <p:cNvSpPr>
                <a:spLocks noChangeAspect="1"/>
              </p:cNvSpPr>
              <p:nvPr/>
            </p:nvSpPr>
            <p:spPr bwMode="auto">
              <a:xfrm>
                <a:off x="3345" y="2760"/>
                <a:ext cx="12" cy="65"/>
              </a:xfrm>
              <a:custGeom>
                <a:avLst/>
                <a:gdLst>
                  <a:gd name="T0" fmla="*/ 5 w 9"/>
                  <a:gd name="T1" fmla="*/ 52 h 52"/>
                  <a:gd name="T2" fmla="*/ 9 w 9"/>
                  <a:gd name="T3" fmla="*/ 0 h 52"/>
                </a:gdLst>
                <a:ahLst/>
                <a:cxnLst>
                  <a:cxn ang="0">
                    <a:pos x="T0" y="T1"/>
                  </a:cxn>
                  <a:cxn ang="0">
                    <a:pos x="T2" y="T3"/>
                  </a:cxn>
                </a:cxnLst>
                <a:rect l="0" t="0" r="r" b="b"/>
                <a:pathLst>
                  <a:path w="9" h="52">
                    <a:moveTo>
                      <a:pt x="5" y="52"/>
                    </a:moveTo>
                    <a:cubicBezTo>
                      <a:pt x="0" y="35"/>
                      <a:pt x="5" y="17"/>
                      <a:pt x="9"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93" name="Freeform 158">
                <a:extLst>
                  <a:ext uri="{FF2B5EF4-FFF2-40B4-BE49-F238E27FC236}">
                    <a16:creationId xmlns:a16="http://schemas.microsoft.com/office/drawing/2014/main" id="{3544A11B-6F4A-4B8D-BC79-433491882E30}"/>
                  </a:ext>
                </a:extLst>
              </p:cNvPr>
              <p:cNvSpPr>
                <a:spLocks noChangeAspect="1"/>
              </p:cNvSpPr>
              <p:nvPr/>
            </p:nvSpPr>
            <p:spPr bwMode="auto">
              <a:xfrm>
                <a:off x="3357" y="2737"/>
                <a:ext cx="18" cy="23"/>
              </a:xfrm>
              <a:custGeom>
                <a:avLst/>
                <a:gdLst>
                  <a:gd name="T0" fmla="*/ 0 w 14"/>
                  <a:gd name="T1" fmla="*/ 18 h 18"/>
                  <a:gd name="T2" fmla="*/ 14 w 14"/>
                  <a:gd name="T3" fmla="*/ 0 h 18"/>
                </a:gdLst>
                <a:ahLst/>
                <a:cxnLst>
                  <a:cxn ang="0">
                    <a:pos x="T0" y="T1"/>
                  </a:cxn>
                  <a:cxn ang="0">
                    <a:pos x="T2" y="T3"/>
                  </a:cxn>
                </a:cxnLst>
                <a:rect l="0" t="0" r="r" b="b"/>
                <a:pathLst>
                  <a:path w="14" h="18">
                    <a:moveTo>
                      <a:pt x="0" y="18"/>
                    </a:moveTo>
                    <a:cubicBezTo>
                      <a:pt x="9" y="15"/>
                      <a:pt x="9" y="6"/>
                      <a:pt x="14"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94" name="Freeform 159">
                <a:extLst>
                  <a:ext uri="{FF2B5EF4-FFF2-40B4-BE49-F238E27FC236}">
                    <a16:creationId xmlns:a16="http://schemas.microsoft.com/office/drawing/2014/main" id="{4F9FAB3B-A1E1-4567-A9B5-EC107E5CF70A}"/>
                  </a:ext>
                </a:extLst>
              </p:cNvPr>
              <p:cNvSpPr>
                <a:spLocks noChangeAspect="1"/>
              </p:cNvSpPr>
              <p:nvPr/>
            </p:nvSpPr>
            <p:spPr bwMode="auto">
              <a:xfrm>
                <a:off x="3471" y="2770"/>
                <a:ext cx="11" cy="40"/>
              </a:xfrm>
              <a:custGeom>
                <a:avLst/>
                <a:gdLst>
                  <a:gd name="T0" fmla="*/ 9 w 9"/>
                  <a:gd name="T1" fmla="*/ 32 h 32"/>
                  <a:gd name="T2" fmla="*/ 0 w 9"/>
                  <a:gd name="T3" fmla="*/ 13 h 32"/>
                  <a:gd name="T4" fmla="*/ 1 w 9"/>
                  <a:gd name="T5" fmla="*/ 0 h 32"/>
                </a:gdLst>
                <a:ahLst/>
                <a:cxnLst>
                  <a:cxn ang="0">
                    <a:pos x="T0" y="T1"/>
                  </a:cxn>
                  <a:cxn ang="0">
                    <a:pos x="T2" y="T3"/>
                  </a:cxn>
                  <a:cxn ang="0">
                    <a:pos x="T4" y="T5"/>
                  </a:cxn>
                </a:cxnLst>
                <a:rect l="0" t="0" r="r" b="b"/>
                <a:pathLst>
                  <a:path w="9" h="32">
                    <a:moveTo>
                      <a:pt x="9" y="32"/>
                    </a:moveTo>
                    <a:cubicBezTo>
                      <a:pt x="6" y="25"/>
                      <a:pt x="5" y="19"/>
                      <a:pt x="0" y="13"/>
                    </a:cubicBezTo>
                    <a:cubicBezTo>
                      <a:pt x="2" y="8"/>
                      <a:pt x="2" y="4"/>
                      <a:pt x="1"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95" name="Freeform 160">
                <a:extLst>
                  <a:ext uri="{FF2B5EF4-FFF2-40B4-BE49-F238E27FC236}">
                    <a16:creationId xmlns:a16="http://schemas.microsoft.com/office/drawing/2014/main" id="{B1AF56F6-D9D6-40A9-A171-0A74DB6C940C}"/>
                  </a:ext>
                </a:extLst>
              </p:cNvPr>
              <p:cNvSpPr>
                <a:spLocks noChangeAspect="1"/>
              </p:cNvSpPr>
              <p:nvPr/>
            </p:nvSpPr>
            <p:spPr bwMode="auto">
              <a:xfrm>
                <a:off x="3465" y="2724"/>
                <a:ext cx="13" cy="46"/>
              </a:xfrm>
              <a:custGeom>
                <a:avLst/>
                <a:gdLst>
                  <a:gd name="T0" fmla="*/ 5 w 10"/>
                  <a:gd name="T1" fmla="*/ 36 h 36"/>
                  <a:gd name="T2" fmla="*/ 10 w 10"/>
                  <a:gd name="T3" fmla="*/ 33 h 36"/>
                  <a:gd name="T4" fmla="*/ 5 w 10"/>
                  <a:gd name="T5" fmla="*/ 0 h 36"/>
                </a:gdLst>
                <a:ahLst/>
                <a:cxnLst>
                  <a:cxn ang="0">
                    <a:pos x="T0" y="T1"/>
                  </a:cxn>
                  <a:cxn ang="0">
                    <a:pos x="T2" y="T3"/>
                  </a:cxn>
                  <a:cxn ang="0">
                    <a:pos x="T4" y="T5"/>
                  </a:cxn>
                </a:cxnLst>
                <a:rect l="0" t="0" r="r" b="b"/>
                <a:pathLst>
                  <a:path w="10" h="36">
                    <a:moveTo>
                      <a:pt x="5" y="36"/>
                    </a:moveTo>
                    <a:cubicBezTo>
                      <a:pt x="7" y="35"/>
                      <a:pt x="8" y="34"/>
                      <a:pt x="10" y="33"/>
                    </a:cubicBezTo>
                    <a:cubicBezTo>
                      <a:pt x="8" y="22"/>
                      <a:pt x="0" y="13"/>
                      <a:pt x="5"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96" name="Freeform 161">
                <a:extLst>
                  <a:ext uri="{FF2B5EF4-FFF2-40B4-BE49-F238E27FC236}">
                    <a16:creationId xmlns:a16="http://schemas.microsoft.com/office/drawing/2014/main" id="{4D297D82-CC57-47ED-B801-B4B7A2169D68}"/>
                  </a:ext>
                </a:extLst>
              </p:cNvPr>
              <p:cNvSpPr>
                <a:spLocks noChangeAspect="1"/>
              </p:cNvSpPr>
              <p:nvPr/>
            </p:nvSpPr>
            <p:spPr bwMode="auto">
              <a:xfrm>
                <a:off x="3557" y="2649"/>
                <a:ext cx="45" cy="101"/>
              </a:xfrm>
              <a:custGeom>
                <a:avLst/>
                <a:gdLst>
                  <a:gd name="T0" fmla="*/ 36 w 36"/>
                  <a:gd name="T1" fmla="*/ 80 h 80"/>
                  <a:gd name="T2" fmla="*/ 0 w 36"/>
                  <a:gd name="T3" fmla="*/ 0 h 80"/>
                </a:gdLst>
                <a:ahLst/>
                <a:cxnLst>
                  <a:cxn ang="0">
                    <a:pos x="T0" y="T1"/>
                  </a:cxn>
                  <a:cxn ang="0">
                    <a:pos x="T2" y="T3"/>
                  </a:cxn>
                </a:cxnLst>
                <a:rect l="0" t="0" r="r" b="b"/>
                <a:pathLst>
                  <a:path w="36" h="80">
                    <a:moveTo>
                      <a:pt x="36" y="80"/>
                    </a:moveTo>
                    <a:cubicBezTo>
                      <a:pt x="24" y="53"/>
                      <a:pt x="23" y="21"/>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97" name="Freeform 162">
                <a:extLst>
                  <a:ext uri="{FF2B5EF4-FFF2-40B4-BE49-F238E27FC236}">
                    <a16:creationId xmlns:a16="http://schemas.microsoft.com/office/drawing/2014/main" id="{ABCC8BEA-51B5-42B9-AE22-6844B56E89BE}"/>
                  </a:ext>
                </a:extLst>
              </p:cNvPr>
              <p:cNvSpPr>
                <a:spLocks noChangeAspect="1"/>
              </p:cNvSpPr>
              <p:nvPr/>
            </p:nvSpPr>
            <p:spPr bwMode="auto">
              <a:xfrm>
                <a:off x="3545" y="2649"/>
                <a:ext cx="12" cy="3"/>
              </a:xfrm>
              <a:custGeom>
                <a:avLst/>
                <a:gdLst>
                  <a:gd name="T0" fmla="*/ 10 w 10"/>
                  <a:gd name="T1" fmla="*/ 0 h 2"/>
                  <a:gd name="T2" fmla="*/ 0 w 10"/>
                  <a:gd name="T3" fmla="*/ 2 h 2"/>
                </a:gdLst>
                <a:ahLst/>
                <a:cxnLst>
                  <a:cxn ang="0">
                    <a:pos x="T0" y="T1"/>
                  </a:cxn>
                  <a:cxn ang="0">
                    <a:pos x="T2" y="T3"/>
                  </a:cxn>
                </a:cxnLst>
                <a:rect l="0" t="0" r="r" b="b"/>
                <a:pathLst>
                  <a:path w="10" h="2">
                    <a:moveTo>
                      <a:pt x="10" y="0"/>
                    </a:moveTo>
                    <a:cubicBezTo>
                      <a:pt x="7" y="1"/>
                      <a:pt x="4" y="2"/>
                      <a:pt x="0" y="2"/>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98" name="Freeform 163">
                <a:extLst>
                  <a:ext uri="{FF2B5EF4-FFF2-40B4-BE49-F238E27FC236}">
                    <a16:creationId xmlns:a16="http://schemas.microsoft.com/office/drawing/2014/main" id="{037887A1-B419-41CB-95D5-7E6CB4A46F27}"/>
                  </a:ext>
                </a:extLst>
              </p:cNvPr>
              <p:cNvSpPr>
                <a:spLocks noChangeAspect="1"/>
              </p:cNvSpPr>
              <p:nvPr/>
            </p:nvSpPr>
            <p:spPr bwMode="auto">
              <a:xfrm>
                <a:off x="3552" y="2640"/>
                <a:ext cx="5" cy="9"/>
              </a:xfrm>
              <a:custGeom>
                <a:avLst/>
                <a:gdLst>
                  <a:gd name="T0" fmla="*/ 4 w 4"/>
                  <a:gd name="T1" fmla="*/ 8 h 8"/>
                  <a:gd name="T2" fmla="*/ 0 w 4"/>
                  <a:gd name="T3" fmla="*/ 0 h 8"/>
                </a:gdLst>
                <a:ahLst/>
                <a:cxnLst>
                  <a:cxn ang="0">
                    <a:pos x="T0" y="T1"/>
                  </a:cxn>
                  <a:cxn ang="0">
                    <a:pos x="T2" y="T3"/>
                  </a:cxn>
                </a:cxnLst>
                <a:rect l="0" t="0" r="r" b="b"/>
                <a:pathLst>
                  <a:path w="4" h="8">
                    <a:moveTo>
                      <a:pt x="4" y="8"/>
                    </a:moveTo>
                    <a:cubicBezTo>
                      <a:pt x="3" y="5"/>
                      <a:pt x="2" y="2"/>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99" name="Line 164">
                <a:extLst>
                  <a:ext uri="{FF2B5EF4-FFF2-40B4-BE49-F238E27FC236}">
                    <a16:creationId xmlns:a16="http://schemas.microsoft.com/office/drawing/2014/main" id="{2788E07D-807E-4B8D-9F2A-F5ECCDE242E0}"/>
                  </a:ext>
                </a:extLst>
              </p:cNvPr>
              <p:cNvSpPr>
                <a:spLocks noChangeAspect="1" noChangeShapeType="1"/>
              </p:cNvSpPr>
              <p:nvPr/>
            </p:nvSpPr>
            <p:spPr bwMode="auto">
              <a:xfrm>
                <a:off x="3552" y="2640"/>
                <a:ext cx="0" cy="0"/>
              </a:xfrm>
              <a:prstGeom prst="line">
                <a:avLst/>
              </a:prstGeom>
              <a:grpFill/>
              <a:ln w="6350" cap="rnd">
                <a:solidFill>
                  <a:schemeClr val="accent5">
                    <a:lumMod val="5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00" name="Freeform 165">
                <a:extLst>
                  <a:ext uri="{FF2B5EF4-FFF2-40B4-BE49-F238E27FC236}">
                    <a16:creationId xmlns:a16="http://schemas.microsoft.com/office/drawing/2014/main" id="{141C1DBD-2617-4AAB-A1BF-F676174ED936}"/>
                  </a:ext>
                </a:extLst>
              </p:cNvPr>
              <p:cNvSpPr>
                <a:spLocks noChangeAspect="1"/>
              </p:cNvSpPr>
              <p:nvPr/>
            </p:nvSpPr>
            <p:spPr bwMode="auto">
              <a:xfrm>
                <a:off x="3646" y="2682"/>
                <a:ext cx="14" cy="15"/>
              </a:xfrm>
              <a:custGeom>
                <a:avLst/>
                <a:gdLst>
                  <a:gd name="T0" fmla="*/ 12 w 12"/>
                  <a:gd name="T1" fmla="*/ 12 h 12"/>
                  <a:gd name="T2" fmla="*/ 0 w 12"/>
                  <a:gd name="T3" fmla="*/ 0 h 12"/>
                </a:gdLst>
                <a:ahLst/>
                <a:cxnLst>
                  <a:cxn ang="0">
                    <a:pos x="T0" y="T1"/>
                  </a:cxn>
                  <a:cxn ang="0">
                    <a:pos x="T2" y="T3"/>
                  </a:cxn>
                </a:cxnLst>
                <a:rect l="0" t="0" r="r" b="b"/>
                <a:pathLst>
                  <a:path w="12" h="12">
                    <a:moveTo>
                      <a:pt x="12" y="12"/>
                    </a:moveTo>
                    <a:cubicBezTo>
                      <a:pt x="10" y="9"/>
                      <a:pt x="5" y="5"/>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01" name="Freeform 166">
                <a:extLst>
                  <a:ext uri="{FF2B5EF4-FFF2-40B4-BE49-F238E27FC236}">
                    <a16:creationId xmlns:a16="http://schemas.microsoft.com/office/drawing/2014/main" id="{14E58690-10FE-4DE6-BC88-C2BB6C5250E1}"/>
                  </a:ext>
                </a:extLst>
              </p:cNvPr>
              <p:cNvSpPr>
                <a:spLocks noChangeAspect="1"/>
              </p:cNvSpPr>
              <p:nvPr/>
            </p:nvSpPr>
            <p:spPr bwMode="auto">
              <a:xfrm>
                <a:off x="3638" y="2589"/>
                <a:ext cx="65" cy="27"/>
              </a:xfrm>
              <a:custGeom>
                <a:avLst/>
                <a:gdLst>
                  <a:gd name="T0" fmla="*/ 52 w 52"/>
                  <a:gd name="T1" fmla="*/ 21 h 21"/>
                  <a:gd name="T2" fmla="*/ 0 w 52"/>
                  <a:gd name="T3" fmla="*/ 0 h 21"/>
                </a:gdLst>
                <a:ahLst/>
                <a:cxnLst>
                  <a:cxn ang="0">
                    <a:pos x="T0" y="T1"/>
                  </a:cxn>
                  <a:cxn ang="0">
                    <a:pos x="T2" y="T3"/>
                  </a:cxn>
                </a:cxnLst>
                <a:rect l="0" t="0" r="r" b="b"/>
                <a:pathLst>
                  <a:path w="52" h="21">
                    <a:moveTo>
                      <a:pt x="52" y="21"/>
                    </a:moveTo>
                    <a:cubicBezTo>
                      <a:pt x="32" y="19"/>
                      <a:pt x="13" y="16"/>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02" name="Freeform 167">
                <a:extLst>
                  <a:ext uri="{FF2B5EF4-FFF2-40B4-BE49-F238E27FC236}">
                    <a16:creationId xmlns:a16="http://schemas.microsoft.com/office/drawing/2014/main" id="{41B6B8EB-2F19-4135-9EC6-517743A339E2}"/>
                  </a:ext>
                </a:extLst>
              </p:cNvPr>
              <p:cNvSpPr>
                <a:spLocks noChangeAspect="1"/>
              </p:cNvSpPr>
              <p:nvPr/>
            </p:nvSpPr>
            <p:spPr bwMode="auto">
              <a:xfrm>
                <a:off x="3610" y="2589"/>
                <a:ext cx="28" cy="5"/>
              </a:xfrm>
              <a:custGeom>
                <a:avLst/>
                <a:gdLst>
                  <a:gd name="T0" fmla="*/ 22 w 22"/>
                  <a:gd name="T1" fmla="*/ 0 h 4"/>
                  <a:gd name="T2" fmla="*/ 0 w 22"/>
                  <a:gd name="T3" fmla="*/ 2 h 4"/>
                </a:gdLst>
                <a:ahLst/>
                <a:cxnLst>
                  <a:cxn ang="0">
                    <a:pos x="T0" y="T1"/>
                  </a:cxn>
                  <a:cxn ang="0">
                    <a:pos x="T2" y="T3"/>
                  </a:cxn>
                </a:cxnLst>
                <a:rect l="0" t="0" r="r" b="b"/>
                <a:pathLst>
                  <a:path w="22" h="4">
                    <a:moveTo>
                      <a:pt x="22" y="0"/>
                    </a:moveTo>
                    <a:cubicBezTo>
                      <a:pt x="15" y="4"/>
                      <a:pt x="7" y="1"/>
                      <a:pt x="0" y="2"/>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03" name="Freeform 168">
                <a:extLst>
                  <a:ext uri="{FF2B5EF4-FFF2-40B4-BE49-F238E27FC236}">
                    <a16:creationId xmlns:a16="http://schemas.microsoft.com/office/drawing/2014/main" id="{4D59354C-BEF2-42C0-A244-3BF33AC4BBF3}"/>
                  </a:ext>
                </a:extLst>
              </p:cNvPr>
              <p:cNvSpPr>
                <a:spLocks noChangeAspect="1"/>
              </p:cNvSpPr>
              <p:nvPr/>
            </p:nvSpPr>
            <p:spPr bwMode="auto">
              <a:xfrm>
                <a:off x="3635" y="2577"/>
                <a:ext cx="3" cy="12"/>
              </a:xfrm>
              <a:custGeom>
                <a:avLst/>
                <a:gdLst>
                  <a:gd name="T0" fmla="*/ 2 w 2"/>
                  <a:gd name="T1" fmla="*/ 10 h 10"/>
                  <a:gd name="T2" fmla="*/ 0 w 2"/>
                  <a:gd name="T3" fmla="*/ 0 h 10"/>
                </a:gdLst>
                <a:ahLst/>
                <a:cxnLst>
                  <a:cxn ang="0">
                    <a:pos x="T0" y="T1"/>
                  </a:cxn>
                  <a:cxn ang="0">
                    <a:pos x="T2" y="T3"/>
                  </a:cxn>
                </a:cxnLst>
                <a:rect l="0" t="0" r="r" b="b"/>
                <a:pathLst>
                  <a:path w="2" h="10">
                    <a:moveTo>
                      <a:pt x="2" y="10"/>
                    </a:moveTo>
                    <a:cubicBezTo>
                      <a:pt x="1" y="7"/>
                      <a:pt x="0" y="4"/>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04" name="Freeform 169">
                <a:extLst>
                  <a:ext uri="{FF2B5EF4-FFF2-40B4-BE49-F238E27FC236}">
                    <a16:creationId xmlns:a16="http://schemas.microsoft.com/office/drawing/2014/main" id="{926D6BB4-29AE-4885-9EF8-E1B029FBE8AA}"/>
                  </a:ext>
                </a:extLst>
              </p:cNvPr>
              <p:cNvSpPr>
                <a:spLocks noChangeAspect="1"/>
              </p:cNvSpPr>
              <p:nvPr/>
            </p:nvSpPr>
            <p:spPr bwMode="auto">
              <a:xfrm>
                <a:off x="3576" y="2435"/>
                <a:ext cx="100" cy="34"/>
              </a:xfrm>
              <a:custGeom>
                <a:avLst/>
                <a:gdLst>
                  <a:gd name="T0" fmla="*/ 80 w 80"/>
                  <a:gd name="T1" fmla="*/ 0 h 27"/>
                  <a:gd name="T2" fmla="*/ 24 w 80"/>
                  <a:gd name="T3" fmla="*/ 18 h 27"/>
                  <a:gd name="T4" fmla="*/ 0 w 80"/>
                  <a:gd name="T5" fmla="*/ 20 h 27"/>
                </a:gdLst>
                <a:ahLst/>
                <a:cxnLst>
                  <a:cxn ang="0">
                    <a:pos x="T0" y="T1"/>
                  </a:cxn>
                  <a:cxn ang="0">
                    <a:pos x="T2" y="T3"/>
                  </a:cxn>
                  <a:cxn ang="0">
                    <a:pos x="T4" y="T5"/>
                  </a:cxn>
                </a:cxnLst>
                <a:rect l="0" t="0" r="r" b="b"/>
                <a:pathLst>
                  <a:path w="80" h="27">
                    <a:moveTo>
                      <a:pt x="80" y="0"/>
                    </a:moveTo>
                    <a:cubicBezTo>
                      <a:pt x="62" y="4"/>
                      <a:pt x="40" y="26"/>
                      <a:pt x="24" y="18"/>
                    </a:cubicBezTo>
                    <a:cubicBezTo>
                      <a:pt x="24" y="12"/>
                      <a:pt x="6" y="27"/>
                      <a:pt x="0" y="2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05" name="Freeform 170">
                <a:extLst>
                  <a:ext uri="{FF2B5EF4-FFF2-40B4-BE49-F238E27FC236}">
                    <a16:creationId xmlns:a16="http://schemas.microsoft.com/office/drawing/2014/main" id="{0B7512ED-99C1-4613-A0B5-46C7DB502037}"/>
                  </a:ext>
                </a:extLst>
              </p:cNvPr>
              <p:cNvSpPr>
                <a:spLocks noChangeAspect="1"/>
              </p:cNvSpPr>
              <p:nvPr/>
            </p:nvSpPr>
            <p:spPr bwMode="auto">
              <a:xfrm>
                <a:off x="2689" y="2233"/>
                <a:ext cx="3" cy="0"/>
              </a:xfrm>
              <a:custGeom>
                <a:avLst/>
                <a:gdLst>
                  <a:gd name="T0" fmla="*/ 2 w 2"/>
                  <a:gd name="T1" fmla="*/ 0 w 2"/>
                </a:gdLst>
                <a:ahLst/>
                <a:cxnLst>
                  <a:cxn ang="0">
                    <a:pos x="T0" y="0"/>
                  </a:cxn>
                  <a:cxn ang="0">
                    <a:pos x="T1" y="0"/>
                  </a:cxn>
                </a:cxnLst>
                <a:rect l="0" t="0" r="r" b="b"/>
                <a:pathLst>
                  <a:path w="2">
                    <a:moveTo>
                      <a:pt x="2" y="0"/>
                    </a:moveTo>
                    <a:cubicBezTo>
                      <a:pt x="1" y="0"/>
                      <a:pt x="1" y="0"/>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06" name="Freeform 171">
                <a:extLst>
                  <a:ext uri="{FF2B5EF4-FFF2-40B4-BE49-F238E27FC236}">
                    <a16:creationId xmlns:a16="http://schemas.microsoft.com/office/drawing/2014/main" id="{1553A9B1-33DF-4D53-BC3B-9AC7D58F08CC}"/>
                  </a:ext>
                </a:extLst>
              </p:cNvPr>
              <p:cNvSpPr>
                <a:spLocks noChangeAspect="1"/>
              </p:cNvSpPr>
              <p:nvPr/>
            </p:nvSpPr>
            <p:spPr bwMode="auto">
              <a:xfrm>
                <a:off x="2609" y="2233"/>
                <a:ext cx="97" cy="119"/>
              </a:xfrm>
              <a:custGeom>
                <a:avLst/>
                <a:gdLst>
                  <a:gd name="T0" fmla="*/ 0 w 77"/>
                  <a:gd name="T1" fmla="*/ 95 h 95"/>
                  <a:gd name="T2" fmla="*/ 66 w 77"/>
                  <a:gd name="T3" fmla="*/ 0 h 95"/>
                </a:gdLst>
                <a:ahLst/>
                <a:cxnLst>
                  <a:cxn ang="0">
                    <a:pos x="T0" y="T1"/>
                  </a:cxn>
                  <a:cxn ang="0">
                    <a:pos x="T2" y="T3"/>
                  </a:cxn>
                </a:cxnLst>
                <a:rect l="0" t="0" r="r" b="b"/>
                <a:pathLst>
                  <a:path w="77" h="95">
                    <a:moveTo>
                      <a:pt x="0" y="95"/>
                    </a:moveTo>
                    <a:cubicBezTo>
                      <a:pt x="47" y="91"/>
                      <a:pt x="77" y="46"/>
                      <a:pt x="66"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07" name="Freeform 172">
                <a:extLst>
                  <a:ext uri="{FF2B5EF4-FFF2-40B4-BE49-F238E27FC236}">
                    <a16:creationId xmlns:a16="http://schemas.microsoft.com/office/drawing/2014/main" id="{561E5C14-08C5-4155-A2D4-A42EDB48A977}"/>
                  </a:ext>
                </a:extLst>
              </p:cNvPr>
              <p:cNvSpPr>
                <a:spLocks noChangeAspect="1"/>
              </p:cNvSpPr>
              <p:nvPr/>
            </p:nvSpPr>
            <p:spPr bwMode="auto">
              <a:xfrm>
                <a:off x="2752" y="1860"/>
                <a:ext cx="384" cy="133"/>
              </a:xfrm>
              <a:custGeom>
                <a:avLst/>
                <a:gdLst>
                  <a:gd name="T0" fmla="*/ 274 w 306"/>
                  <a:gd name="T1" fmla="*/ 23 h 106"/>
                  <a:gd name="T2" fmla="*/ 92 w 306"/>
                  <a:gd name="T3" fmla="*/ 19 h 106"/>
                  <a:gd name="T4" fmla="*/ 17 w 306"/>
                  <a:gd name="T5" fmla="*/ 56 h 106"/>
                  <a:gd name="T6" fmla="*/ 21 w 306"/>
                  <a:gd name="T7" fmla="*/ 106 h 106"/>
                  <a:gd name="T8" fmla="*/ 173 w 306"/>
                  <a:gd name="T9" fmla="*/ 52 h 106"/>
                  <a:gd name="T10" fmla="*/ 306 w 306"/>
                  <a:gd name="T11" fmla="*/ 63 h 106"/>
                </a:gdLst>
                <a:ahLst/>
                <a:cxnLst>
                  <a:cxn ang="0">
                    <a:pos x="T0" y="T1"/>
                  </a:cxn>
                  <a:cxn ang="0">
                    <a:pos x="T2" y="T3"/>
                  </a:cxn>
                  <a:cxn ang="0">
                    <a:pos x="T4" y="T5"/>
                  </a:cxn>
                  <a:cxn ang="0">
                    <a:pos x="T6" y="T7"/>
                  </a:cxn>
                  <a:cxn ang="0">
                    <a:pos x="T8" y="T9"/>
                  </a:cxn>
                  <a:cxn ang="0">
                    <a:pos x="T10" y="T11"/>
                  </a:cxn>
                </a:cxnLst>
                <a:rect l="0" t="0" r="r" b="b"/>
                <a:pathLst>
                  <a:path w="306" h="106">
                    <a:moveTo>
                      <a:pt x="274" y="23"/>
                    </a:moveTo>
                    <a:cubicBezTo>
                      <a:pt x="222" y="9"/>
                      <a:pt x="156" y="0"/>
                      <a:pt x="92" y="19"/>
                    </a:cubicBezTo>
                    <a:cubicBezTo>
                      <a:pt x="63" y="27"/>
                      <a:pt x="25" y="45"/>
                      <a:pt x="17" y="56"/>
                    </a:cubicBezTo>
                    <a:cubicBezTo>
                      <a:pt x="7" y="69"/>
                      <a:pt x="0" y="91"/>
                      <a:pt x="21" y="106"/>
                    </a:cubicBezTo>
                    <a:cubicBezTo>
                      <a:pt x="79" y="103"/>
                      <a:pt x="121" y="64"/>
                      <a:pt x="173" y="52"/>
                    </a:cubicBezTo>
                    <a:cubicBezTo>
                      <a:pt x="217" y="42"/>
                      <a:pt x="255" y="47"/>
                      <a:pt x="306" y="63"/>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08" name="Freeform 173">
                <a:extLst>
                  <a:ext uri="{FF2B5EF4-FFF2-40B4-BE49-F238E27FC236}">
                    <a16:creationId xmlns:a16="http://schemas.microsoft.com/office/drawing/2014/main" id="{BCD08392-F771-4FA6-984B-0FF6CFEA0EF0}"/>
                  </a:ext>
                </a:extLst>
              </p:cNvPr>
              <p:cNvSpPr>
                <a:spLocks noChangeAspect="1"/>
              </p:cNvSpPr>
              <p:nvPr/>
            </p:nvSpPr>
            <p:spPr bwMode="auto">
              <a:xfrm>
                <a:off x="3106" y="2200"/>
                <a:ext cx="53" cy="229"/>
              </a:xfrm>
              <a:custGeom>
                <a:avLst/>
                <a:gdLst>
                  <a:gd name="T0" fmla="*/ 0 w 42"/>
                  <a:gd name="T1" fmla="*/ 182 h 182"/>
                  <a:gd name="T2" fmla="*/ 21 w 42"/>
                  <a:gd name="T3" fmla="*/ 171 h 182"/>
                  <a:gd name="T4" fmla="*/ 37 w 42"/>
                  <a:gd name="T5" fmla="*/ 75 h 182"/>
                  <a:gd name="T6" fmla="*/ 22 w 42"/>
                  <a:gd name="T7" fmla="*/ 0 h 182"/>
                </a:gdLst>
                <a:ahLst/>
                <a:cxnLst>
                  <a:cxn ang="0">
                    <a:pos x="T0" y="T1"/>
                  </a:cxn>
                  <a:cxn ang="0">
                    <a:pos x="T2" y="T3"/>
                  </a:cxn>
                  <a:cxn ang="0">
                    <a:pos x="T4" y="T5"/>
                  </a:cxn>
                  <a:cxn ang="0">
                    <a:pos x="T6" y="T7"/>
                  </a:cxn>
                </a:cxnLst>
                <a:rect l="0" t="0" r="r" b="b"/>
                <a:pathLst>
                  <a:path w="42" h="182">
                    <a:moveTo>
                      <a:pt x="0" y="182"/>
                    </a:moveTo>
                    <a:cubicBezTo>
                      <a:pt x="8" y="180"/>
                      <a:pt x="16" y="178"/>
                      <a:pt x="21" y="171"/>
                    </a:cubicBezTo>
                    <a:cubicBezTo>
                      <a:pt x="22" y="137"/>
                      <a:pt x="4" y="103"/>
                      <a:pt x="37" y="75"/>
                    </a:cubicBezTo>
                    <a:cubicBezTo>
                      <a:pt x="42" y="48"/>
                      <a:pt x="33" y="24"/>
                      <a:pt x="22"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09" name="Freeform 174">
                <a:extLst>
                  <a:ext uri="{FF2B5EF4-FFF2-40B4-BE49-F238E27FC236}">
                    <a16:creationId xmlns:a16="http://schemas.microsoft.com/office/drawing/2014/main" id="{03E8C230-B47B-4E5F-93BD-C17BE2CE0FF3}"/>
                  </a:ext>
                </a:extLst>
              </p:cNvPr>
              <p:cNvSpPr>
                <a:spLocks noChangeAspect="1"/>
              </p:cNvSpPr>
              <p:nvPr/>
            </p:nvSpPr>
            <p:spPr bwMode="auto">
              <a:xfrm>
                <a:off x="3098" y="2176"/>
                <a:ext cx="35" cy="24"/>
              </a:xfrm>
              <a:custGeom>
                <a:avLst/>
                <a:gdLst>
                  <a:gd name="T0" fmla="*/ 28 w 28"/>
                  <a:gd name="T1" fmla="*/ 20 h 20"/>
                  <a:gd name="T2" fmla="*/ 1 w 28"/>
                  <a:gd name="T3" fmla="*/ 11 h 20"/>
                  <a:gd name="T4" fmla="*/ 0 w 28"/>
                  <a:gd name="T5" fmla="*/ 0 h 20"/>
                </a:gdLst>
                <a:ahLst/>
                <a:cxnLst>
                  <a:cxn ang="0">
                    <a:pos x="T0" y="T1"/>
                  </a:cxn>
                  <a:cxn ang="0">
                    <a:pos x="T2" y="T3"/>
                  </a:cxn>
                  <a:cxn ang="0">
                    <a:pos x="T4" y="T5"/>
                  </a:cxn>
                </a:cxnLst>
                <a:rect l="0" t="0" r="r" b="b"/>
                <a:pathLst>
                  <a:path w="28" h="20">
                    <a:moveTo>
                      <a:pt x="28" y="20"/>
                    </a:moveTo>
                    <a:cubicBezTo>
                      <a:pt x="19" y="18"/>
                      <a:pt x="10" y="15"/>
                      <a:pt x="1" y="11"/>
                    </a:cubicBezTo>
                    <a:cubicBezTo>
                      <a:pt x="0" y="8"/>
                      <a:pt x="0" y="4"/>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10" name="Freeform 175">
                <a:extLst>
                  <a:ext uri="{FF2B5EF4-FFF2-40B4-BE49-F238E27FC236}">
                    <a16:creationId xmlns:a16="http://schemas.microsoft.com/office/drawing/2014/main" id="{06C74A1A-47F4-461D-BEEB-4F4A331C1745}"/>
                  </a:ext>
                </a:extLst>
              </p:cNvPr>
              <p:cNvSpPr>
                <a:spLocks noChangeAspect="1"/>
              </p:cNvSpPr>
              <p:nvPr/>
            </p:nvSpPr>
            <p:spPr bwMode="auto">
              <a:xfrm>
                <a:off x="3031" y="2089"/>
                <a:ext cx="221" cy="340"/>
              </a:xfrm>
              <a:custGeom>
                <a:avLst/>
                <a:gdLst>
                  <a:gd name="T0" fmla="*/ 176 w 176"/>
                  <a:gd name="T1" fmla="*/ 11 h 271"/>
                  <a:gd name="T2" fmla="*/ 165 w 176"/>
                  <a:gd name="T3" fmla="*/ 28 h 271"/>
                  <a:gd name="T4" fmla="*/ 125 w 176"/>
                  <a:gd name="T5" fmla="*/ 14 h 271"/>
                  <a:gd name="T6" fmla="*/ 15 w 176"/>
                  <a:gd name="T7" fmla="*/ 58 h 271"/>
                  <a:gd name="T8" fmla="*/ 13 w 176"/>
                  <a:gd name="T9" fmla="*/ 166 h 271"/>
                  <a:gd name="T10" fmla="*/ 51 w 176"/>
                  <a:gd name="T11" fmla="*/ 264 h 271"/>
                  <a:gd name="T12" fmla="*/ 60 w 176"/>
                  <a:gd name="T13" fmla="*/ 271 h 271"/>
                </a:gdLst>
                <a:ahLst/>
                <a:cxnLst>
                  <a:cxn ang="0">
                    <a:pos x="T0" y="T1"/>
                  </a:cxn>
                  <a:cxn ang="0">
                    <a:pos x="T2" y="T3"/>
                  </a:cxn>
                  <a:cxn ang="0">
                    <a:pos x="T4" y="T5"/>
                  </a:cxn>
                  <a:cxn ang="0">
                    <a:pos x="T6" y="T7"/>
                  </a:cxn>
                  <a:cxn ang="0">
                    <a:pos x="T8" y="T9"/>
                  </a:cxn>
                  <a:cxn ang="0">
                    <a:pos x="T10" y="T11"/>
                  </a:cxn>
                  <a:cxn ang="0">
                    <a:pos x="T12" y="T13"/>
                  </a:cxn>
                </a:cxnLst>
                <a:rect l="0" t="0" r="r" b="b"/>
                <a:pathLst>
                  <a:path w="176" h="271">
                    <a:moveTo>
                      <a:pt x="176" y="11"/>
                    </a:moveTo>
                    <a:cubicBezTo>
                      <a:pt x="175" y="18"/>
                      <a:pt x="170" y="23"/>
                      <a:pt x="165" y="28"/>
                    </a:cubicBezTo>
                    <a:cubicBezTo>
                      <a:pt x="147" y="36"/>
                      <a:pt x="139" y="18"/>
                      <a:pt x="125" y="14"/>
                    </a:cubicBezTo>
                    <a:cubicBezTo>
                      <a:pt x="79" y="0"/>
                      <a:pt x="36" y="15"/>
                      <a:pt x="15" y="58"/>
                    </a:cubicBezTo>
                    <a:cubicBezTo>
                      <a:pt x="0" y="89"/>
                      <a:pt x="6" y="130"/>
                      <a:pt x="13" y="166"/>
                    </a:cubicBezTo>
                    <a:cubicBezTo>
                      <a:pt x="21" y="202"/>
                      <a:pt x="36" y="236"/>
                      <a:pt x="51" y="264"/>
                    </a:cubicBezTo>
                    <a:cubicBezTo>
                      <a:pt x="54" y="265"/>
                      <a:pt x="57" y="268"/>
                      <a:pt x="60" y="271"/>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11" name="Freeform 176">
                <a:extLst>
                  <a:ext uri="{FF2B5EF4-FFF2-40B4-BE49-F238E27FC236}">
                    <a16:creationId xmlns:a16="http://schemas.microsoft.com/office/drawing/2014/main" id="{531F4DCF-E45C-4DAF-9CCA-F6B88E9238EB}"/>
                  </a:ext>
                </a:extLst>
              </p:cNvPr>
              <p:cNvSpPr>
                <a:spLocks noChangeAspect="1"/>
              </p:cNvSpPr>
              <p:nvPr/>
            </p:nvSpPr>
            <p:spPr bwMode="auto">
              <a:xfrm>
                <a:off x="2503" y="1310"/>
                <a:ext cx="11" cy="45"/>
              </a:xfrm>
              <a:custGeom>
                <a:avLst/>
                <a:gdLst>
                  <a:gd name="T0" fmla="*/ 9 w 9"/>
                  <a:gd name="T1" fmla="*/ 0 h 36"/>
                  <a:gd name="T2" fmla="*/ 5 w 9"/>
                  <a:gd name="T3" fmla="*/ 36 h 36"/>
                </a:gdLst>
                <a:ahLst/>
                <a:cxnLst>
                  <a:cxn ang="0">
                    <a:pos x="T0" y="T1"/>
                  </a:cxn>
                  <a:cxn ang="0">
                    <a:pos x="T2" y="T3"/>
                  </a:cxn>
                </a:cxnLst>
                <a:rect l="0" t="0" r="r" b="b"/>
                <a:pathLst>
                  <a:path w="9" h="36">
                    <a:moveTo>
                      <a:pt x="9" y="0"/>
                    </a:moveTo>
                    <a:cubicBezTo>
                      <a:pt x="9" y="12"/>
                      <a:pt x="0" y="24"/>
                      <a:pt x="5" y="36"/>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12" name="Freeform 177">
                <a:extLst>
                  <a:ext uri="{FF2B5EF4-FFF2-40B4-BE49-F238E27FC236}">
                    <a16:creationId xmlns:a16="http://schemas.microsoft.com/office/drawing/2014/main" id="{DFFF2717-1A10-4CE4-92DF-E9666F3F24B6}"/>
                  </a:ext>
                </a:extLst>
              </p:cNvPr>
              <p:cNvSpPr>
                <a:spLocks noChangeAspect="1"/>
              </p:cNvSpPr>
              <p:nvPr/>
            </p:nvSpPr>
            <p:spPr bwMode="auto">
              <a:xfrm>
                <a:off x="2509" y="1335"/>
                <a:ext cx="26" cy="20"/>
              </a:xfrm>
              <a:custGeom>
                <a:avLst/>
                <a:gdLst>
                  <a:gd name="T0" fmla="*/ 0 w 20"/>
                  <a:gd name="T1" fmla="*/ 16 h 16"/>
                  <a:gd name="T2" fmla="*/ 20 w 20"/>
                  <a:gd name="T3" fmla="*/ 0 h 16"/>
                </a:gdLst>
                <a:ahLst/>
                <a:cxnLst>
                  <a:cxn ang="0">
                    <a:pos x="T0" y="T1"/>
                  </a:cxn>
                  <a:cxn ang="0">
                    <a:pos x="T2" y="T3"/>
                  </a:cxn>
                </a:cxnLst>
                <a:rect l="0" t="0" r="r" b="b"/>
                <a:pathLst>
                  <a:path w="20" h="16">
                    <a:moveTo>
                      <a:pt x="0" y="16"/>
                    </a:moveTo>
                    <a:cubicBezTo>
                      <a:pt x="7" y="10"/>
                      <a:pt x="15" y="7"/>
                      <a:pt x="2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13" name="Freeform 178">
                <a:extLst>
                  <a:ext uri="{FF2B5EF4-FFF2-40B4-BE49-F238E27FC236}">
                    <a16:creationId xmlns:a16="http://schemas.microsoft.com/office/drawing/2014/main" id="{E2409272-EA2C-4F55-B049-22A05196DE6A}"/>
                  </a:ext>
                </a:extLst>
              </p:cNvPr>
              <p:cNvSpPr>
                <a:spLocks noChangeAspect="1"/>
              </p:cNvSpPr>
              <p:nvPr/>
            </p:nvSpPr>
            <p:spPr bwMode="auto">
              <a:xfrm>
                <a:off x="3640" y="2301"/>
                <a:ext cx="6" cy="17"/>
              </a:xfrm>
              <a:custGeom>
                <a:avLst/>
                <a:gdLst>
                  <a:gd name="T0" fmla="*/ 4 w 4"/>
                  <a:gd name="T1" fmla="*/ 14 h 14"/>
                  <a:gd name="T2" fmla="*/ 0 w 4"/>
                  <a:gd name="T3" fmla="*/ 0 h 14"/>
                </a:gdLst>
                <a:ahLst/>
                <a:cxnLst>
                  <a:cxn ang="0">
                    <a:pos x="T0" y="T1"/>
                  </a:cxn>
                  <a:cxn ang="0">
                    <a:pos x="T2" y="T3"/>
                  </a:cxn>
                </a:cxnLst>
                <a:rect l="0" t="0" r="r" b="b"/>
                <a:pathLst>
                  <a:path w="4" h="14">
                    <a:moveTo>
                      <a:pt x="4" y="14"/>
                    </a:moveTo>
                    <a:cubicBezTo>
                      <a:pt x="3" y="9"/>
                      <a:pt x="1" y="4"/>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14" name="Freeform 179">
                <a:extLst>
                  <a:ext uri="{FF2B5EF4-FFF2-40B4-BE49-F238E27FC236}">
                    <a16:creationId xmlns:a16="http://schemas.microsoft.com/office/drawing/2014/main" id="{5BC448D8-FBB8-4871-93B6-BC97B7E1C019}"/>
                  </a:ext>
                </a:extLst>
              </p:cNvPr>
              <p:cNvSpPr>
                <a:spLocks noChangeAspect="1"/>
              </p:cNvSpPr>
              <p:nvPr/>
            </p:nvSpPr>
            <p:spPr bwMode="auto">
              <a:xfrm>
                <a:off x="3738" y="2346"/>
                <a:ext cx="14" cy="47"/>
              </a:xfrm>
              <a:custGeom>
                <a:avLst/>
                <a:gdLst>
                  <a:gd name="T0" fmla="*/ 0 w 11"/>
                  <a:gd name="T1" fmla="*/ 38 h 38"/>
                  <a:gd name="T2" fmla="*/ 6 w 11"/>
                  <a:gd name="T3" fmla="*/ 0 h 38"/>
                </a:gdLst>
                <a:ahLst/>
                <a:cxnLst>
                  <a:cxn ang="0">
                    <a:pos x="T0" y="T1"/>
                  </a:cxn>
                  <a:cxn ang="0">
                    <a:pos x="T2" y="T3"/>
                  </a:cxn>
                </a:cxnLst>
                <a:rect l="0" t="0" r="r" b="b"/>
                <a:pathLst>
                  <a:path w="11" h="38">
                    <a:moveTo>
                      <a:pt x="0" y="38"/>
                    </a:moveTo>
                    <a:cubicBezTo>
                      <a:pt x="9" y="27"/>
                      <a:pt x="11" y="14"/>
                      <a:pt x="6"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15" name="Freeform 180">
                <a:extLst>
                  <a:ext uri="{FF2B5EF4-FFF2-40B4-BE49-F238E27FC236}">
                    <a16:creationId xmlns:a16="http://schemas.microsoft.com/office/drawing/2014/main" id="{E78E7129-8049-495B-BD09-22E34B0A2F20}"/>
                  </a:ext>
                </a:extLst>
              </p:cNvPr>
              <p:cNvSpPr>
                <a:spLocks noChangeAspect="1"/>
              </p:cNvSpPr>
              <p:nvPr/>
            </p:nvSpPr>
            <p:spPr bwMode="auto">
              <a:xfrm>
                <a:off x="3750" y="2233"/>
                <a:ext cx="219" cy="174"/>
              </a:xfrm>
              <a:custGeom>
                <a:avLst/>
                <a:gdLst>
                  <a:gd name="T0" fmla="*/ 174 w 174"/>
                  <a:gd name="T1" fmla="*/ 36 h 139"/>
                  <a:gd name="T2" fmla="*/ 41 w 174"/>
                  <a:gd name="T3" fmla="*/ 101 h 139"/>
                  <a:gd name="T4" fmla="*/ 0 w 174"/>
                  <a:gd name="T5" fmla="*/ 0 h 139"/>
                </a:gdLst>
                <a:ahLst/>
                <a:cxnLst>
                  <a:cxn ang="0">
                    <a:pos x="T0" y="T1"/>
                  </a:cxn>
                  <a:cxn ang="0">
                    <a:pos x="T2" y="T3"/>
                  </a:cxn>
                  <a:cxn ang="0">
                    <a:pos x="T4" y="T5"/>
                  </a:cxn>
                </a:cxnLst>
                <a:rect l="0" t="0" r="r" b="b"/>
                <a:pathLst>
                  <a:path w="174" h="139">
                    <a:moveTo>
                      <a:pt x="174" y="36"/>
                    </a:moveTo>
                    <a:cubicBezTo>
                      <a:pt x="140" y="98"/>
                      <a:pt x="85" y="139"/>
                      <a:pt x="41" y="101"/>
                    </a:cubicBezTo>
                    <a:cubicBezTo>
                      <a:pt x="16" y="79"/>
                      <a:pt x="21" y="34"/>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16" name="Freeform 181">
                <a:extLst>
                  <a:ext uri="{FF2B5EF4-FFF2-40B4-BE49-F238E27FC236}">
                    <a16:creationId xmlns:a16="http://schemas.microsoft.com/office/drawing/2014/main" id="{73D2B709-322E-46EF-936E-788D801DA597}"/>
                  </a:ext>
                </a:extLst>
              </p:cNvPr>
              <p:cNvSpPr>
                <a:spLocks noChangeAspect="1"/>
              </p:cNvSpPr>
              <p:nvPr/>
            </p:nvSpPr>
            <p:spPr bwMode="auto">
              <a:xfrm>
                <a:off x="3706" y="2190"/>
                <a:ext cx="44" cy="43"/>
              </a:xfrm>
              <a:custGeom>
                <a:avLst/>
                <a:gdLst>
                  <a:gd name="T0" fmla="*/ 36 w 36"/>
                  <a:gd name="T1" fmla="*/ 34 h 34"/>
                  <a:gd name="T2" fmla="*/ 0 w 36"/>
                  <a:gd name="T3" fmla="*/ 0 h 34"/>
                </a:gdLst>
                <a:ahLst/>
                <a:cxnLst>
                  <a:cxn ang="0">
                    <a:pos x="T0" y="T1"/>
                  </a:cxn>
                  <a:cxn ang="0">
                    <a:pos x="T2" y="T3"/>
                  </a:cxn>
                </a:cxnLst>
                <a:rect l="0" t="0" r="r" b="b"/>
                <a:pathLst>
                  <a:path w="36" h="34">
                    <a:moveTo>
                      <a:pt x="36" y="34"/>
                    </a:moveTo>
                    <a:cubicBezTo>
                      <a:pt x="22" y="26"/>
                      <a:pt x="10" y="13"/>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17" name="Freeform 182">
                <a:extLst>
                  <a:ext uri="{FF2B5EF4-FFF2-40B4-BE49-F238E27FC236}">
                    <a16:creationId xmlns:a16="http://schemas.microsoft.com/office/drawing/2014/main" id="{6302F6F5-FC2D-4CAC-B06D-A0D3E281B5E7}"/>
                  </a:ext>
                </a:extLst>
              </p:cNvPr>
              <p:cNvSpPr>
                <a:spLocks noChangeAspect="1"/>
              </p:cNvSpPr>
              <p:nvPr/>
            </p:nvSpPr>
            <p:spPr bwMode="auto">
              <a:xfrm>
                <a:off x="3750" y="2233"/>
                <a:ext cx="36" cy="8"/>
              </a:xfrm>
              <a:custGeom>
                <a:avLst/>
                <a:gdLst>
                  <a:gd name="T0" fmla="*/ 0 w 28"/>
                  <a:gd name="T1" fmla="*/ 0 h 6"/>
                  <a:gd name="T2" fmla="*/ 28 w 28"/>
                  <a:gd name="T3" fmla="*/ 6 h 6"/>
                </a:gdLst>
                <a:ahLst/>
                <a:cxnLst>
                  <a:cxn ang="0">
                    <a:pos x="T0" y="T1"/>
                  </a:cxn>
                  <a:cxn ang="0">
                    <a:pos x="T2" y="T3"/>
                  </a:cxn>
                </a:cxnLst>
                <a:rect l="0" t="0" r="r" b="b"/>
                <a:pathLst>
                  <a:path w="28" h="6">
                    <a:moveTo>
                      <a:pt x="0" y="0"/>
                    </a:moveTo>
                    <a:cubicBezTo>
                      <a:pt x="10" y="2"/>
                      <a:pt x="19" y="3"/>
                      <a:pt x="28" y="6"/>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18" name="Freeform 183">
                <a:extLst>
                  <a:ext uri="{FF2B5EF4-FFF2-40B4-BE49-F238E27FC236}">
                    <a16:creationId xmlns:a16="http://schemas.microsoft.com/office/drawing/2014/main" id="{8CBF21E1-C664-4BEB-8F37-2FEA3C39F205}"/>
                  </a:ext>
                </a:extLst>
              </p:cNvPr>
              <p:cNvSpPr>
                <a:spLocks noChangeAspect="1"/>
              </p:cNvSpPr>
              <p:nvPr/>
            </p:nvSpPr>
            <p:spPr bwMode="auto">
              <a:xfrm>
                <a:off x="3873" y="1983"/>
                <a:ext cx="55" cy="79"/>
              </a:xfrm>
              <a:custGeom>
                <a:avLst/>
                <a:gdLst>
                  <a:gd name="T0" fmla="*/ 44 w 44"/>
                  <a:gd name="T1" fmla="*/ 0 h 64"/>
                  <a:gd name="T2" fmla="*/ 0 w 44"/>
                  <a:gd name="T3" fmla="*/ 64 h 64"/>
                </a:gdLst>
                <a:ahLst/>
                <a:cxnLst>
                  <a:cxn ang="0">
                    <a:pos x="T0" y="T1"/>
                  </a:cxn>
                  <a:cxn ang="0">
                    <a:pos x="T2" y="T3"/>
                  </a:cxn>
                </a:cxnLst>
                <a:rect l="0" t="0" r="r" b="b"/>
                <a:pathLst>
                  <a:path w="44" h="64">
                    <a:moveTo>
                      <a:pt x="44" y="0"/>
                    </a:moveTo>
                    <a:cubicBezTo>
                      <a:pt x="41" y="27"/>
                      <a:pt x="25" y="52"/>
                      <a:pt x="0" y="64"/>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19" name="Freeform 184">
                <a:extLst>
                  <a:ext uri="{FF2B5EF4-FFF2-40B4-BE49-F238E27FC236}">
                    <a16:creationId xmlns:a16="http://schemas.microsoft.com/office/drawing/2014/main" id="{136AC879-D12A-4DDD-8758-DBA5D80721E3}"/>
                  </a:ext>
                </a:extLst>
              </p:cNvPr>
              <p:cNvSpPr>
                <a:spLocks noChangeAspect="1"/>
              </p:cNvSpPr>
              <p:nvPr/>
            </p:nvSpPr>
            <p:spPr bwMode="auto">
              <a:xfrm>
                <a:off x="3859" y="2062"/>
                <a:ext cx="14" cy="33"/>
              </a:xfrm>
              <a:custGeom>
                <a:avLst/>
                <a:gdLst>
                  <a:gd name="T0" fmla="*/ 11 w 11"/>
                  <a:gd name="T1" fmla="*/ 0 h 26"/>
                  <a:gd name="T2" fmla="*/ 5 w 11"/>
                  <a:gd name="T3" fmla="*/ 26 h 26"/>
                </a:gdLst>
                <a:ahLst/>
                <a:cxnLst>
                  <a:cxn ang="0">
                    <a:pos x="T0" y="T1"/>
                  </a:cxn>
                  <a:cxn ang="0">
                    <a:pos x="T2" y="T3"/>
                  </a:cxn>
                </a:cxnLst>
                <a:rect l="0" t="0" r="r" b="b"/>
                <a:pathLst>
                  <a:path w="11" h="26">
                    <a:moveTo>
                      <a:pt x="11" y="0"/>
                    </a:moveTo>
                    <a:cubicBezTo>
                      <a:pt x="10" y="9"/>
                      <a:pt x="0" y="17"/>
                      <a:pt x="5" y="26"/>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20" name="Freeform 185">
                <a:extLst>
                  <a:ext uri="{FF2B5EF4-FFF2-40B4-BE49-F238E27FC236}">
                    <a16:creationId xmlns:a16="http://schemas.microsoft.com/office/drawing/2014/main" id="{FAEACC08-0F44-4A25-B149-141C47DACA38}"/>
                  </a:ext>
                </a:extLst>
              </p:cNvPr>
              <p:cNvSpPr>
                <a:spLocks noChangeAspect="1"/>
              </p:cNvSpPr>
              <p:nvPr/>
            </p:nvSpPr>
            <p:spPr bwMode="auto">
              <a:xfrm>
                <a:off x="3826" y="2045"/>
                <a:ext cx="47" cy="18"/>
              </a:xfrm>
              <a:custGeom>
                <a:avLst/>
                <a:gdLst>
                  <a:gd name="T0" fmla="*/ 38 w 38"/>
                  <a:gd name="T1" fmla="*/ 14 h 15"/>
                  <a:gd name="T2" fmla="*/ 0 w 38"/>
                  <a:gd name="T3" fmla="*/ 0 h 15"/>
                </a:gdLst>
                <a:ahLst/>
                <a:cxnLst>
                  <a:cxn ang="0">
                    <a:pos x="T0" y="T1"/>
                  </a:cxn>
                  <a:cxn ang="0">
                    <a:pos x="T2" y="T3"/>
                  </a:cxn>
                </a:cxnLst>
                <a:rect l="0" t="0" r="r" b="b"/>
                <a:pathLst>
                  <a:path w="38" h="15">
                    <a:moveTo>
                      <a:pt x="38" y="14"/>
                    </a:moveTo>
                    <a:cubicBezTo>
                      <a:pt x="24" y="11"/>
                      <a:pt x="9" y="15"/>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21" name="Freeform 186">
                <a:extLst>
                  <a:ext uri="{FF2B5EF4-FFF2-40B4-BE49-F238E27FC236}">
                    <a16:creationId xmlns:a16="http://schemas.microsoft.com/office/drawing/2014/main" id="{D4E5A44C-D05F-4913-9279-59C54AA7C4B6}"/>
                  </a:ext>
                </a:extLst>
              </p:cNvPr>
              <p:cNvSpPr>
                <a:spLocks noChangeAspect="1"/>
              </p:cNvSpPr>
              <p:nvPr/>
            </p:nvSpPr>
            <p:spPr bwMode="auto">
              <a:xfrm>
                <a:off x="3826" y="1816"/>
                <a:ext cx="13" cy="34"/>
              </a:xfrm>
              <a:custGeom>
                <a:avLst/>
                <a:gdLst>
                  <a:gd name="T0" fmla="*/ 10 w 10"/>
                  <a:gd name="T1" fmla="*/ 0 h 26"/>
                  <a:gd name="T2" fmla="*/ 0 w 10"/>
                  <a:gd name="T3" fmla="*/ 26 h 26"/>
                </a:gdLst>
                <a:ahLst/>
                <a:cxnLst>
                  <a:cxn ang="0">
                    <a:pos x="T0" y="T1"/>
                  </a:cxn>
                  <a:cxn ang="0">
                    <a:pos x="T2" y="T3"/>
                  </a:cxn>
                </a:cxnLst>
                <a:rect l="0" t="0" r="r" b="b"/>
                <a:pathLst>
                  <a:path w="10" h="26">
                    <a:moveTo>
                      <a:pt x="10" y="0"/>
                    </a:moveTo>
                    <a:cubicBezTo>
                      <a:pt x="6" y="8"/>
                      <a:pt x="7" y="20"/>
                      <a:pt x="0" y="26"/>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22" name="Freeform 187">
                <a:extLst>
                  <a:ext uri="{FF2B5EF4-FFF2-40B4-BE49-F238E27FC236}">
                    <a16:creationId xmlns:a16="http://schemas.microsoft.com/office/drawing/2014/main" id="{5DA1CD6C-8612-4316-AC6E-F885B60ADB5B}"/>
                  </a:ext>
                </a:extLst>
              </p:cNvPr>
              <p:cNvSpPr>
                <a:spLocks noChangeAspect="1"/>
              </p:cNvSpPr>
              <p:nvPr/>
            </p:nvSpPr>
            <p:spPr bwMode="auto">
              <a:xfrm>
                <a:off x="3628" y="1566"/>
                <a:ext cx="51" cy="143"/>
              </a:xfrm>
              <a:custGeom>
                <a:avLst/>
                <a:gdLst>
                  <a:gd name="T0" fmla="*/ 30 w 41"/>
                  <a:gd name="T1" fmla="*/ 0 h 114"/>
                  <a:gd name="T2" fmla="*/ 0 w 41"/>
                  <a:gd name="T3" fmla="*/ 114 h 114"/>
                </a:gdLst>
                <a:ahLst/>
                <a:cxnLst>
                  <a:cxn ang="0">
                    <a:pos x="T0" y="T1"/>
                  </a:cxn>
                  <a:cxn ang="0">
                    <a:pos x="T2" y="T3"/>
                  </a:cxn>
                </a:cxnLst>
                <a:rect l="0" t="0" r="r" b="b"/>
                <a:pathLst>
                  <a:path w="41" h="114">
                    <a:moveTo>
                      <a:pt x="30" y="0"/>
                    </a:moveTo>
                    <a:cubicBezTo>
                      <a:pt x="41" y="41"/>
                      <a:pt x="34" y="85"/>
                      <a:pt x="0" y="114"/>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23" name="Freeform 188">
                <a:extLst>
                  <a:ext uri="{FF2B5EF4-FFF2-40B4-BE49-F238E27FC236}">
                    <a16:creationId xmlns:a16="http://schemas.microsoft.com/office/drawing/2014/main" id="{D3A79D08-0453-4E5E-BB05-A4B595C65768}"/>
                  </a:ext>
                </a:extLst>
              </p:cNvPr>
              <p:cNvSpPr>
                <a:spLocks noChangeAspect="1"/>
              </p:cNvSpPr>
              <p:nvPr/>
            </p:nvSpPr>
            <p:spPr bwMode="auto">
              <a:xfrm>
                <a:off x="3605" y="1709"/>
                <a:ext cx="23" cy="30"/>
              </a:xfrm>
              <a:custGeom>
                <a:avLst/>
                <a:gdLst>
                  <a:gd name="T0" fmla="*/ 18 w 18"/>
                  <a:gd name="T1" fmla="*/ 0 h 24"/>
                  <a:gd name="T2" fmla="*/ 0 w 18"/>
                  <a:gd name="T3" fmla="*/ 24 h 24"/>
                </a:gdLst>
                <a:ahLst/>
                <a:cxnLst>
                  <a:cxn ang="0">
                    <a:pos x="T0" y="T1"/>
                  </a:cxn>
                  <a:cxn ang="0">
                    <a:pos x="T2" y="T3"/>
                  </a:cxn>
                </a:cxnLst>
                <a:rect l="0" t="0" r="r" b="b"/>
                <a:pathLst>
                  <a:path w="18" h="24">
                    <a:moveTo>
                      <a:pt x="18" y="0"/>
                    </a:moveTo>
                    <a:cubicBezTo>
                      <a:pt x="16" y="10"/>
                      <a:pt x="7" y="17"/>
                      <a:pt x="0" y="24"/>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24" name="Freeform 189">
                <a:extLst>
                  <a:ext uri="{FF2B5EF4-FFF2-40B4-BE49-F238E27FC236}">
                    <a16:creationId xmlns:a16="http://schemas.microsoft.com/office/drawing/2014/main" id="{D8019EC4-0282-41C3-B991-A2091C196213}"/>
                  </a:ext>
                </a:extLst>
              </p:cNvPr>
              <p:cNvSpPr>
                <a:spLocks noChangeAspect="1"/>
              </p:cNvSpPr>
              <p:nvPr/>
            </p:nvSpPr>
            <p:spPr bwMode="auto">
              <a:xfrm>
                <a:off x="3540" y="1709"/>
                <a:ext cx="88" cy="55"/>
              </a:xfrm>
              <a:custGeom>
                <a:avLst/>
                <a:gdLst>
                  <a:gd name="T0" fmla="*/ 70 w 70"/>
                  <a:gd name="T1" fmla="*/ 0 h 44"/>
                  <a:gd name="T2" fmla="*/ 0 w 70"/>
                  <a:gd name="T3" fmla="*/ 44 h 44"/>
                </a:gdLst>
                <a:ahLst/>
                <a:cxnLst>
                  <a:cxn ang="0">
                    <a:pos x="T0" y="T1"/>
                  </a:cxn>
                  <a:cxn ang="0">
                    <a:pos x="T2" y="T3"/>
                  </a:cxn>
                </a:cxnLst>
                <a:rect l="0" t="0" r="r" b="b"/>
                <a:pathLst>
                  <a:path w="70" h="44">
                    <a:moveTo>
                      <a:pt x="70" y="0"/>
                    </a:moveTo>
                    <a:cubicBezTo>
                      <a:pt x="45" y="9"/>
                      <a:pt x="19" y="23"/>
                      <a:pt x="0" y="44"/>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25" name="Freeform 190">
                <a:extLst>
                  <a:ext uri="{FF2B5EF4-FFF2-40B4-BE49-F238E27FC236}">
                    <a16:creationId xmlns:a16="http://schemas.microsoft.com/office/drawing/2014/main" id="{0A8A0DE3-C5AC-401B-B100-2817FB964B1C}"/>
                  </a:ext>
                </a:extLst>
              </p:cNvPr>
              <p:cNvSpPr>
                <a:spLocks noChangeAspect="1"/>
              </p:cNvSpPr>
              <p:nvPr/>
            </p:nvSpPr>
            <p:spPr bwMode="auto">
              <a:xfrm>
                <a:off x="3437" y="1383"/>
                <a:ext cx="37" cy="50"/>
              </a:xfrm>
              <a:custGeom>
                <a:avLst/>
                <a:gdLst>
                  <a:gd name="T0" fmla="*/ 0 w 30"/>
                  <a:gd name="T1" fmla="*/ 0 h 40"/>
                  <a:gd name="T2" fmla="*/ 30 w 30"/>
                  <a:gd name="T3" fmla="*/ 40 h 40"/>
                </a:gdLst>
                <a:ahLst/>
                <a:cxnLst>
                  <a:cxn ang="0">
                    <a:pos x="T0" y="T1"/>
                  </a:cxn>
                  <a:cxn ang="0">
                    <a:pos x="T2" y="T3"/>
                  </a:cxn>
                </a:cxnLst>
                <a:rect l="0" t="0" r="r" b="b"/>
                <a:pathLst>
                  <a:path w="30" h="40">
                    <a:moveTo>
                      <a:pt x="0" y="0"/>
                    </a:moveTo>
                    <a:cubicBezTo>
                      <a:pt x="8" y="15"/>
                      <a:pt x="24" y="25"/>
                      <a:pt x="30" y="4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26" name="Freeform 191">
                <a:extLst>
                  <a:ext uri="{FF2B5EF4-FFF2-40B4-BE49-F238E27FC236}">
                    <a16:creationId xmlns:a16="http://schemas.microsoft.com/office/drawing/2014/main" id="{CE7A7F0E-F09B-4BE3-9AF9-856ABC575AEC}"/>
                  </a:ext>
                </a:extLst>
              </p:cNvPr>
              <p:cNvSpPr>
                <a:spLocks noChangeAspect="1"/>
              </p:cNvSpPr>
              <p:nvPr/>
            </p:nvSpPr>
            <p:spPr bwMode="auto">
              <a:xfrm>
                <a:off x="3211" y="1287"/>
                <a:ext cx="65" cy="196"/>
              </a:xfrm>
              <a:custGeom>
                <a:avLst/>
                <a:gdLst>
                  <a:gd name="T0" fmla="*/ 0 w 52"/>
                  <a:gd name="T1" fmla="*/ 0 h 156"/>
                  <a:gd name="T2" fmla="*/ 18 w 52"/>
                  <a:gd name="T3" fmla="*/ 156 h 156"/>
                </a:gdLst>
                <a:ahLst/>
                <a:cxnLst>
                  <a:cxn ang="0">
                    <a:pos x="T0" y="T1"/>
                  </a:cxn>
                  <a:cxn ang="0">
                    <a:pos x="T2" y="T3"/>
                  </a:cxn>
                </a:cxnLst>
                <a:rect l="0" t="0" r="r" b="b"/>
                <a:pathLst>
                  <a:path w="52" h="156">
                    <a:moveTo>
                      <a:pt x="0" y="0"/>
                    </a:moveTo>
                    <a:cubicBezTo>
                      <a:pt x="47" y="39"/>
                      <a:pt x="52" y="105"/>
                      <a:pt x="18" y="156"/>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27" name="Freeform 192">
                <a:extLst>
                  <a:ext uri="{FF2B5EF4-FFF2-40B4-BE49-F238E27FC236}">
                    <a16:creationId xmlns:a16="http://schemas.microsoft.com/office/drawing/2014/main" id="{82880AAB-5075-43F5-B922-FCF16E569772}"/>
                  </a:ext>
                </a:extLst>
              </p:cNvPr>
              <p:cNvSpPr>
                <a:spLocks noChangeAspect="1"/>
              </p:cNvSpPr>
              <p:nvPr/>
            </p:nvSpPr>
            <p:spPr bwMode="auto">
              <a:xfrm>
                <a:off x="3234" y="1483"/>
                <a:ext cx="15" cy="80"/>
              </a:xfrm>
              <a:custGeom>
                <a:avLst/>
                <a:gdLst>
                  <a:gd name="T0" fmla="*/ 0 w 12"/>
                  <a:gd name="T1" fmla="*/ 0 h 64"/>
                  <a:gd name="T2" fmla="*/ 12 w 12"/>
                  <a:gd name="T3" fmla="*/ 64 h 64"/>
                </a:gdLst>
                <a:ahLst/>
                <a:cxnLst>
                  <a:cxn ang="0">
                    <a:pos x="T0" y="T1"/>
                  </a:cxn>
                  <a:cxn ang="0">
                    <a:pos x="T2" y="T3"/>
                  </a:cxn>
                </a:cxnLst>
                <a:rect l="0" t="0" r="r" b="b"/>
                <a:pathLst>
                  <a:path w="12" h="64">
                    <a:moveTo>
                      <a:pt x="0" y="0"/>
                    </a:moveTo>
                    <a:cubicBezTo>
                      <a:pt x="5" y="21"/>
                      <a:pt x="2" y="44"/>
                      <a:pt x="12" y="64"/>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28" name="Freeform 193">
                <a:extLst>
                  <a:ext uri="{FF2B5EF4-FFF2-40B4-BE49-F238E27FC236}">
                    <a16:creationId xmlns:a16="http://schemas.microsoft.com/office/drawing/2014/main" id="{05EF1C38-982C-4D31-B003-8F3197321DEF}"/>
                  </a:ext>
                </a:extLst>
              </p:cNvPr>
              <p:cNvSpPr>
                <a:spLocks noChangeAspect="1"/>
              </p:cNvSpPr>
              <p:nvPr/>
            </p:nvSpPr>
            <p:spPr bwMode="auto">
              <a:xfrm>
                <a:off x="3198" y="1483"/>
                <a:ext cx="36" cy="70"/>
              </a:xfrm>
              <a:custGeom>
                <a:avLst/>
                <a:gdLst>
                  <a:gd name="T0" fmla="*/ 28 w 28"/>
                  <a:gd name="T1" fmla="*/ 0 h 56"/>
                  <a:gd name="T2" fmla="*/ 0 w 28"/>
                  <a:gd name="T3" fmla="*/ 56 h 56"/>
                </a:gdLst>
                <a:ahLst/>
                <a:cxnLst>
                  <a:cxn ang="0">
                    <a:pos x="T0" y="T1"/>
                  </a:cxn>
                  <a:cxn ang="0">
                    <a:pos x="T2" y="T3"/>
                  </a:cxn>
                </a:cxnLst>
                <a:rect l="0" t="0" r="r" b="b"/>
                <a:pathLst>
                  <a:path w="28" h="56">
                    <a:moveTo>
                      <a:pt x="28" y="0"/>
                    </a:moveTo>
                    <a:cubicBezTo>
                      <a:pt x="9" y="12"/>
                      <a:pt x="8" y="40"/>
                      <a:pt x="0" y="56"/>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29" name="Freeform 194">
                <a:extLst>
                  <a:ext uri="{FF2B5EF4-FFF2-40B4-BE49-F238E27FC236}">
                    <a16:creationId xmlns:a16="http://schemas.microsoft.com/office/drawing/2014/main" id="{347EEC25-EBB8-4496-B05F-7FC2B4BAF27E}"/>
                  </a:ext>
                </a:extLst>
              </p:cNvPr>
              <p:cNvSpPr>
                <a:spLocks noChangeAspect="1"/>
              </p:cNvSpPr>
              <p:nvPr/>
            </p:nvSpPr>
            <p:spPr bwMode="auto">
              <a:xfrm>
                <a:off x="2384" y="1363"/>
                <a:ext cx="27" cy="57"/>
              </a:xfrm>
              <a:custGeom>
                <a:avLst/>
                <a:gdLst>
                  <a:gd name="T0" fmla="*/ 0 w 22"/>
                  <a:gd name="T1" fmla="*/ 46 h 46"/>
                  <a:gd name="T2" fmla="*/ 22 w 22"/>
                  <a:gd name="T3" fmla="*/ 0 h 46"/>
                </a:gdLst>
                <a:ahLst/>
                <a:cxnLst>
                  <a:cxn ang="0">
                    <a:pos x="T0" y="T1"/>
                  </a:cxn>
                  <a:cxn ang="0">
                    <a:pos x="T2" y="T3"/>
                  </a:cxn>
                </a:cxnLst>
                <a:rect l="0" t="0" r="r" b="b"/>
                <a:pathLst>
                  <a:path w="22" h="46">
                    <a:moveTo>
                      <a:pt x="0" y="46"/>
                    </a:moveTo>
                    <a:cubicBezTo>
                      <a:pt x="12" y="33"/>
                      <a:pt x="22" y="18"/>
                      <a:pt x="22"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30" name="Freeform 195">
                <a:extLst>
                  <a:ext uri="{FF2B5EF4-FFF2-40B4-BE49-F238E27FC236}">
                    <a16:creationId xmlns:a16="http://schemas.microsoft.com/office/drawing/2014/main" id="{8F05EF92-F006-457D-B29E-A51633BC24EC}"/>
                  </a:ext>
                </a:extLst>
              </p:cNvPr>
              <p:cNvSpPr>
                <a:spLocks noChangeAspect="1"/>
              </p:cNvSpPr>
              <p:nvPr/>
            </p:nvSpPr>
            <p:spPr bwMode="auto">
              <a:xfrm>
                <a:off x="2439" y="1484"/>
                <a:ext cx="317" cy="92"/>
              </a:xfrm>
              <a:custGeom>
                <a:avLst/>
                <a:gdLst>
                  <a:gd name="T0" fmla="*/ 0 w 253"/>
                  <a:gd name="T1" fmla="*/ 73 h 73"/>
                  <a:gd name="T2" fmla="*/ 87 w 253"/>
                  <a:gd name="T3" fmla="*/ 36 h 73"/>
                  <a:gd name="T4" fmla="*/ 253 w 253"/>
                  <a:gd name="T5" fmla="*/ 0 h 73"/>
                </a:gdLst>
                <a:ahLst/>
                <a:cxnLst>
                  <a:cxn ang="0">
                    <a:pos x="T0" y="T1"/>
                  </a:cxn>
                  <a:cxn ang="0">
                    <a:pos x="T2" y="T3"/>
                  </a:cxn>
                  <a:cxn ang="0">
                    <a:pos x="T4" y="T5"/>
                  </a:cxn>
                </a:cxnLst>
                <a:rect l="0" t="0" r="r" b="b"/>
                <a:pathLst>
                  <a:path w="253" h="73">
                    <a:moveTo>
                      <a:pt x="0" y="73"/>
                    </a:moveTo>
                    <a:cubicBezTo>
                      <a:pt x="32" y="62"/>
                      <a:pt x="52" y="43"/>
                      <a:pt x="87" y="36"/>
                    </a:cubicBezTo>
                    <a:cubicBezTo>
                      <a:pt x="148" y="23"/>
                      <a:pt x="205" y="56"/>
                      <a:pt x="253"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31" name="Freeform 196">
                <a:extLst>
                  <a:ext uri="{FF2B5EF4-FFF2-40B4-BE49-F238E27FC236}">
                    <a16:creationId xmlns:a16="http://schemas.microsoft.com/office/drawing/2014/main" id="{93FC9744-F27E-4D37-B11D-7A74F5189BF0}"/>
                  </a:ext>
                </a:extLst>
              </p:cNvPr>
              <p:cNvSpPr>
                <a:spLocks noChangeAspect="1"/>
              </p:cNvSpPr>
              <p:nvPr/>
            </p:nvSpPr>
            <p:spPr bwMode="auto">
              <a:xfrm>
                <a:off x="2753" y="1423"/>
                <a:ext cx="14" cy="61"/>
              </a:xfrm>
              <a:custGeom>
                <a:avLst/>
                <a:gdLst>
                  <a:gd name="T0" fmla="*/ 2 w 11"/>
                  <a:gd name="T1" fmla="*/ 49 h 49"/>
                  <a:gd name="T2" fmla="*/ 11 w 11"/>
                  <a:gd name="T3" fmla="*/ 0 h 49"/>
                </a:gdLst>
                <a:ahLst/>
                <a:cxnLst>
                  <a:cxn ang="0">
                    <a:pos x="T0" y="T1"/>
                  </a:cxn>
                  <a:cxn ang="0">
                    <a:pos x="T2" y="T3"/>
                  </a:cxn>
                </a:cxnLst>
                <a:rect l="0" t="0" r="r" b="b"/>
                <a:pathLst>
                  <a:path w="11" h="49">
                    <a:moveTo>
                      <a:pt x="2" y="49"/>
                    </a:moveTo>
                    <a:cubicBezTo>
                      <a:pt x="0" y="31"/>
                      <a:pt x="8" y="17"/>
                      <a:pt x="11"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32" name="Freeform 197">
                <a:extLst>
                  <a:ext uri="{FF2B5EF4-FFF2-40B4-BE49-F238E27FC236}">
                    <a16:creationId xmlns:a16="http://schemas.microsoft.com/office/drawing/2014/main" id="{106FC3F8-E5FA-4F6A-929A-2C32FC1FAA66}"/>
                  </a:ext>
                </a:extLst>
              </p:cNvPr>
              <p:cNvSpPr>
                <a:spLocks noChangeAspect="1"/>
              </p:cNvSpPr>
              <p:nvPr/>
            </p:nvSpPr>
            <p:spPr bwMode="auto">
              <a:xfrm>
                <a:off x="2756" y="1460"/>
                <a:ext cx="160" cy="42"/>
              </a:xfrm>
              <a:custGeom>
                <a:avLst/>
                <a:gdLst>
                  <a:gd name="T0" fmla="*/ 0 w 127"/>
                  <a:gd name="T1" fmla="*/ 20 h 34"/>
                  <a:gd name="T2" fmla="*/ 127 w 127"/>
                  <a:gd name="T3" fmla="*/ 29 h 34"/>
                </a:gdLst>
                <a:ahLst/>
                <a:cxnLst>
                  <a:cxn ang="0">
                    <a:pos x="T0" y="T1"/>
                  </a:cxn>
                  <a:cxn ang="0">
                    <a:pos x="T2" y="T3"/>
                  </a:cxn>
                </a:cxnLst>
                <a:rect l="0" t="0" r="r" b="b"/>
                <a:pathLst>
                  <a:path w="127" h="34">
                    <a:moveTo>
                      <a:pt x="0" y="20"/>
                    </a:moveTo>
                    <a:cubicBezTo>
                      <a:pt x="43" y="0"/>
                      <a:pt x="83" y="34"/>
                      <a:pt x="127" y="29"/>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33" name="Freeform 198">
                <a:extLst>
                  <a:ext uri="{FF2B5EF4-FFF2-40B4-BE49-F238E27FC236}">
                    <a16:creationId xmlns:a16="http://schemas.microsoft.com/office/drawing/2014/main" id="{BF2A5C33-1E06-4B1C-95D4-8EC3607F88DA}"/>
                  </a:ext>
                </a:extLst>
              </p:cNvPr>
              <p:cNvSpPr>
                <a:spLocks noChangeAspect="1"/>
              </p:cNvSpPr>
              <p:nvPr/>
            </p:nvSpPr>
            <p:spPr bwMode="auto">
              <a:xfrm>
                <a:off x="2916" y="1363"/>
                <a:ext cx="41" cy="133"/>
              </a:xfrm>
              <a:custGeom>
                <a:avLst/>
                <a:gdLst>
                  <a:gd name="T0" fmla="*/ 0 w 33"/>
                  <a:gd name="T1" fmla="*/ 106 h 106"/>
                  <a:gd name="T2" fmla="*/ 10 w 33"/>
                  <a:gd name="T3" fmla="*/ 0 h 106"/>
                </a:gdLst>
                <a:ahLst/>
                <a:cxnLst>
                  <a:cxn ang="0">
                    <a:pos x="T0" y="T1"/>
                  </a:cxn>
                  <a:cxn ang="0">
                    <a:pos x="T2" y="T3"/>
                  </a:cxn>
                </a:cxnLst>
                <a:rect l="0" t="0" r="r" b="b"/>
                <a:pathLst>
                  <a:path w="33" h="106">
                    <a:moveTo>
                      <a:pt x="0" y="106"/>
                    </a:moveTo>
                    <a:cubicBezTo>
                      <a:pt x="33" y="79"/>
                      <a:pt x="12" y="35"/>
                      <a:pt x="1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34" name="Freeform 199">
                <a:extLst>
                  <a:ext uri="{FF2B5EF4-FFF2-40B4-BE49-F238E27FC236}">
                    <a16:creationId xmlns:a16="http://schemas.microsoft.com/office/drawing/2014/main" id="{645D8FB1-3164-49BE-B88A-B754BF3728A0}"/>
                  </a:ext>
                </a:extLst>
              </p:cNvPr>
              <p:cNvSpPr>
                <a:spLocks noChangeAspect="1"/>
              </p:cNvSpPr>
              <p:nvPr/>
            </p:nvSpPr>
            <p:spPr bwMode="auto">
              <a:xfrm>
                <a:off x="2916" y="1496"/>
                <a:ext cx="172" cy="65"/>
              </a:xfrm>
              <a:custGeom>
                <a:avLst/>
                <a:gdLst>
                  <a:gd name="T0" fmla="*/ 0 w 138"/>
                  <a:gd name="T1" fmla="*/ 0 h 52"/>
                  <a:gd name="T2" fmla="*/ 67 w 138"/>
                  <a:gd name="T3" fmla="*/ 37 h 52"/>
                  <a:gd name="T4" fmla="*/ 138 w 138"/>
                  <a:gd name="T5" fmla="*/ 52 h 52"/>
                </a:gdLst>
                <a:ahLst/>
                <a:cxnLst>
                  <a:cxn ang="0">
                    <a:pos x="T0" y="T1"/>
                  </a:cxn>
                  <a:cxn ang="0">
                    <a:pos x="T2" y="T3"/>
                  </a:cxn>
                  <a:cxn ang="0">
                    <a:pos x="T4" y="T5"/>
                  </a:cxn>
                </a:cxnLst>
                <a:rect l="0" t="0" r="r" b="b"/>
                <a:pathLst>
                  <a:path w="138" h="52">
                    <a:moveTo>
                      <a:pt x="0" y="0"/>
                    </a:moveTo>
                    <a:cubicBezTo>
                      <a:pt x="28" y="10"/>
                      <a:pt x="39" y="29"/>
                      <a:pt x="67" y="37"/>
                    </a:cubicBezTo>
                    <a:cubicBezTo>
                      <a:pt x="92" y="44"/>
                      <a:pt x="117" y="31"/>
                      <a:pt x="138" y="52"/>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35" name="Freeform 200">
                <a:extLst>
                  <a:ext uri="{FF2B5EF4-FFF2-40B4-BE49-F238E27FC236}">
                    <a16:creationId xmlns:a16="http://schemas.microsoft.com/office/drawing/2014/main" id="{0A60FE06-FBFB-49B8-BB34-900A28720955}"/>
                  </a:ext>
                </a:extLst>
              </p:cNvPr>
              <p:cNvSpPr>
                <a:spLocks noChangeAspect="1"/>
              </p:cNvSpPr>
              <p:nvPr/>
            </p:nvSpPr>
            <p:spPr bwMode="auto">
              <a:xfrm>
                <a:off x="3087" y="1443"/>
                <a:ext cx="17" cy="118"/>
              </a:xfrm>
              <a:custGeom>
                <a:avLst/>
                <a:gdLst>
                  <a:gd name="T0" fmla="*/ 1 w 13"/>
                  <a:gd name="T1" fmla="*/ 94 h 94"/>
                  <a:gd name="T2" fmla="*/ 13 w 13"/>
                  <a:gd name="T3" fmla="*/ 0 h 94"/>
                </a:gdLst>
                <a:ahLst/>
                <a:cxnLst>
                  <a:cxn ang="0">
                    <a:pos x="T0" y="T1"/>
                  </a:cxn>
                  <a:cxn ang="0">
                    <a:pos x="T2" y="T3"/>
                  </a:cxn>
                </a:cxnLst>
                <a:rect l="0" t="0" r="r" b="b"/>
                <a:pathLst>
                  <a:path w="13" h="94">
                    <a:moveTo>
                      <a:pt x="1" y="94"/>
                    </a:moveTo>
                    <a:cubicBezTo>
                      <a:pt x="0" y="62"/>
                      <a:pt x="6" y="31"/>
                      <a:pt x="13"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36" name="Freeform 201">
                <a:extLst>
                  <a:ext uri="{FF2B5EF4-FFF2-40B4-BE49-F238E27FC236}">
                    <a16:creationId xmlns:a16="http://schemas.microsoft.com/office/drawing/2014/main" id="{9CCBC554-B1D8-4068-8D2E-CA8F2958E9D0}"/>
                  </a:ext>
                </a:extLst>
              </p:cNvPr>
              <p:cNvSpPr>
                <a:spLocks noChangeAspect="1"/>
              </p:cNvSpPr>
              <p:nvPr/>
            </p:nvSpPr>
            <p:spPr bwMode="auto">
              <a:xfrm>
                <a:off x="3088" y="1561"/>
                <a:ext cx="196" cy="170"/>
              </a:xfrm>
              <a:custGeom>
                <a:avLst/>
                <a:gdLst>
                  <a:gd name="T0" fmla="*/ 0 w 156"/>
                  <a:gd name="T1" fmla="*/ 0 h 136"/>
                  <a:gd name="T2" fmla="*/ 1 w 156"/>
                  <a:gd name="T3" fmla="*/ 1 h 136"/>
                  <a:gd name="T4" fmla="*/ 53 w 156"/>
                  <a:gd name="T5" fmla="*/ 97 h 136"/>
                  <a:gd name="T6" fmla="*/ 152 w 156"/>
                  <a:gd name="T7" fmla="*/ 118 h 136"/>
                  <a:gd name="T8" fmla="*/ 156 w 156"/>
                  <a:gd name="T9" fmla="*/ 118 h 136"/>
                </a:gdLst>
                <a:ahLst/>
                <a:cxnLst>
                  <a:cxn ang="0">
                    <a:pos x="T0" y="T1"/>
                  </a:cxn>
                  <a:cxn ang="0">
                    <a:pos x="T2" y="T3"/>
                  </a:cxn>
                  <a:cxn ang="0">
                    <a:pos x="T4" y="T5"/>
                  </a:cxn>
                  <a:cxn ang="0">
                    <a:pos x="T6" y="T7"/>
                  </a:cxn>
                  <a:cxn ang="0">
                    <a:pos x="T8" y="T9"/>
                  </a:cxn>
                </a:cxnLst>
                <a:rect l="0" t="0" r="r" b="b"/>
                <a:pathLst>
                  <a:path w="156" h="136">
                    <a:moveTo>
                      <a:pt x="0" y="0"/>
                    </a:moveTo>
                    <a:cubicBezTo>
                      <a:pt x="0" y="0"/>
                      <a:pt x="1" y="1"/>
                      <a:pt x="1" y="1"/>
                    </a:cubicBezTo>
                    <a:cubicBezTo>
                      <a:pt x="7" y="37"/>
                      <a:pt x="19" y="76"/>
                      <a:pt x="53" y="97"/>
                    </a:cubicBezTo>
                    <a:cubicBezTo>
                      <a:pt x="94" y="82"/>
                      <a:pt x="113" y="136"/>
                      <a:pt x="152" y="118"/>
                    </a:cubicBezTo>
                    <a:cubicBezTo>
                      <a:pt x="153" y="118"/>
                      <a:pt x="155" y="118"/>
                      <a:pt x="156" y="118"/>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37" name="Freeform 202">
                <a:extLst>
                  <a:ext uri="{FF2B5EF4-FFF2-40B4-BE49-F238E27FC236}">
                    <a16:creationId xmlns:a16="http://schemas.microsoft.com/office/drawing/2014/main" id="{3257819D-D1D4-4645-A8EA-920D9392D1A2}"/>
                  </a:ext>
                </a:extLst>
              </p:cNvPr>
              <p:cNvSpPr>
                <a:spLocks noChangeAspect="1"/>
              </p:cNvSpPr>
              <p:nvPr/>
            </p:nvSpPr>
            <p:spPr bwMode="auto">
              <a:xfrm>
                <a:off x="3284" y="1518"/>
                <a:ext cx="156" cy="191"/>
              </a:xfrm>
              <a:custGeom>
                <a:avLst/>
                <a:gdLst>
                  <a:gd name="T0" fmla="*/ 0 w 124"/>
                  <a:gd name="T1" fmla="*/ 152 h 152"/>
                  <a:gd name="T2" fmla="*/ 49 w 124"/>
                  <a:gd name="T3" fmla="*/ 89 h 152"/>
                  <a:gd name="T4" fmla="*/ 124 w 124"/>
                  <a:gd name="T5" fmla="*/ 0 h 152"/>
                </a:gdLst>
                <a:ahLst/>
                <a:cxnLst>
                  <a:cxn ang="0">
                    <a:pos x="T0" y="T1"/>
                  </a:cxn>
                  <a:cxn ang="0">
                    <a:pos x="T2" y="T3"/>
                  </a:cxn>
                  <a:cxn ang="0">
                    <a:pos x="T4" y="T5"/>
                  </a:cxn>
                </a:cxnLst>
                <a:rect l="0" t="0" r="r" b="b"/>
                <a:pathLst>
                  <a:path w="124" h="152">
                    <a:moveTo>
                      <a:pt x="0" y="152"/>
                    </a:moveTo>
                    <a:cubicBezTo>
                      <a:pt x="25" y="138"/>
                      <a:pt x="33" y="112"/>
                      <a:pt x="49" y="89"/>
                    </a:cubicBezTo>
                    <a:cubicBezTo>
                      <a:pt x="72" y="57"/>
                      <a:pt x="106" y="36"/>
                      <a:pt x="124"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38" name="Freeform 203">
                <a:extLst>
                  <a:ext uri="{FF2B5EF4-FFF2-40B4-BE49-F238E27FC236}">
                    <a16:creationId xmlns:a16="http://schemas.microsoft.com/office/drawing/2014/main" id="{EA9DF912-6556-4FDD-BEC3-B334509E0DFE}"/>
                  </a:ext>
                </a:extLst>
              </p:cNvPr>
              <p:cNvSpPr>
                <a:spLocks noChangeAspect="1"/>
              </p:cNvSpPr>
              <p:nvPr/>
            </p:nvSpPr>
            <p:spPr bwMode="auto">
              <a:xfrm>
                <a:off x="3284" y="1709"/>
                <a:ext cx="88" cy="74"/>
              </a:xfrm>
              <a:custGeom>
                <a:avLst/>
                <a:gdLst>
                  <a:gd name="T0" fmla="*/ 0 w 70"/>
                  <a:gd name="T1" fmla="*/ 0 h 59"/>
                  <a:gd name="T2" fmla="*/ 70 w 70"/>
                  <a:gd name="T3" fmla="*/ 50 h 59"/>
                </a:gdLst>
                <a:ahLst/>
                <a:cxnLst>
                  <a:cxn ang="0">
                    <a:pos x="T0" y="T1"/>
                  </a:cxn>
                  <a:cxn ang="0">
                    <a:pos x="T2" y="T3"/>
                  </a:cxn>
                </a:cxnLst>
                <a:rect l="0" t="0" r="r" b="b"/>
                <a:pathLst>
                  <a:path w="70" h="59">
                    <a:moveTo>
                      <a:pt x="0" y="0"/>
                    </a:moveTo>
                    <a:cubicBezTo>
                      <a:pt x="3" y="30"/>
                      <a:pt x="40" y="59"/>
                      <a:pt x="70" y="5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39" name="Freeform 204">
                <a:extLst>
                  <a:ext uri="{FF2B5EF4-FFF2-40B4-BE49-F238E27FC236}">
                    <a16:creationId xmlns:a16="http://schemas.microsoft.com/office/drawing/2014/main" id="{275858BD-CA88-4935-B894-EE5CDB521E4B}"/>
                  </a:ext>
                </a:extLst>
              </p:cNvPr>
              <p:cNvSpPr>
                <a:spLocks noChangeAspect="1"/>
              </p:cNvSpPr>
              <p:nvPr/>
            </p:nvSpPr>
            <p:spPr bwMode="auto">
              <a:xfrm>
                <a:off x="3372" y="1662"/>
                <a:ext cx="85" cy="110"/>
              </a:xfrm>
              <a:custGeom>
                <a:avLst/>
                <a:gdLst>
                  <a:gd name="T0" fmla="*/ 0 w 68"/>
                  <a:gd name="T1" fmla="*/ 88 h 88"/>
                  <a:gd name="T2" fmla="*/ 68 w 68"/>
                  <a:gd name="T3" fmla="*/ 0 h 88"/>
                </a:gdLst>
                <a:ahLst/>
                <a:cxnLst>
                  <a:cxn ang="0">
                    <a:pos x="T0" y="T1"/>
                  </a:cxn>
                  <a:cxn ang="0">
                    <a:pos x="T2" y="T3"/>
                  </a:cxn>
                </a:cxnLst>
                <a:rect l="0" t="0" r="r" b="b"/>
                <a:pathLst>
                  <a:path w="68" h="88">
                    <a:moveTo>
                      <a:pt x="0" y="88"/>
                    </a:moveTo>
                    <a:cubicBezTo>
                      <a:pt x="14" y="53"/>
                      <a:pt x="40" y="24"/>
                      <a:pt x="68"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40" name="Freeform 205">
                <a:extLst>
                  <a:ext uri="{FF2B5EF4-FFF2-40B4-BE49-F238E27FC236}">
                    <a16:creationId xmlns:a16="http://schemas.microsoft.com/office/drawing/2014/main" id="{B3588374-B877-446D-8880-30F378FC2D62}"/>
                  </a:ext>
                </a:extLst>
              </p:cNvPr>
              <p:cNvSpPr>
                <a:spLocks noChangeAspect="1"/>
              </p:cNvSpPr>
              <p:nvPr/>
            </p:nvSpPr>
            <p:spPr bwMode="auto">
              <a:xfrm>
                <a:off x="3456" y="1618"/>
                <a:ext cx="8" cy="44"/>
              </a:xfrm>
              <a:custGeom>
                <a:avLst/>
                <a:gdLst>
                  <a:gd name="T0" fmla="*/ 1 w 7"/>
                  <a:gd name="T1" fmla="*/ 34 h 34"/>
                  <a:gd name="T2" fmla="*/ 7 w 7"/>
                  <a:gd name="T3" fmla="*/ 0 h 34"/>
                </a:gdLst>
                <a:ahLst/>
                <a:cxnLst>
                  <a:cxn ang="0">
                    <a:pos x="T0" y="T1"/>
                  </a:cxn>
                  <a:cxn ang="0">
                    <a:pos x="T2" y="T3"/>
                  </a:cxn>
                </a:cxnLst>
                <a:rect l="0" t="0" r="r" b="b"/>
                <a:pathLst>
                  <a:path w="7" h="34">
                    <a:moveTo>
                      <a:pt x="1" y="34"/>
                    </a:moveTo>
                    <a:cubicBezTo>
                      <a:pt x="0" y="24"/>
                      <a:pt x="3" y="10"/>
                      <a:pt x="7"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41" name="Freeform 206">
                <a:extLst>
                  <a:ext uri="{FF2B5EF4-FFF2-40B4-BE49-F238E27FC236}">
                    <a16:creationId xmlns:a16="http://schemas.microsoft.com/office/drawing/2014/main" id="{0F1CC57C-1B8E-4140-A431-3D6A3AD52771}"/>
                  </a:ext>
                </a:extLst>
              </p:cNvPr>
              <p:cNvSpPr>
                <a:spLocks noChangeAspect="1"/>
              </p:cNvSpPr>
              <p:nvPr/>
            </p:nvSpPr>
            <p:spPr bwMode="auto">
              <a:xfrm>
                <a:off x="3457" y="1628"/>
                <a:ext cx="83" cy="45"/>
              </a:xfrm>
              <a:custGeom>
                <a:avLst/>
                <a:gdLst>
                  <a:gd name="T0" fmla="*/ 0 w 66"/>
                  <a:gd name="T1" fmla="*/ 26 h 36"/>
                  <a:gd name="T2" fmla="*/ 66 w 66"/>
                  <a:gd name="T3" fmla="*/ 0 h 36"/>
                </a:gdLst>
                <a:ahLst/>
                <a:cxnLst>
                  <a:cxn ang="0">
                    <a:pos x="T0" y="T1"/>
                  </a:cxn>
                  <a:cxn ang="0">
                    <a:pos x="T2" y="T3"/>
                  </a:cxn>
                </a:cxnLst>
                <a:rect l="0" t="0" r="r" b="b"/>
                <a:pathLst>
                  <a:path w="66" h="36">
                    <a:moveTo>
                      <a:pt x="0" y="26"/>
                    </a:moveTo>
                    <a:cubicBezTo>
                      <a:pt x="26" y="36"/>
                      <a:pt x="47" y="14"/>
                      <a:pt x="66"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42" name="Freeform 207">
                <a:extLst>
                  <a:ext uri="{FF2B5EF4-FFF2-40B4-BE49-F238E27FC236}">
                    <a16:creationId xmlns:a16="http://schemas.microsoft.com/office/drawing/2014/main" id="{3CC9BA28-2922-4961-9B6E-0E5683ADBA81}"/>
                  </a:ext>
                </a:extLst>
              </p:cNvPr>
              <p:cNvSpPr>
                <a:spLocks noChangeAspect="1"/>
              </p:cNvSpPr>
              <p:nvPr/>
            </p:nvSpPr>
            <p:spPr bwMode="auto">
              <a:xfrm>
                <a:off x="3372" y="1772"/>
                <a:ext cx="92" cy="56"/>
              </a:xfrm>
              <a:custGeom>
                <a:avLst/>
                <a:gdLst>
                  <a:gd name="T0" fmla="*/ 0 w 74"/>
                  <a:gd name="T1" fmla="*/ 0 h 45"/>
                  <a:gd name="T2" fmla="*/ 19 w 74"/>
                  <a:gd name="T3" fmla="*/ 41 h 45"/>
                  <a:gd name="T4" fmla="*/ 74 w 74"/>
                  <a:gd name="T5" fmla="*/ 10 h 45"/>
                </a:gdLst>
                <a:ahLst/>
                <a:cxnLst>
                  <a:cxn ang="0">
                    <a:pos x="T0" y="T1"/>
                  </a:cxn>
                  <a:cxn ang="0">
                    <a:pos x="T2" y="T3"/>
                  </a:cxn>
                  <a:cxn ang="0">
                    <a:pos x="T4" y="T5"/>
                  </a:cxn>
                </a:cxnLst>
                <a:rect l="0" t="0" r="r" b="b"/>
                <a:pathLst>
                  <a:path w="74" h="45">
                    <a:moveTo>
                      <a:pt x="0" y="0"/>
                    </a:moveTo>
                    <a:cubicBezTo>
                      <a:pt x="1" y="16"/>
                      <a:pt x="5" y="31"/>
                      <a:pt x="19" y="41"/>
                    </a:cubicBezTo>
                    <a:cubicBezTo>
                      <a:pt x="42" y="45"/>
                      <a:pt x="61" y="27"/>
                      <a:pt x="74" y="1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43" name="Freeform 208">
                <a:extLst>
                  <a:ext uri="{FF2B5EF4-FFF2-40B4-BE49-F238E27FC236}">
                    <a16:creationId xmlns:a16="http://schemas.microsoft.com/office/drawing/2014/main" id="{7DC2D179-F9B1-4EC2-9CB9-1A150C5B7BB3}"/>
                  </a:ext>
                </a:extLst>
              </p:cNvPr>
              <p:cNvSpPr>
                <a:spLocks noChangeAspect="1"/>
              </p:cNvSpPr>
              <p:nvPr/>
            </p:nvSpPr>
            <p:spPr bwMode="auto">
              <a:xfrm>
                <a:off x="2101" y="1874"/>
                <a:ext cx="17" cy="40"/>
              </a:xfrm>
              <a:custGeom>
                <a:avLst/>
                <a:gdLst>
                  <a:gd name="T0" fmla="*/ 13 w 13"/>
                  <a:gd name="T1" fmla="*/ 0 h 31"/>
                  <a:gd name="T2" fmla="*/ 0 w 13"/>
                  <a:gd name="T3" fmla="*/ 31 h 31"/>
                </a:gdLst>
                <a:ahLst/>
                <a:cxnLst>
                  <a:cxn ang="0">
                    <a:pos x="T0" y="T1"/>
                  </a:cxn>
                  <a:cxn ang="0">
                    <a:pos x="T2" y="T3"/>
                  </a:cxn>
                </a:cxnLst>
                <a:rect l="0" t="0" r="r" b="b"/>
                <a:pathLst>
                  <a:path w="13" h="31">
                    <a:moveTo>
                      <a:pt x="13" y="0"/>
                    </a:moveTo>
                    <a:cubicBezTo>
                      <a:pt x="6" y="10"/>
                      <a:pt x="2" y="19"/>
                      <a:pt x="0" y="31"/>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44" name="Freeform 209">
                <a:extLst>
                  <a:ext uri="{FF2B5EF4-FFF2-40B4-BE49-F238E27FC236}">
                    <a16:creationId xmlns:a16="http://schemas.microsoft.com/office/drawing/2014/main" id="{4F24BB80-5F9C-4BE9-90DD-DE70D0DAB445}"/>
                  </a:ext>
                </a:extLst>
              </p:cNvPr>
              <p:cNvSpPr>
                <a:spLocks noChangeAspect="1"/>
              </p:cNvSpPr>
              <p:nvPr/>
            </p:nvSpPr>
            <p:spPr bwMode="auto">
              <a:xfrm>
                <a:off x="2101" y="1914"/>
                <a:ext cx="137" cy="176"/>
              </a:xfrm>
              <a:custGeom>
                <a:avLst/>
                <a:gdLst>
                  <a:gd name="T0" fmla="*/ 0 w 109"/>
                  <a:gd name="T1" fmla="*/ 0 h 141"/>
                  <a:gd name="T2" fmla="*/ 109 w 109"/>
                  <a:gd name="T3" fmla="*/ 133 h 141"/>
                </a:gdLst>
                <a:ahLst/>
                <a:cxnLst>
                  <a:cxn ang="0">
                    <a:pos x="T0" y="T1"/>
                  </a:cxn>
                  <a:cxn ang="0">
                    <a:pos x="T2" y="T3"/>
                  </a:cxn>
                </a:cxnLst>
                <a:rect l="0" t="0" r="r" b="b"/>
                <a:pathLst>
                  <a:path w="109" h="141">
                    <a:moveTo>
                      <a:pt x="0" y="0"/>
                    </a:moveTo>
                    <a:cubicBezTo>
                      <a:pt x="13" y="54"/>
                      <a:pt x="34" y="141"/>
                      <a:pt x="109" y="133"/>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45" name="Freeform 210">
                <a:extLst>
                  <a:ext uri="{FF2B5EF4-FFF2-40B4-BE49-F238E27FC236}">
                    <a16:creationId xmlns:a16="http://schemas.microsoft.com/office/drawing/2014/main" id="{D2930FA4-2098-4ED5-85C1-E664509720DC}"/>
                  </a:ext>
                </a:extLst>
              </p:cNvPr>
              <p:cNvSpPr>
                <a:spLocks noChangeAspect="1"/>
              </p:cNvSpPr>
              <p:nvPr/>
            </p:nvSpPr>
            <p:spPr bwMode="auto">
              <a:xfrm>
                <a:off x="2238" y="2045"/>
                <a:ext cx="20" cy="35"/>
              </a:xfrm>
              <a:custGeom>
                <a:avLst/>
                <a:gdLst>
                  <a:gd name="T0" fmla="*/ 0 w 16"/>
                  <a:gd name="T1" fmla="*/ 28 h 28"/>
                  <a:gd name="T2" fmla="*/ 14 w 16"/>
                  <a:gd name="T3" fmla="*/ 0 h 28"/>
                </a:gdLst>
                <a:ahLst/>
                <a:cxnLst>
                  <a:cxn ang="0">
                    <a:pos x="T0" y="T1"/>
                  </a:cxn>
                  <a:cxn ang="0">
                    <a:pos x="T2" y="T3"/>
                  </a:cxn>
                </a:cxnLst>
                <a:rect l="0" t="0" r="r" b="b"/>
                <a:pathLst>
                  <a:path w="16" h="28">
                    <a:moveTo>
                      <a:pt x="0" y="28"/>
                    </a:moveTo>
                    <a:cubicBezTo>
                      <a:pt x="6" y="20"/>
                      <a:pt x="16" y="12"/>
                      <a:pt x="14"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46" name="Freeform 211">
                <a:extLst>
                  <a:ext uri="{FF2B5EF4-FFF2-40B4-BE49-F238E27FC236}">
                    <a16:creationId xmlns:a16="http://schemas.microsoft.com/office/drawing/2014/main" id="{DBA1455F-0A03-4A4A-B6B0-AD723B599FF4}"/>
                  </a:ext>
                </a:extLst>
              </p:cNvPr>
              <p:cNvSpPr>
                <a:spLocks noChangeAspect="1"/>
              </p:cNvSpPr>
              <p:nvPr/>
            </p:nvSpPr>
            <p:spPr bwMode="auto">
              <a:xfrm>
                <a:off x="2238" y="2080"/>
                <a:ext cx="226" cy="162"/>
              </a:xfrm>
              <a:custGeom>
                <a:avLst/>
                <a:gdLst>
                  <a:gd name="T0" fmla="*/ 0 w 180"/>
                  <a:gd name="T1" fmla="*/ 0 h 129"/>
                  <a:gd name="T2" fmla="*/ 180 w 180"/>
                  <a:gd name="T3" fmla="*/ 118 h 129"/>
                </a:gdLst>
                <a:ahLst/>
                <a:cxnLst>
                  <a:cxn ang="0">
                    <a:pos x="T0" y="T1"/>
                  </a:cxn>
                  <a:cxn ang="0">
                    <a:pos x="T2" y="T3"/>
                  </a:cxn>
                </a:cxnLst>
                <a:rect l="0" t="0" r="r" b="b"/>
                <a:pathLst>
                  <a:path w="180" h="129">
                    <a:moveTo>
                      <a:pt x="0" y="0"/>
                    </a:moveTo>
                    <a:cubicBezTo>
                      <a:pt x="54" y="47"/>
                      <a:pt x="95" y="129"/>
                      <a:pt x="180" y="118"/>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47" name="Freeform 212">
                <a:extLst>
                  <a:ext uri="{FF2B5EF4-FFF2-40B4-BE49-F238E27FC236}">
                    <a16:creationId xmlns:a16="http://schemas.microsoft.com/office/drawing/2014/main" id="{3AD6DDAA-E2A1-44FC-AC49-F514B2321E08}"/>
                  </a:ext>
                </a:extLst>
              </p:cNvPr>
              <p:cNvSpPr>
                <a:spLocks noChangeAspect="1"/>
              </p:cNvSpPr>
              <p:nvPr/>
            </p:nvSpPr>
            <p:spPr bwMode="auto">
              <a:xfrm>
                <a:off x="2464" y="2221"/>
                <a:ext cx="20" cy="7"/>
              </a:xfrm>
              <a:custGeom>
                <a:avLst/>
                <a:gdLst>
                  <a:gd name="T0" fmla="*/ 0 w 16"/>
                  <a:gd name="T1" fmla="*/ 6 h 6"/>
                  <a:gd name="T2" fmla="*/ 3 w 16"/>
                  <a:gd name="T3" fmla="*/ 1 h 6"/>
                  <a:gd name="T4" fmla="*/ 16 w 16"/>
                  <a:gd name="T5" fmla="*/ 0 h 6"/>
                </a:gdLst>
                <a:ahLst/>
                <a:cxnLst>
                  <a:cxn ang="0">
                    <a:pos x="T0" y="T1"/>
                  </a:cxn>
                  <a:cxn ang="0">
                    <a:pos x="T2" y="T3"/>
                  </a:cxn>
                  <a:cxn ang="0">
                    <a:pos x="T4" y="T5"/>
                  </a:cxn>
                </a:cxnLst>
                <a:rect l="0" t="0" r="r" b="b"/>
                <a:pathLst>
                  <a:path w="16" h="6">
                    <a:moveTo>
                      <a:pt x="0" y="6"/>
                    </a:moveTo>
                    <a:cubicBezTo>
                      <a:pt x="1" y="4"/>
                      <a:pt x="2" y="3"/>
                      <a:pt x="3" y="1"/>
                    </a:cubicBezTo>
                    <a:cubicBezTo>
                      <a:pt x="6" y="0"/>
                      <a:pt x="11" y="0"/>
                      <a:pt x="16"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48" name="Freeform 213">
                <a:extLst>
                  <a:ext uri="{FF2B5EF4-FFF2-40B4-BE49-F238E27FC236}">
                    <a16:creationId xmlns:a16="http://schemas.microsoft.com/office/drawing/2014/main" id="{B2BC55C2-955A-4D7C-B624-7AB059F68A50}"/>
                  </a:ext>
                </a:extLst>
              </p:cNvPr>
              <p:cNvSpPr>
                <a:spLocks noChangeAspect="1"/>
              </p:cNvSpPr>
              <p:nvPr/>
            </p:nvSpPr>
            <p:spPr bwMode="auto">
              <a:xfrm>
                <a:off x="2484" y="2177"/>
                <a:ext cx="103" cy="44"/>
              </a:xfrm>
              <a:custGeom>
                <a:avLst/>
                <a:gdLst>
                  <a:gd name="T0" fmla="*/ 0 w 82"/>
                  <a:gd name="T1" fmla="*/ 35 h 35"/>
                  <a:gd name="T2" fmla="*/ 82 w 82"/>
                  <a:gd name="T3" fmla="*/ 3 h 35"/>
                </a:gdLst>
                <a:ahLst/>
                <a:cxnLst>
                  <a:cxn ang="0">
                    <a:pos x="T0" y="T1"/>
                  </a:cxn>
                  <a:cxn ang="0">
                    <a:pos x="T2" y="T3"/>
                  </a:cxn>
                </a:cxnLst>
                <a:rect l="0" t="0" r="r" b="b"/>
                <a:pathLst>
                  <a:path w="82" h="35">
                    <a:moveTo>
                      <a:pt x="0" y="35"/>
                    </a:moveTo>
                    <a:cubicBezTo>
                      <a:pt x="24" y="19"/>
                      <a:pt x="51" y="0"/>
                      <a:pt x="82" y="3"/>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49" name="Freeform 214">
                <a:extLst>
                  <a:ext uri="{FF2B5EF4-FFF2-40B4-BE49-F238E27FC236}">
                    <a16:creationId xmlns:a16="http://schemas.microsoft.com/office/drawing/2014/main" id="{BBEE1650-2CF9-43CF-9ED4-82E2DD6040A6}"/>
                  </a:ext>
                </a:extLst>
              </p:cNvPr>
              <p:cNvSpPr>
                <a:spLocks noChangeAspect="1"/>
              </p:cNvSpPr>
              <p:nvPr/>
            </p:nvSpPr>
            <p:spPr bwMode="auto">
              <a:xfrm>
                <a:off x="2466" y="2243"/>
                <a:ext cx="3" cy="38"/>
              </a:xfrm>
              <a:custGeom>
                <a:avLst/>
                <a:gdLst>
                  <a:gd name="T0" fmla="*/ 3 w 3"/>
                  <a:gd name="T1" fmla="*/ 0 h 30"/>
                  <a:gd name="T2" fmla="*/ 1 w 3"/>
                  <a:gd name="T3" fmla="*/ 30 h 30"/>
                </a:gdLst>
                <a:ahLst/>
                <a:cxnLst>
                  <a:cxn ang="0">
                    <a:pos x="T0" y="T1"/>
                  </a:cxn>
                  <a:cxn ang="0">
                    <a:pos x="T2" y="T3"/>
                  </a:cxn>
                </a:cxnLst>
                <a:rect l="0" t="0" r="r" b="b"/>
                <a:pathLst>
                  <a:path w="3" h="30">
                    <a:moveTo>
                      <a:pt x="3" y="0"/>
                    </a:moveTo>
                    <a:cubicBezTo>
                      <a:pt x="2" y="10"/>
                      <a:pt x="0" y="20"/>
                      <a:pt x="1" y="3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50" name="Freeform 215">
                <a:extLst>
                  <a:ext uri="{FF2B5EF4-FFF2-40B4-BE49-F238E27FC236}">
                    <a16:creationId xmlns:a16="http://schemas.microsoft.com/office/drawing/2014/main" id="{F5D1C2A6-D4C4-4EE7-8ABB-87C9CB8A2273}"/>
                  </a:ext>
                </a:extLst>
              </p:cNvPr>
              <p:cNvSpPr>
                <a:spLocks noChangeAspect="1"/>
              </p:cNvSpPr>
              <p:nvPr/>
            </p:nvSpPr>
            <p:spPr bwMode="auto">
              <a:xfrm>
                <a:off x="1995" y="1804"/>
                <a:ext cx="76" cy="73"/>
              </a:xfrm>
              <a:custGeom>
                <a:avLst/>
                <a:gdLst>
                  <a:gd name="T0" fmla="*/ 60 w 60"/>
                  <a:gd name="T1" fmla="*/ 58 h 58"/>
                  <a:gd name="T2" fmla="*/ 0 w 60"/>
                  <a:gd name="T3" fmla="*/ 0 h 58"/>
                </a:gdLst>
                <a:ahLst/>
                <a:cxnLst>
                  <a:cxn ang="0">
                    <a:pos x="T0" y="T1"/>
                  </a:cxn>
                  <a:cxn ang="0">
                    <a:pos x="T2" y="T3"/>
                  </a:cxn>
                </a:cxnLst>
                <a:rect l="0" t="0" r="r" b="b"/>
                <a:pathLst>
                  <a:path w="60" h="58">
                    <a:moveTo>
                      <a:pt x="60" y="58"/>
                    </a:moveTo>
                    <a:cubicBezTo>
                      <a:pt x="36" y="45"/>
                      <a:pt x="8" y="28"/>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51" name="Freeform 216">
                <a:extLst>
                  <a:ext uri="{FF2B5EF4-FFF2-40B4-BE49-F238E27FC236}">
                    <a16:creationId xmlns:a16="http://schemas.microsoft.com/office/drawing/2014/main" id="{6522ED5D-1B6D-4EB4-AD52-594431ABA4FA}"/>
                  </a:ext>
                </a:extLst>
              </p:cNvPr>
              <p:cNvSpPr>
                <a:spLocks noChangeAspect="1"/>
              </p:cNvSpPr>
              <p:nvPr/>
            </p:nvSpPr>
            <p:spPr bwMode="auto">
              <a:xfrm>
                <a:off x="2071" y="1873"/>
                <a:ext cx="47" cy="4"/>
              </a:xfrm>
              <a:custGeom>
                <a:avLst/>
                <a:gdLst>
                  <a:gd name="T0" fmla="*/ 0 w 38"/>
                  <a:gd name="T1" fmla="*/ 3 h 3"/>
                  <a:gd name="T2" fmla="*/ 38 w 38"/>
                  <a:gd name="T3" fmla="*/ 1 h 3"/>
                </a:gdLst>
                <a:ahLst/>
                <a:cxnLst>
                  <a:cxn ang="0">
                    <a:pos x="T0" y="T1"/>
                  </a:cxn>
                  <a:cxn ang="0">
                    <a:pos x="T2" y="T3"/>
                  </a:cxn>
                </a:cxnLst>
                <a:rect l="0" t="0" r="r" b="b"/>
                <a:pathLst>
                  <a:path w="38" h="3">
                    <a:moveTo>
                      <a:pt x="0" y="3"/>
                    </a:moveTo>
                    <a:cubicBezTo>
                      <a:pt x="12" y="0"/>
                      <a:pt x="25" y="2"/>
                      <a:pt x="38" y="1"/>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52" name="Freeform 217">
                <a:extLst>
                  <a:ext uri="{FF2B5EF4-FFF2-40B4-BE49-F238E27FC236}">
                    <a16:creationId xmlns:a16="http://schemas.microsoft.com/office/drawing/2014/main" id="{8B0B54AF-1B4E-4BEC-87E7-2A1A0A0FC8EA}"/>
                  </a:ext>
                </a:extLst>
              </p:cNvPr>
              <p:cNvSpPr>
                <a:spLocks noChangeAspect="1"/>
              </p:cNvSpPr>
              <p:nvPr/>
            </p:nvSpPr>
            <p:spPr bwMode="auto">
              <a:xfrm>
                <a:off x="2118" y="1722"/>
                <a:ext cx="95" cy="152"/>
              </a:xfrm>
              <a:custGeom>
                <a:avLst/>
                <a:gdLst>
                  <a:gd name="T0" fmla="*/ 0 w 76"/>
                  <a:gd name="T1" fmla="*/ 122 h 122"/>
                  <a:gd name="T2" fmla="*/ 76 w 76"/>
                  <a:gd name="T3" fmla="*/ 0 h 122"/>
                </a:gdLst>
                <a:ahLst/>
                <a:cxnLst>
                  <a:cxn ang="0">
                    <a:pos x="T0" y="T1"/>
                  </a:cxn>
                  <a:cxn ang="0">
                    <a:pos x="T2" y="T3"/>
                  </a:cxn>
                </a:cxnLst>
                <a:rect l="0" t="0" r="r" b="b"/>
                <a:pathLst>
                  <a:path w="76" h="122">
                    <a:moveTo>
                      <a:pt x="0" y="122"/>
                    </a:moveTo>
                    <a:cubicBezTo>
                      <a:pt x="47" y="99"/>
                      <a:pt x="65" y="48"/>
                      <a:pt x="76"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53" name="Freeform 218">
                <a:extLst>
                  <a:ext uri="{FF2B5EF4-FFF2-40B4-BE49-F238E27FC236}">
                    <a16:creationId xmlns:a16="http://schemas.microsoft.com/office/drawing/2014/main" id="{7AF07EF3-D5F0-4588-8621-5A0BFC9A58C6}"/>
                  </a:ext>
                </a:extLst>
              </p:cNvPr>
              <p:cNvSpPr>
                <a:spLocks noChangeAspect="1"/>
              </p:cNvSpPr>
              <p:nvPr/>
            </p:nvSpPr>
            <p:spPr bwMode="auto">
              <a:xfrm>
                <a:off x="2120" y="1623"/>
                <a:ext cx="93" cy="99"/>
              </a:xfrm>
              <a:custGeom>
                <a:avLst/>
                <a:gdLst>
                  <a:gd name="T0" fmla="*/ 74 w 74"/>
                  <a:gd name="T1" fmla="*/ 78 h 78"/>
                  <a:gd name="T2" fmla="*/ 0 w 74"/>
                  <a:gd name="T3" fmla="*/ 0 h 78"/>
                </a:gdLst>
                <a:ahLst/>
                <a:cxnLst>
                  <a:cxn ang="0">
                    <a:pos x="T0" y="T1"/>
                  </a:cxn>
                  <a:cxn ang="0">
                    <a:pos x="T2" y="T3"/>
                  </a:cxn>
                </a:cxnLst>
                <a:rect l="0" t="0" r="r" b="b"/>
                <a:pathLst>
                  <a:path w="74" h="78">
                    <a:moveTo>
                      <a:pt x="74" y="78"/>
                    </a:moveTo>
                    <a:cubicBezTo>
                      <a:pt x="67" y="38"/>
                      <a:pt x="26" y="24"/>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54" name="Freeform 219">
                <a:extLst>
                  <a:ext uri="{FF2B5EF4-FFF2-40B4-BE49-F238E27FC236}">
                    <a16:creationId xmlns:a16="http://schemas.microsoft.com/office/drawing/2014/main" id="{5217F803-2304-44BB-8A18-136CB55D22B6}"/>
                  </a:ext>
                </a:extLst>
              </p:cNvPr>
              <p:cNvSpPr>
                <a:spLocks noChangeAspect="1"/>
              </p:cNvSpPr>
              <p:nvPr/>
            </p:nvSpPr>
            <p:spPr bwMode="auto">
              <a:xfrm>
                <a:off x="2213" y="1576"/>
                <a:ext cx="226" cy="146"/>
              </a:xfrm>
              <a:custGeom>
                <a:avLst/>
                <a:gdLst>
                  <a:gd name="T0" fmla="*/ 0 w 180"/>
                  <a:gd name="T1" fmla="*/ 116 h 116"/>
                  <a:gd name="T2" fmla="*/ 180 w 180"/>
                  <a:gd name="T3" fmla="*/ 0 h 116"/>
                </a:gdLst>
                <a:ahLst/>
                <a:cxnLst>
                  <a:cxn ang="0">
                    <a:pos x="T0" y="T1"/>
                  </a:cxn>
                  <a:cxn ang="0">
                    <a:pos x="T2" y="T3"/>
                  </a:cxn>
                </a:cxnLst>
                <a:rect l="0" t="0" r="r" b="b"/>
                <a:pathLst>
                  <a:path w="180" h="116">
                    <a:moveTo>
                      <a:pt x="0" y="116"/>
                    </a:moveTo>
                    <a:cubicBezTo>
                      <a:pt x="43" y="53"/>
                      <a:pt x="130" y="56"/>
                      <a:pt x="18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55" name="Freeform 220">
                <a:extLst>
                  <a:ext uri="{FF2B5EF4-FFF2-40B4-BE49-F238E27FC236}">
                    <a16:creationId xmlns:a16="http://schemas.microsoft.com/office/drawing/2014/main" id="{6DBE313C-CE51-4C5C-BDDB-FC9BB120B69A}"/>
                  </a:ext>
                </a:extLst>
              </p:cNvPr>
              <p:cNvSpPr>
                <a:spLocks noChangeAspect="1"/>
              </p:cNvSpPr>
              <p:nvPr/>
            </p:nvSpPr>
            <p:spPr bwMode="auto">
              <a:xfrm>
                <a:off x="2384" y="1420"/>
                <a:ext cx="55" cy="156"/>
              </a:xfrm>
              <a:custGeom>
                <a:avLst/>
                <a:gdLst>
                  <a:gd name="T0" fmla="*/ 44 w 44"/>
                  <a:gd name="T1" fmla="*/ 124 h 124"/>
                  <a:gd name="T2" fmla="*/ 0 w 44"/>
                  <a:gd name="T3" fmla="*/ 0 h 124"/>
                </a:gdLst>
                <a:ahLst/>
                <a:cxnLst>
                  <a:cxn ang="0">
                    <a:pos x="T0" y="T1"/>
                  </a:cxn>
                  <a:cxn ang="0">
                    <a:pos x="T2" y="T3"/>
                  </a:cxn>
                </a:cxnLst>
                <a:rect l="0" t="0" r="r" b="b"/>
                <a:pathLst>
                  <a:path w="44" h="124">
                    <a:moveTo>
                      <a:pt x="44" y="124"/>
                    </a:moveTo>
                    <a:cubicBezTo>
                      <a:pt x="34" y="82"/>
                      <a:pt x="44" y="23"/>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56" name="Freeform 221">
                <a:extLst>
                  <a:ext uri="{FF2B5EF4-FFF2-40B4-BE49-F238E27FC236}">
                    <a16:creationId xmlns:a16="http://schemas.microsoft.com/office/drawing/2014/main" id="{AB8BD738-C321-4321-91E1-5B3812C33CEC}"/>
                  </a:ext>
                </a:extLst>
              </p:cNvPr>
              <p:cNvSpPr>
                <a:spLocks noChangeAspect="1"/>
              </p:cNvSpPr>
              <p:nvPr/>
            </p:nvSpPr>
            <p:spPr bwMode="auto">
              <a:xfrm>
                <a:off x="2331" y="1388"/>
                <a:ext cx="53" cy="32"/>
              </a:xfrm>
              <a:custGeom>
                <a:avLst/>
                <a:gdLst>
                  <a:gd name="T0" fmla="*/ 42 w 42"/>
                  <a:gd name="T1" fmla="*/ 26 h 26"/>
                  <a:gd name="T2" fmla="*/ 0 w 42"/>
                  <a:gd name="T3" fmla="*/ 0 h 26"/>
                </a:gdLst>
                <a:ahLst/>
                <a:cxnLst>
                  <a:cxn ang="0">
                    <a:pos x="T0" y="T1"/>
                  </a:cxn>
                  <a:cxn ang="0">
                    <a:pos x="T2" y="T3"/>
                  </a:cxn>
                </a:cxnLst>
                <a:rect l="0" t="0" r="r" b="b"/>
                <a:pathLst>
                  <a:path w="42" h="26">
                    <a:moveTo>
                      <a:pt x="42" y="26"/>
                    </a:moveTo>
                    <a:cubicBezTo>
                      <a:pt x="24" y="25"/>
                      <a:pt x="13" y="11"/>
                      <a:pt x="0"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57" name="Freeform 222">
                <a:extLst>
                  <a:ext uri="{FF2B5EF4-FFF2-40B4-BE49-F238E27FC236}">
                    <a16:creationId xmlns:a16="http://schemas.microsoft.com/office/drawing/2014/main" id="{477DC222-B876-4E07-B35B-645795BB64E2}"/>
                  </a:ext>
                </a:extLst>
              </p:cNvPr>
              <p:cNvSpPr>
                <a:spLocks noChangeAspect="1"/>
              </p:cNvSpPr>
              <p:nvPr/>
            </p:nvSpPr>
            <p:spPr bwMode="auto">
              <a:xfrm>
                <a:off x="2071" y="1877"/>
                <a:ext cx="30" cy="37"/>
              </a:xfrm>
              <a:custGeom>
                <a:avLst/>
                <a:gdLst>
                  <a:gd name="T0" fmla="*/ 0 w 25"/>
                  <a:gd name="T1" fmla="*/ 0 h 29"/>
                  <a:gd name="T2" fmla="*/ 25 w 25"/>
                  <a:gd name="T3" fmla="*/ 29 h 29"/>
                </a:gdLst>
                <a:ahLst/>
                <a:cxnLst>
                  <a:cxn ang="0">
                    <a:pos x="T0" y="T1"/>
                  </a:cxn>
                  <a:cxn ang="0">
                    <a:pos x="T2" y="T3"/>
                  </a:cxn>
                </a:cxnLst>
                <a:rect l="0" t="0" r="r" b="b"/>
                <a:pathLst>
                  <a:path w="25" h="29">
                    <a:moveTo>
                      <a:pt x="0" y="0"/>
                    </a:moveTo>
                    <a:cubicBezTo>
                      <a:pt x="4" y="11"/>
                      <a:pt x="13" y="24"/>
                      <a:pt x="25" y="29"/>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58" name="Freeform 223">
                <a:extLst>
                  <a:ext uri="{FF2B5EF4-FFF2-40B4-BE49-F238E27FC236}">
                    <a16:creationId xmlns:a16="http://schemas.microsoft.com/office/drawing/2014/main" id="{BBCA4A04-0419-4E5D-94FB-67BA87E3B804}"/>
                  </a:ext>
                </a:extLst>
              </p:cNvPr>
              <p:cNvSpPr>
                <a:spLocks noChangeAspect="1"/>
              </p:cNvSpPr>
              <p:nvPr/>
            </p:nvSpPr>
            <p:spPr bwMode="auto">
              <a:xfrm>
                <a:off x="2464" y="2228"/>
                <a:ext cx="5" cy="15"/>
              </a:xfrm>
              <a:custGeom>
                <a:avLst/>
                <a:gdLst>
                  <a:gd name="T0" fmla="*/ 0 w 4"/>
                  <a:gd name="T1" fmla="*/ 0 h 12"/>
                  <a:gd name="T2" fmla="*/ 4 w 4"/>
                  <a:gd name="T3" fmla="*/ 12 h 12"/>
                </a:gdLst>
                <a:ahLst/>
                <a:cxnLst>
                  <a:cxn ang="0">
                    <a:pos x="T0" y="T1"/>
                  </a:cxn>
                  <a:cxn ang="0">
                    <a:pos x="T2" y="T3"/>
                  </a:cxn>
                </a:cxnLst>
                <a:rect l="0" t="0" r="r" b="b"/>
                <a:pathLst>
                  <a:path w="4" h="12">
                    <a:moveTo>
                      <a:pt x="0" y="0"/>
                    </a:moveTo>
                    <a:cubicBezTo>
                      <a:pt x="1" y="4"/>
                      <a:pt x="2" y="9"/>
                      <a:pt x="4" y="12"/>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59" name="Freeform 224">
                <a:extLst>
                  <a:ext uri="{FF2B5EF4-FFF2-40B4-BE49-F238E27FC236}">
                    <a16:creationId xmlns:a16="http://schemas.microsoft.com/office/drawing/2014/main" id="{70774242-9F30-41AA-A1AE-5943BE598CB3}"/>
                  </a:ext>
                </a:extLst>
              </p:cNvPr>
              <p:cNvSpPr>
                <a:spLocks noChangeAspect="1"/>
              </p:cNvSpPr>
              <p:nvPr/>
            </p:nvSpPr>
            <p:spPr bwMode="auto">
              <a:xfrm>
                <a:off x="2469" y="2221"/>
                <a:ext cx="15" cy="22"/>
              </a:xfrm>
              <a:custGeom>
                <a:avLst/>
                <a:gdLst>
                  <a:gd name="T0" fmla="*/ 0 w 12"/>
                  <a:gd name="T1" fmla="*/ 18 h 18"/>
                  <a:gd name="T2" fmla="*/ 12 w 12"/>
                  <a:gd name="T3" fmla="*/ 0 h 18"/>
                </a:gdLst>
                <a:ahLst/>
                <a:cxnLst>
                  <a:cxn ang="0">
                    <a:pos x="T0" y="T1"/>
                  </a:cxn>
                  <a:cxn ang="0">
                    <a:pos x="T2" y="T3"/>
                  </a:cxn>
                </a:cxnLst>
                <a:rect l="0" t="0" r="r" b="b"/>
                <a:pathLst>
                  <a:path w="12" h="18">
                    <a:moveTo>
                      <a:pt x="0" y="18"/>
                    </a:moveTo>
                    <a:cubicBezTo>
                      <a:pt x="7" y="15"/>
                      <a:pt x="10" y="7"/>
                      <a:pt x="12"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60" name="Freeform 225">
                <a:extLst>
                  <a:ext uri="{FF2B5EF4-FFF2-40B4-BE49-F238E27FC236}">
                    <a16:creationId xmlns:a16="http://schemas.microsoft.com/office/drawing/2014/main" id="{FA0388E5-0046-44AC-83CF-FC2C6EC62EEC}"/>
                  </a:ext>
                </a:extLst>
              </p:cNvPr>
              <p:cNvSpPr>
                <a:spLocks noChangeAspect="1"/>
              </p:cNvSpPr>
              <p:nvPr/>
            </p:nvSpPr>
            <p:spPr bwMode="auto">
              <a:xfrm>
                <a:off x="1970" y="1493"/>
                <a:ext cx="143" cy="148"/>
              </a:xfrm>
              <a:custGeom>
                <a:avLst/>
                <a:gdLst>
                  <a:gd name="T0" fmla="*/ 0 w 114"/>
                  <a:gd name="T1" fmla="*/ 88 h 118"/>
                  <a:gd name="T2" fmla="*/ 95 w 114"/>
                  <a:gd name="T3" fmla="*/ 103 h 118"/>
                  <a:gd name="T4" fmla="*/ 99 w 114"/>
                  <a:gd name="T5" fmla="*/ 99 h 118"/>
                  <a:gd name="T6" fmla="*/ 112 w 114"/>
                  <a:gd name="T7" fmla="*/ 0 h 118"/>
                </a:gdLst>
                <a:ahLst/>
                <a:cxnLst>
                  <a:cxn ang="0">
                    <a:pos x="T0" y="T1"/>
                  </a:cxn>
                  <a:cxn ang="0">
                    <a:pos x="T2" y="T3"/>
                  </a:cxn>
                  <a:cxn ang="0">
                    <a:pos x="T4" y="T5"/>
                  </a:cxn>
                  <a:cxn ang="0">
                    <a:pos x="T6" y="T7"/>
                  </a:cxn>
                </a:cxnLst>
                <a:rect l="0" t="0" r="r" b="b"/>
                <a:pathLst>
                  <a:path w="114" h="118">
                    <a:moveTo>
                      <a:pt x="0" y="88"/>
                    </a:moveTo>
                    <a:cubicBezTo>
                      <a:pt x="30" y="100"/>
                      <a:pt x="63" y="118"/>
                      <a:pt x="95" y="103"/>
                    </a:cubicBezTo>
                    <a:cubicBezTo>
                      <a:pt x="96" y="102"/>
                      <a:pt x="98" y="100"/>
                      <a:pt x="99" y="99"/>
                    </a:cubicBezTo>
                    <a:cubicBezTo>
                      <a:pt x="114" y="67"/>
                      <a:pt x="87" y="30"/>
                      <a:pt x="112"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61" name="Freeform 226">
                <a:extLst>
                  <a:ext uri="{FF2B5EF4-FFF2-40B4-BE49-F238E27FC236}">
                    <a16:creationId xmlns:a16="http://schemas.microsoft.com/office/drawing/2014/main" id="{9C5A0728-0EEA-4A18-8D3A-C5F7112E776E}"/>
                  </a:ext>
                </a:extLst>
              </p:cNvPr>
              <p:cNvSpPr>
                <a:spLocks noChangeAspect="1"/>
              </p:cNvSpPr>
              <p:nvPr/>
            </p:nvSpPr>
            <p:spPr bwMode="auto">
              <a:xfrm>
                <a:off x="3500" y="1869"/>
                <a:ext cx="73" cy="144"/>
              </a:xfrm>
              <a:custGeom>
                <a:avLst/>
                <a:gdLst>
                  <a:gd name="T0" fmla="*/ 0 w 58"/>
                  <a:gd name="T1" fmla="*/ 0 h 115"/>
                  <a:gd name="T2" fmla="*/ 58 w 58"/>
                  <a:gd name="T3" fmla="*/ 115 h 115"/>
                </a:gdLst>
                <a:ahLst/>
                <a:cxnLst>
                  <a:cxn ang="0">
                    <a:pos x="T0" y="T1"/>
                  </a:cxn>
                  <a:cxn ang="0">
                    <a:pos x="T2" y="T3"/>
                  </a:cxn>
                </a:cxnLst>
                <a:rect l="0" t="0" r="r" b="b"/>
                <a:pathLst>
                  <a:path w="58" h="115">
                    <a:moveTo>
                      <a:pt x="0" y="0"/>
                    </a:moveTo>
                    <a:cubicBezTo>
                      <a:pt x="31" y="33"/>
                      <a:pt x="19" y="88"/>
                      <a:pt x="58" y="115"/>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62" name="Freeform 227">
                <a:extLst>
                  <a:ext uri="{FF2B5EF4-FFF2-40B4-BE49-F238E27FC236}">
                    <a16:creationId xmlns:a16="http://schemas.microsoft.com/office/drawing/2014/main" id="{567CFF5D-5CCB-4233-9DC4-0C385B7D409A}"/>
                  </a:ext>
                </a:extLst>
              </p:cNvPr>
              <p:cNvSpPr>
                <a:spLocks noChangeAspect="1"/>
              </p:cNvSpPr>
              <p:nvPr/>
            </p:nvSpPr>
            <p:spPr bwMode="auto">
              <a:xfrm>
                <a:off x="3573" y="2012"/>
                <a:ext cx="30" cy="7"/>
              </a:xfrm>
              <a:custGeom>
                <a:avLst/>
                <a:gdLst>
                  <a:gd name="T0" fmla="*/ 0 w 25"/>
                  <a:gd name="T1" fmla="*/ 1 h 5"/>
                  <a:gd name="T2" fmla="*/ 25 w 25"/>
                  <a:gd name="T3" fmla="*/ 5 h 5"/>
                </a:gdLst>
                <a:ahLst/>
                <a:cxnLst>
                  <a:cxn ang="0">
                    <a:pos x="T0" y="T1"/>
                  </a:cxn>
                  <a:cxn ang="0">
                    <a:pos x="T2" y="T3"/>
                  </a:cxn>
                </a:cxnLst>
                <a:rect l="0" t="0" r="r" b="b"/>
                <a:pathLst>
                  <a:path w="25" h="5">
                    <a:moveTo>
                      <a:pt x="0" y="1"/>
                    </a:moveTo>
                    <a:cubicBezTo>
                      <a:pt x="8" y="2"/>
                      <a:pt x="17" y="0"/>
                      <a:pt x="25" y="5"/>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63" name="Freeform 228">
                <a:extLst>
                  <a:ext uri="{FF2B5EF4-FFF2-40B4-BE49-F238E27FC236}">
                    <a16:creationId xmlns:a16="http://schemas.microsoft.com/office/drawing/2014/main" id="{CF0566D2-12D9-43B8-B4B7-A99CB77276E1}"/>
                  </a:ext>
                </a:extLst>
              </p:cNvPr>
              <p:cNvSpPr>
                <a:spLocks noChangeAspect="1"/>
              </p:cNvSpPr>
              <p:nvPr/>
            </p:nvSpPr>
            <p:spPr bwMode="auto">
              <a:xfrm>
                <a:off x="3603" y="1900"/>
                <a:ext cx="178" cy="121"/>
              </a:xfrm>
              <a:custGeom>
                <a:avLst/>
                <a:gdLst>
                  <a:gd name="T0" fmla="*/ 0 w 141"/>
                  <a:gd name="T1" fmla="*/ 95 h 97"/>
                  <a:gd name="T2" fmla="*/ 93 w 141"/>
                  <a:gd name="T3" fmla="*/ 32 h 97"/>
                  <a:gd name="T4" fmla="*/ 141 w 141"/>
                  <a:gd name="T5" fmla="*/ 0 h 97"/>
                </a:gdLst>
                <a:ahLst/>
                <a:cxnLst>
                  <a:cxn ang="0">
                    <a:pos x="T0" y="T1"/>
                  </a:cxn>
                  <a:cxn ang="0">
                    <a:pos x="T2" y="T3"/>
                  </a:cxn>
                  <a:cxn ang="0">
                    <a:pos x="T4" y="T5"/>
                  </a:cxn>
                </a:cxnLst>
                <a:rect l="0" t="0" r="r" b="b"/>
                <a:pathLst>
                  <a:path w="141" h="97">
                    <a:moveTo>
                      <a:pt x="0" y="95"/>
                    </a:moveTo>
                    <a:cubicBezTo>
                      <a:pt x="32" y="97"/>
                      <a:pt x="51" y="46"/>
                      <a:pt x="93" y="32"/>
                    </a:cubicBezTo>
                    <a:cubicBezTo>
                      <a:pt x="102" y="29"/>
                      <a:pt x="129" y="15"/>
                      <a:pt x="141"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64" name="Freeform 229">
                <a:extLst>
                  <a:ext uri="{FF2B5EF4-FFF2-40B4-BE49-F238E27FC236}">
                    <a16:creationId xmlns:a16="http://schemas.microsoft.com/office/drawing/2014/main" id="{5608E59F-C114-4152-976E-87A2493C916B}"/>
                  </a:ext>
                </a:extLst>
              </p:cNvPr>
              <p:cNvSpPr>
                <a:spLocks noChangeAspect="1"/>
              </p:cNvSpPr>
              <p:nvPr/>
            </p:nvSpPr>
            <p:spPr bwMode="auto">
              <a:xfrm>
                <a:off x="3564" y="2048"/>
                <a:ext cx="24" cy="75"/>
              </a:xfrm>
              <a:custGeom>
                <a:avLst/>
                <a:gdLst>
                  <a:gd name="T0" fmla="*/ 19 w 19"/>
                  <a:gd name="T1" fmla="*/ 0 h 61"/>
                  <a:gd name="T2" fmla="*/ 0 w 19"/>
                  <a:gd name="T3" fmla="*/ 61 h 61"/>
                </a:gdLst>
                <a:ahLst/>
                <a:cxnLst>
                  <a:cxn ang="0">
                    <a:pos x="T0" y="T1"/>
                  </a:cxn>
                  <a:cxn ang="0">
                    <a:pos x="T2" y="T3"/>
                  </a:cxn>
                </a:cxnLst>
                <a:rect l="0" t="0" r="r" b="b"/>
                <a:pathLst>
                  <a:path w="19" h="61">
                    <a:moveTo>
                      <a:pt x="19" y="0"/>
                    </a:moveTo>
                    <a:cubicBezTo>
                      <a:pt x="19" y="22"/>
                      <a:pt x="2" y="39"/>
                      <a:pt x="0" y="61"/>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65" name="Freeform 230">
                <a:extLst>
                  <a:ext uri="{FF2B5EF4-FFF2-40B4-BE49-F238E27FC236}">
                    <a16:creationId xmlns:a16="http://schemas.microsoft.com/office/drawing/2014/main" id="{869A8E78-4022-40CE-A367-1E2CDF71DAFF}"/>
                  </a:ext>
                </a:extLst>
              </p:cNvPr>
              <p:cNvSpPr>
                <a:spLocks noChangeAspect="1"/>
              </p:cNvSpPr>
              <p:nvPr/>
            </p:nvSpPr>
            <p:spPr bwMode="auto">
              <a:xfrm>
                <a:off x="3564" y="2123"/>
                <a:ext cx="36" cy="67"/>
              </a:xfrm>
              <a:custGeom>
                <a:avLst/>
                <a:gdLst>
                  <a:gd name="T0" fmla="*/ 0 w 29"/>
                  <a:gd name="T1" fmla="*/ 0 h 53"/>
                  <a:gd name="T2" fmla="*/ 29 w 29"/>
                  <a:gd name="T3" fmla="*/ 53 h 53"/>
                </a:gdLst>
                <a:ahLst/>
                <a:cxnLst>
                  <a:cxn ang="0">
                    <a:pos x="T0" y="T1"/>
                  </a:cxn>
                  <a:cxn ang="0">
                    <a:pos x="T2" y="T3"/>
                  </a:cxn>
                </a:cxnLst>
                <a:rect l="0" t="0" r="r" b="b"/>
                <a:pathLst>
                  <a:path w="29" h="53">
                    <a:moveTo>
                      <a:pt x="0" y="0"/>
                    </a:moveTo>
                    <a:cubicBezTo>
                      <a:pt x="11" y="17"/>
                      <a:pt x="18" y="36"/>
                      <a:pt x="29" y="53"/>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66" name="Freeform 231">
                <a:extLst>
                  <a:ext uri="{FF2B5EF4-FFF2-40B4-BE49-F238E27FC236}">
                    <a16:creationId xmlns:a16="http://schemas.microsoft.com/office/drawing/2014/main" id="{8BD526A7-901E-41D9-BB5B-E86ED4930522}"/>
                  </a:ext>
                </a:extLst>
              </p:cNvPr>
              <p:cNvSpPr>
                <a:spLocks noChangeAspect="1"/>
              </p:cNvSpPr>
              <p:nvPr/>
            </p:nvSpPr>
            <p:spPr bwMode="auto">
              <a:xfrm>
                <a:off x="3534" y="2123"/>
                <a:ext cx="30" cy="17"/>
              </a:xfrm>
              <a:custGeom>
                <a:avLst/>
                <a:gdLst>
                  <a:gd name="T0" fmla="*/ 23 w 23"/>
                  <a:gd name="T1" fmla="*/ 0 h 13"/>
                  <a:gd name="T2" fmla="*/ 0 w 23"/>
                  <a:gd name="T3" fmla="*/ 13 h 13"/>
                </a:gdLst>
                <a:ahLst/>
                <a:cxnLst>
                  <a:cxn ang="0">
                    <a:pos x="T0" y="T1"/>
                  </a:cxn>
                  <a:cxn ang="0">
                    <a:pos x="T2" y="T3"/>
                  </a:cxn>
                </a:cxnLst>
                <a:rect l="0" t="0" r="r" b="b"/>
                <a:pathLst>
                  <a:path w="23" h="13">
                    <a:moveTo>
                      <a:pt x="23" y="0"/>
                    </a:moveTo>
                    <a:cubicBezTo>
                      <a:pt x="15" y="3"/>
                      <a:pt x="7" y="8"/>
                      <a:pt x="0" y="13"/>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67" name="Freeform 232">
                <a:extLst>
                  <a:ext uri="{FF2B5EF4-FFF2-40B4-BE49-F238E27FC236}">
                    <a16:creationId xmlns:a16="http://schemas.microsoft.com/office/drawing/2014/main" id="{19D004A7-91A6-4D4A-BA72-01173A6AFF57}"/>
                  </a:ext>
                </a:extLst>
              </p:cNvPr>
              <p:cNvSpPr>
                <a:spLocks noChangeAspect="1"/>
              </p:cNvSpPr>
              <p:nvPr/>
            </p:nvSpPr>
            <p:spPr bwMode="auto">
              <a:xfrm>
                <a:off x="3588" y="2019"/>
                <a:ext cx="15" cy="29"/>
              </a:xfrm>
              <a:custGeom>
                <a:avLst/>
                <a:gdLst>
                  <a:gd name="T0" fmla="*/ 0 w 13"/>
                  <a:gd name="T1" fmla="*/ 23 h 23"/>
                  <a:gd name="T2" fmla="*/ 13 w 13"/>
                  <a:gd name="T3" fmla="*/ 0 h 23"/>
                </a:gdLst>
                <a:ahLst/>
                <a:cxnLst>
                  <a:cxn ang="0">
                    <a:pos x="T0" y="T1"/>
                  </a:cxn>
                  <a:cxn ang="0">
                    <a:pos x="T2" y="T3"/>
                  </a:cxn>
                </a:cxnLst>
                <a:rect l="0" t="0" r="r" b="b"/>
                <a:pathLst>
                  <a:path w="13" h="23">
                    <a:moveTo>
                      <a:pt x="0" y="23"/>
                    </a:moveTo>
                    <a:cubicBezTo>
                      <a:pt x="1" y="13"/>
                      <a:pt x="11" y="9"/>
                      <a:pt x="13"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68" name="Freeform 233">
                <a:extLst>
                  <a:ext uri="{FF2B5EF4-FFF2-40B4-BE49-F238E27FC236}">
                    <a16:creationId xmlns:a16="http://schemas.microsoft.com/office/drawing/2014/main" id="{B30BE010-A36A-467A-9F16-BFD93AE19C3D}"/>
                  </a:ext>
                </a:extLst>
              </p:cNvPr>
              <p:cNvSpPr>
                <a:spLocks noChangeAspect="1"/>
              </p:cNvSpPr>
              <p:nvPr/>
            </p:nvSpPr>
            <p:spPr bwMode="auto">
              <a:xfrm>
                <a:off x="3573" y="2013"/>
                <a:ext cx="15" cy="35"/>
              </a:xfrm>
              <a:custGeom>
                <a:avLst/>
                <a:gdLst>
                  <a:gd name="T0" fmla="*/ 0 w 12"/>
                  <a:gd name="T1" fmla="*/ 0 h 27"/>
                  <a:gd name="T2" fmla="*/ 12 w 12"/>
                  <a:gd name="T3" fmla="*/ 27 h 27"/>
                </a:gdLst>
                <a:ahLst/>
                <a:cxnLst>
                  <a:cxn ang="0">
                    <a:pos x="T0" y="T1"/>
                  </a:cxn>
                  <a:cxn ang="0">
                    <a:pos x="T2" y="T3"/>
                  </a:cxn>
                </a:cxnLst>
                <a:rect l="0" t="0" r="r" b="b"/>
                <a:pathLst>
                  <a:path w="12" h="27">
                    <a:moveTo>
                      <a:pt x="0" y="0"/>
                    </a:moveTo>
                    <a:cubicBezTo>
                      <a:pt x="4" y="9"/>
                      <a:pt x="3" y="21"/>
                      <a:pt x="12" y="27"/>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69" name="Freeform 234">
                <a:extLst>
                  <a:ext uri="{FF2B5EF4-FFF2-40B4-BE49-F238E27FC236}">
                    <a16:creationId xmlns:a16="http://schemas.microsoft.com/office/drawing/2014/main" id="{46B38DD7-BD35-4B9C-A7E8-7E310E00D8C2}"/>
                  </a:ext>
                </a:extLst>
              </p:cNvPr>
              <p:cNvSpPr>
                <a:spLocks noChangeAspect="1"/>
              </p:cNvSpPr>
              <p:nvPr/>
            </p:nvSpPr>
            <p:spPr bwMode="auto">
              <a:xfrm>
                <a:off x="2875" y="1992"/>
                <a:ext cx="138" cy="113"/>
              </a:xfrm>
              <a:custGeom>
                <a:avLst/>
                <a:gdLst>
                  <a:gd name="T0" fmla="*/ 54 w 110"/>
                  <a:gd name="T1" fmla="*/ 90 h 90"/>
                  <a:gd name="T2" fmla="*/ 35 w 110"/>
                  <a:gd name="T3" fmla="*/ 15 h 90"/>
                  <a:gd name="T4" fmla="*/ 110 w 110"/>
                  <a:gd name="T5" fmla="*/ 46 h 90"/>
                </a:gdLst>
                <a:ahLst/>
                <a:cxnLst>
                  <a:cxn ang="0">
                    <a:pos x="T0" y="T1"/>
                  </a:cxn>
                  <a:cxn ang="0">
                    <a:pos x="T2" y="T3"/>
                  </a:cxn>
                  <a:cxn ang="0">
                    <a:pos x="T4" y="T5"/>
                  </a:cxn>
                </a:cxnLst>
                <a:rect l="0" t="0" r="r" b="b"/>
                <a:pathLst>
                  <a:path w="110" h="90">
                    <a:moveTo>
                      <a:pt x="54" y="90"/>
                    </a:moveTo>
                    <a:cubicBezTo>
                      <a:pt x="4" y="85"/>
                      <a:pt x="0" y="35"/>
                      <a:pt x="35" y="15"/>
                    </a:cubicBezTo>
                    <a:cubicBezTo>
                      <a:pt x="61" y="0"/>
                      <a:pt x="106" y="8"/>
                      <a:pt x="110" y="46"/>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70" name="Freeform 235">
                <a:extLst>
                  <a:ext uri="{FF2B5EF4-FFF2-40B4-BE49-F238E27FC236}">
                    <a16:creationId xmlns:a16="http://schemas.microsoft.com/office/drawing/2014/main" id="{AF6DAE3B-E6A2-425A-BF30-4A21EFA92D12}"/>
                  </a:ext>
                </a:extLst>
              </p:cNvPr>
              <p:cNvSpPr>
                <a:spLocks noChangeAspect="1"/>
              </p:cNvSpPr>
              <p:nvPr/>
            </p:nvSpPr>
            <p:spPr bwMode="auto">
              <a:xfrm>
                <a:off x="3435" y="2536"/>
                <a:ext cx="10" cy="0"/>
              </a:xfrm>
              <a:custGeom>
                <a:avLst/>
                <a:gdLst>
                  <a:gd name="T0" fmla="*/ 0 w 8"/>
                  <a:gd name="T1" fmla="*/ 8 w 8"/>
                </a:gdLst>
                <a:ahLst/>
                <a:cxnLst>
                  <a:cxn ang="0">
                    <a:pos x="T0" y="0"/>
                  </a:cxn>
                  <a:cxn ang="0">
                    <a:pos x="T1" y="0"/>
                  </a:cxn>
                </a:cxnLst>
                <a:rect l="0" t="0" r="r" b="b"/>
                <a:pathLst>
                  <a:path w="8">
                    <a:moveTo>
                      <a:pt x="0" y="0"/>
                    </a:moveTo>
                    <a:cubicBezTo>
                      <a:pt x="3" y="0"/>
                      <a:pt x="5" y="0"/>
                      <a:pt x="8"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71" name="Freeform 236">
                <a:extLst>
                  <a:ext uri="{FF2B5EF4-FFF2-40B4-BE49-F238E27FC236}">
                    <a16:creationId xmlns:a16="http://schemas.microsoft.com/office/drawing/2014/main" id="{B3CF4F14-5782-4B64-941E-0FEE824E05A1}"/>
                  </a:ext>
                </a:extLst>
              </p:cNvPr>
              <p:cNvSpPr>
                <a:spLocks noChangeAspect="1"/>
              </p:cNvSpPr>
              <p:nvPr/>
            </p:nvSpPr>
            <p:spPr bwMode="auto">
              <a:xfrm>
                <a:off x="3352" y="2572"/>
                <a:ext cx="24" cy="80"/>
              </a:xfrm>
              <a:custGeom>
                <a:avLst/>
                <a:gdLst>
                  <a:gd name="T0" fmla="*/ 6 w 19"/>
                  <a:gd name="T1" fmla="*/ 0 h 64"/>
                  <a:gd name="T2" fmla="*/ 6 w 19"/>
                  <a:gd name="T3" fmla="*/ 64 h 64"/>
                </a:gdLst>
                <a:ahLst/>
                <a:cxnLst>
                  <a:cxn ang="0">
                    <a:pos x="T0" y="T1"/>
                  </a:cxn>
                  <a:cxn ang="0">
                    <a:pos x="T2" y="T3"/>
                  </a:cxn>
                </a:cxnLst>
                <a:rect l="0" t="0" r="r" b="b"/>
                <a:pathLst>
                  <a:path w="19" h="64">
                    <a:moveTo>
                      <a:pt x="6" y="0"/>
                    </a:moveTo>
                    <a:cubicBezTo>
                      <a:pt x="19" y="21"/>
                      <a:pt x="0" y="44"/>
                      <a:pt x="6" y="64"/>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72" name="Freeform 237">
                <a:extLst>
                  <a:ext uri="{FF2B5EF4-FFF2-40B4-BE49-F238E27FC236}">
                    <a16:creationId xmlns:a16="http://schemas.microsoft.com/office/drawing/2014/main" id="{1D3FEFD6-E8BA-4499-9C0A-B203ACF570D7}"/>
                  </a:ext>
                </a:extLst>
              </p:cNvPr>
              <p:cNvSpPr>
                <a:spLocks noChangeAspect="1"/>
              </p:cNvSpPr>
              <p:nvPr/>
            </p:nvSpPr>
            <p:spPr bwMode="auto">
              <a:xfrm>
                <a:off x="3339" y="2536"/>
                <a:ext cx="20" cy="36"/>
              </a:xfrm>
              <a:custGeom>
                <a:avLst/>
                <a:gdLst>
                  <a:gd name="T0" fmla="*/ 0 w 16"/>
                  <a:gd name="T1" fmla="*/ 0 h 28"/>
                  <a:gd name="T2" fmla="*/ 16 w 16"/>
                  <a:gd name="T3" fmla="*/ 28 h 28"/>
                </a:gdLst>
                <a:ahLst/>
                <a:cxnLst>
                  <a:cxn ang="0">
                    <a:pos x="T0" y="T1"/>
                  </a:cxn>
                  <a:cxn ang="0">
                    <a:pos x="T2" y="T3"/>
                  </a:cxn>
                </a:cxnLst>
                <a:rect l="0" t="0" r="r" b="b"/>
                <a:pathLst>
                  <a:path w="16" h="28">
                    <a:moveTo>
                      <a:pt x="0" y="0"/>
                    </a:moveTo>
                    <a:cubicBezTo>
                      <a:pt x="6" y="9"/>
                      <a:pt x="11" y="18"/>
                      <a:pt x="16" y="28"/>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73" name="Freeform 238">
                <a:extLst>
                  <a:ext uri="{FF2B5EF4-FFF2-40B4-BE49-F238E27FC236}">
                    <a16:creationId xmlns:a16="http://schemas.microsoft.com/office/drawing/2014/main" id="{102C1DAA-CC92-49C5-9485-9DF799AD0749}"/>
                  </a:ext>
                </a:extLst>
              </p:cNvPr>
              <p:cNvSpPr>
                <a:spLocks noChangeAspect="1"/>
              </p:cNvSpPr>
              <p:nvPr/>
            </p:nvSpPr>
            <p:spPr bwMode="auto">
              <a:xfrm>
                <a:off x="3359" y="2515"/>
                <a:ext cx="76" cy="57"/>
              </a:xfrm>
              <a:custGeom>
                <a:avLst/>
                <a:gdLst>
                  <a:gd name="T0" fmla="*/ 0 w 60"/>
                  <a:gd name="T1" fmla="*/ 45 h 45"/>
                  <a:gd name="T2" fmla="*/ 46 w 60"/>
                  <a:gd name="T3" fmla="*/ 30 h 45"/>
                  <a:gd name="T4" fmla="*/ 60 w 60"/>
                  <a:gd name="T5" fmla="*/ 17 h 45"/>
                </a:gdLst>
                <a:ahLst/>
                <a:cxnLst>
                  <a:cxn ang="0">
                    <a:pos x="T0" y="T1"/>
                  </a:cxn>
                  <a:cxn ang="0">
                    <a:pos x="T2" y="T3"/>
                  </a:cxn>
                  <a:cxn ang="0">
                    <a:pos x="T4" y="T5"/>
                  </a:cxn>
                </a:cxnLst>
                <a:rect l="0" t="0" r="r" b="b"/>
                <a:pathLst>
                  <a:path w="60" h="45">
                    <a:moveTo>
                      <a:pt x="0" y="45"/>
                    </a:moveTo>
                    <a:cubicBezTo>
                      <a:pt x="1" y="20"/>
                      <a:pt x="30" y="0"/>
                      <a:pt x="46" y="30"/>
                    </a:cubicBezTo>
                    <a:cubicBezTo>
                      <a:pt x="47" y="26"/>
                      <a:pt x="54" y="19"/>
                      <a:pt x="60" y="17"/>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74" name="Freeform 239">
                <a:extLst>
                  <a:ext uri="{FF2B5EF4-FFF2-40B4-BE49-F238E27FC236}">
                    <a16:creationId xmlns:a16="http://schemas.microsoft.com/office/drawing/2014/main" id="{BEA862BF-7854-4F5B-823A-D218C48E989B}"/>
                  </a:ext>
                </a:extLst>
              </p:cNvPr>
              <p:cNvSpPr>
                <a:spLocks noChangeAspect="1"/>
              </p:cNvSpPr>
              <p:nvPr/>
            </p:nvSpPr>
            <p:spPr bwMode="auto">
              <a:xfrm>
                <a:off x="3421" y="2461"/>
                <a:ext cx="43" cy="75"/>
              </a:xfrm>
              <a:custGeom>
                <a:avLst/>
                <a:gdLst>
                  <a:gd name="T0" fmla="*/ 11 w 35"/>
                  <a:gd name="T1" fmla="*/ 60 h 60"/>
                  <a:gd name="T2" fmla="*/ 35 w 35"/>
                  <a:gd name="T3" fmla="*/ 0 h 60"/>
                </a:gdLst>
                <a:ahLst/>
                <a:cxnLst>
                  <a:cxn ang="0">
                    <a:pos x="T0" y="T1"/>
                  </a:cxn>
                  <a:cxn ang="0">
                    <a:pos x="T2" y="T3"/>
                  </a:cxn>
                </a:cxnLst>
                <a:rect l="0" t="0" r="r" b="b"/>
                <a:pathLst>
                  <a:path w="35" h="60">
                    <a:moveTo>
                      <a:pt x="11" y="60"/>
                    </a:moveTo>
                    <a:cubicBezTo>
                      <a:pt x="0" y="38"/>
                      <a:pt x="8" y="5"/>
                      <a:pt x="35"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75" name="Freeform 240">
                <a:extLst>
                  <a:ext uri="{FF2B5EF4-FFF2-40B4-BE49-F238E27FC236}">
                    <a16:creationId xmlns:a16="http://schemas.microsoft.com/office/drawing/2014/main" id="{4DD1FE86-F748-4A14-9AA4-8CADB69C559C}"/>
                  </a:ext>
                </a:extLst>
              </p:cNvPr>
              <p:cNvSpPr>
                <a:spLocks noChangeAspect="1"/>
              </p:cNvSpPr>
              <p:nvPr/>
            </p:nvSpPr>
            <p:spPr bwMode="auto">
              <a:xfrm>
                <a:off x="2918" y="2709"/>
                <a:ext cx="42" cy="38"/>
              </a:xfrm>
              <a:custGeom>
                <a:avLst/>
                <a:gdLst>
                  <a:gd name="T0" fmla="*/ 0 w 34"/>
                  <a:gd name="T1" fmla="*/ 30 h 30"/>
                  <a:gd name="T2" fmla="*/ 34 w 34"/>
                  <a:gd name="T3" fmla="*/ 0 h 30"/>
                </a:gdLst>
                <a:ahLst/>
                <a:cxnLst>
                  <a:cxn ang="0">
                    <a:pos x="T0" y="T1"/>
                  </a:cxn>
                  <a:cxn ang="0">
                    <a:pos x="T2" y="T3"/>
                  </a:cxn>
                </a:cxnLst>
                <a:rect l="0" t="0" r="r" b="b"/>
                <a:pathLst>
                  <a:path w="34" h="30">
                    <a:moveTo>
                      <a:pt x="0" y="30"/>
                    </a:moveTo>
                    <a:cubicBezTo>
                      <a:pt x="13" y="22"/>
                      <a:pt x="21" y="8"/>
                      <a:pt x="34"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76" name="Freeform 241">
                <a:extLst>
                  <a:ext uri="{FF2B5EF4-FFF2-40B4-BE49-F238E27FC236}">
                    <a16:creationId xmlns:a16="http://schemas.microsoft.com/office/drawing/2014/main" id="{CE34B891-8256-4082-B3C5-B3A3F1A8F2E3}"/>
                  </a:ext>
                </a:extLst>
              </p:cNvPr>
              <p:cNvSpPr>
                <a:spLocks noChangeAspect="1"/>
              </p:cNvSpPr>
              <p:nvPr/>
            </p:nvSpPr>
            <p:spPr bwMode="auto">
              <a:xfrm>
                <a:off x="2960" y="2687"/>
                <a:ext cx="9" cy="22"/>
              </a:xfrm>
              <a:custGeom>
                <a:avLst/>
                <a:gdLst>
                  <a:gd name="T0" fmla="*/ 0 w 7"/>
                  <a:gd name="T1" fmla="*/ 18 h 18"/>
                  <a:gd name="T2" fmla="*/ 6 w 7"/>
                  <a:gd name="T3" fmla="*/ 0 h 18"/>
                </a:gdLst>
                <a:ahLst/>
                <a:cxnLst>
                  <a:cxn ang="0">
                    <a:pos x="T0" y="T1"/>
                  </a:cxn>
                  <a:cxn ang="0">
                    <a:pos x="T2" y="T3"/>
                  </a:cxn>
                </a:cxnLst>
                <a:rect l="0" t="0" r="r" b="b"/>
                <a:pathLst>
                  <a:path w="7" h="18">
                    <a:moveTo>
                      <a:pt x="0" y="18"/>
                    </a:moveTo>
                    <a:cubicBezTo>
                      <a:pt x="1" y="11"/>
                      <a:pt x="7" y="7"/>
                      <a:pt x="6"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77" name="Freeform 242">
                <a:extLst>
                  <a:ext uri="{FF2B5EF4-FFF2-40B4-BE49-F238E27FC236}">
                    <a16:creationId xmlns:a16="http://schemas.microsoft.com/office/drawing/2014/main" id="{64AFFBDD-4965-4B8C-8FA7-7A34AD767FF1}"/>
                  </a:ext>
                </a:extLst>
              </p:cNvPr>
              <p:cNvSpPr>
                <a:spLocks noChangeAspect="1"/>
              </p:cNvSpPr>
              <p:nvPr/>
            </p:nvSpPr>
            <p:spPr bwMode="auto">
              <a:xfrm>
                <a:off x="2928" y="2862"/>
                <a:ext cx="55" cy="41"/>
              </a:xfrm>
              <a:custGeom>
                <a:avLst/>
                <a:gdLst>
                  <a:gd name="T0" fmla="*/ 0 w 44"/>
                  <a:gd name="T1" fmla="*/ 26 h 32"/>
                  <a:gd name="T2" fmla="*/ 44 w 44"/>
                  <a:gd name="T3" fmla="*/ 0 h 32"/>
                </a:gdLst>
                <a:ahLst/>
                <a:cxnLst>
                  <a:cxn ang="0">
                    <a:pos x="T0" y="T1"/>
                  </a:cxn>
                  <a:cxn ang="0">
                    <a:pos x="T2" y="T3"/>
                  </a:cxn>
                </a:cxnLst>
                <a:rect l="0" t="0" r="r" b="b"/>
                <a:pathLst>
                  <a:path w="44" h="32">
                    <a:moveTo>
                      <a:pt x="0" y="26"/>
                    </a:moveTo>
                    <a:cubicBezTo>
                      <a:pt x="18" y="32"/>
                      <a:pt x="38" y="17"/>
                      <a:pt x="44" y="0"/>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178" name="Freeform 244">
                <a:extLst>
                  <a:ext uri="{FF2B5EF4-FFF2-40B4-BE49-F238E27FC236}">
                    <a16:creationId xmlns:a16="http://schemas.microsoft.com/office/drawing/2014/main" id="{E0A1D6F1-ECC3-4EDF-AB26-FD36671250F8}"/>
                  </a:ext>
                </a:extLst>
              </p:cNvPr>
              <p:cNvSpPr>
                <a:spLocks noChangeAspect="1"/>
              </p:cNvSpPr>
              <p:nvPr/>
            </p:nvSpPr>
            <p:spPr bwMode="auto">
              <a:xfrm>
                <a:off x="3184" y="2541"/>
                <a:ext cx="60" cy="111"/>
              </a:xfrm>
              <a:custGeom>
                <a:avLst/>
                <a:gdLst>
                  <a:gd name="T0" fmla="*/ 48 w 48"/>
                  <a:gd name="T1" fmla="*/ 0 h 88"/>
                  <a:gd name="T2" fmla="*/ 0 w 48"/>
                  <a:gd name="T3" fmla="*/ 88 h 88"/>
                </a:gdLst>
                <a:ahLst/>
                <a:cxnLst>
                  <a:cxn ang="0">
                    <a:pos x="T0" y="T1"/>
                  </a:cxn>
                  <a:cxn ang="0">
                    <a:pos x="T2" y="T3"/>
                  </a:cxn>
                </a:cxnLst>
                <a:rect l="0" t="0" r="r" b="b"/>
                <a:pathLst>
                  <a:path w="48" h="88">
                    <a:moveTo>
                      <a:pt x="48" y="0"/>
                    </a:moveTo>
                    <a:cubicBezTo>
                      <a:pt x="18" y="20"/>
                      <a:pt x="6" y="55"/>
                      <a:pt x="0" y="88"/>
                    </a:cubicBezTo>
                  </a:path>
                </a:pathLst>
              </a:custGeom>
              <a:grp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grpSp>
        <p:grpSp>
          <p:nvGrpSpPr>
            <p:cNvPr id="8" name="Group 7">
              <a:extLst>
                <a:ext uri="{FF2B5EF4-FFF2-40B4-BE49-F238E27FC236}">
                  <a16:creationId xmlns:a16="http://schemas.microsoft.com/office/drawing/2014/main" id="{4E53E453-72AE-4135-AC22-619FC3C6DB57}"/>
                </a:ext>
              </a:extLst>
            </p:cNvPr>
            <p:cNvGrpSpPr/>
            <p:nvPr/>
          </p:nvGrpSpPr>
          <p:grpSpPr>
            <a:xfrm>
              <a:off x="6446367" y="3156716"/>
              <a:ext cx="872223" cy="728386"/>
              <a:chOff x="6952272" y="4213545"/>
              <a:chExt cx="1002756" cy="790426"/>
            </a:xfrm>
          </p:grpSpPr>
          <p:grpSp>
            <p:nvGrpSpPr>
              <p:cNvPr id="326" name="Group 325">
                <a:extLst>
                  <a:ext uri="{FF2B5EF4-FFF2-40B4-BE49-F238E27FC236}">
                    <a16:creationId xmlns:a16="http://schemas.microsoft.com/office/drawing/2014/main" id="{9BF93683-6549-47AF-92BD-8921F388F648}"/>
                  </a:ext>
                </a:extLst>
              </p:cNvPr>
              <p:cNvGrpSpPr>
                <a:grpSpLocks noChangeAspect="1"/>
              </p:cNvGrpSpPr>
              <p:nvPr/>
            </p:nvGrpSpPr>
            <p:grpSpPr bwMode="auto">
              <a:xfrm>
                <a:off x="6952272" y="4213545"/>
                <a:ext cx="373773" cy="790426"/>
                <a:chOff x="2336" y="740"/>
                <a:chExt cx="1342" cy="2839"/>
              </a:xfrm>
            </p:grpSpPr>
            <p:sp>
              <p:nvSpPr>
                <p:cNvPr id="327" name="Freeform 5">
                  <a:extLst>
                    <a:ext uri="{FF2B5EF4-FFF2-40B4-BE49-F238E27FC236}">
                      <a16:creationId xmlns:a16="http://schemas.microsoft.com/office/drawing/2014/main" id="{C00AAEE3-E15F-4E85-89FE-01E26799800F}"/>
                    </a:ext>
                  </a:extLst>
                </p:cNvPr>
                <p:cNvSpPr>
                  <a:spLocks noChangeAspect="1"/>
                </p:cNvSpPr>
                <p:nvPr/>
              </p:nvSpPr>
              <p:spPr bwMode="auto">
                <a:xfrm>
                  <a:off x="2481" y="740"/>
                  <a:ext cx="1197" cy="2839"/>
                </a:xfrm>
                <a:custGeom>
                  <a:avLst/>
                  <a:gdLst>
                    <a:gd name="T0" fmla="*/ 71 w 507"/>
                    <a:gd name="T1" fmla="*/ 0 h 1202"/>
                    <a:gd name="T2" fmla="*/ 35 w 507"/>
                    <a:gd name="T3" fmla="*/ 892 h 1202"/>
                    <a:gd name="T4" fmla="*/ 5 w 507"/>
                    <a:gd name="T5" fmla="*/ 1182 h 1202"/>
                    <a:gd name="T6" fmla="*/ 53 w 507"/>
                    <a:gd name="T7" fmla="*/ 1182 h 1202"/>
                    <a:gd name="T8" fmla="*/ 79 w 507"/>
                    <a:gd name="T9" fmla="*/ 1088 h 1202"/>
                    <a:gd name="T10" fmla="*/ 441 w 507"/>
                    <a:gd name="T11" fmla="*/ 902 h 1202"/>
                    <a:gd name="T12" fmla="*/ 465 w 507"/>
                    <a:gd name="T13" fmla="*/ 822 h 1202"/>
                    <a:gd name="T14" fmla="*/ 107 w 507"/>
                    <a:gd name="T15" fmla="*/ 0 h 1202"/>
                    <a:gd name="T16" fmla="*/ 71 w 507"/>
                    <a:gd name="T17" fmla="*/ 0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1202">
                      <a:moveTo>
                        <a:pt x="71" y="0"/>
                      </a:moveTo>
                      <a:cubicBezTo>
                        <a:pt x="93" y="112"/>
                        <a:pt x="99" y="768"/>
                        <a:pt x="35" y="892"/>
                      </a:cubicBezTo>
                      <a:cubicBezTo>
                        <a:pt x="0" y="960"/>
                        <a:pt x="5" y="1168"/>
                        <a:pt x="5" y="1182"/>
                      </a:cubicBezTo>
                      <a:cubicBezTo>
                        <a:pt x="53" y="1182"/>
                        <a:pt x="53" y="1182"/>
                        <a:pt x="53" y="1182"/>
                      </a:cubicBezTo>
                      <a:cubicBezTo>
                        <a:pt x="53" y="1156"/>
                        <a:pt x="45" y="1094"/>
                        <a:pt x="79" y="1088"/>
                      </a:cubicBezTo>
                      <a:cubicBezTo>
                        <a:pt x="225" y="1202"/>
                        <a:pt x="405" y="1080"/>
                        <a:pt x="441" y="902"/>
                      </a:cubicBezTo>
                      <a:cubicBezTo>
                        <a:pt x="507" y="898"/>
                        <a:pt x="489" y="832"/>
                        <a:pt x="465" y="822"/>
                      </a:cubicBezTo>
                      <a:cubicBezTo>
                        <a:pt x="467" y="438"/>
                        <a:pt x="139" y="468"/>
                        <a:pt x="107" y="0"/>
                      </a:cubicBezTo>
                      <a:lnTo>
                        <a:pt x="71" y="0"/>
                      </a:lnTo>
                      <a:close/>
                    </a:path>
                  </a:pathLst>
                </a:custGeom>
                <a:solidFill>
                  <a:srgbClr val="FFF5EE"/>
                </a:solidFill>
                <a:ln w="6350" cap="flat">
                  <a:solidFill>
                    <a:srgbClr val="0070C0"/>
                  </a:solidFill>
                  <a:prstDash val="solid"/>
                  <a:miter lim="800000"/>
                  <a:headEnd/>
                  <a:tailEnd/>
                </a:ln>
              </p:spPr>
              <p:txBody>
                <a:bodyPr/>
                <a:lstStyle>
                  <a:defPPr>
                    <a:defRPr lang="en-US"/>
                  </a:defPPr>
                  <a:lvl1pPr algn="l" rtl="0" fontAlgn="base">
                    <a:spcBef>
                      <a:spcPct val="0"/>
                    </a:spcBef>
                    <a:spcAft>
                      <a:spcPct val="0"/>
                    </a:spcAft>
                    <a:defRPr kern="1200" baseline="-250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baseline="-250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baseline="-250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baseline="-250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baseline="-25000">
                      <a:solidFill>
                        <a:schemeClr val="tx1"/>
                      </a:solidFill>
                      <a:latin typeface="Arial" panose="020B0604020202020204" pitchFamily="34" charset="0"/>
                      <a:ea typeface="+mn-ea"/>
                      <a:cs typeface="+mn-cs"/>
                    </a:defRPr>
                  </a:lvl5pPr>
                  <a:lvl6pPr marL="2286000" algn="l" defTabSz="914400" rtl="0" eaLnBrk="1" latinLnBrk="0" hangingPunct="1">
                    <a:defRPr kern="1200" baseline="-25000">
                      <a:solidFill>
                        <a:schemeClr val="tx1"/>
                      </a:solidFill>
                      <a:latin typeface="Arial" panose="020B0604020202020204" pitchFamily="34" charset="0"/>
                      <a:ea typeface="+mn-ea"/>
                      <a:cs typeface="+mn-cs"/>
                    </a:defRPr>
                  </a:lvl6pPr>
                  <a:lvl7pPr marL="2743200" algn="l" defTabSz="914400" rtl="0" eaLnBrk="1" latinLnBrk="0" hangingPunct="1">
                    <a:defRPr kern="1200" baseline="-25000">
                      <a:solidFill>
                        <a:schemeClr val="tx1"/>
                      </a:solidFill>
                      <a:latin typeface="Arial" panose="020B0604020202020204" pitchFamily="34" charset="0"/>
                      <a:ea typeface="+mn-ea"/>
                      <a:cs typeface="+mn-cs"/>
                    </a:defRPr>
                  </a:lvl7pPr>
                  <a:lvl8pPr marL="3200400" algn="l" defTabSz="914400" rtl="0" eaLnBrk="1" latinLnBrk="0" hangingPunct="1">
                    <a:defRPr kern="1200" baseline="-25000">
                      <a:solidFill>
                        <a:schemeClr val="tx1"/>
                      </a:solidFill>
                      <a:latin typeface="Arial" panose="020B0604020202020204" pitchFamily="34" charset="0"/>
                      <a:ea typeface="+mn-ea"/>
                      <a:cs typeface="+mn-cs"/>
                    </a:defRPr>
                  </a:lvl8pPr>
                  <a:lvl9pPr marL="3657600" algn="l" defTabSz="914400" rtl="0" eaLnBrk="1" latinLnBrk="0" hangingPunct="1">
                    <a:defRPr kern="1200" baseline="-250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28" name="Freeform 6">
                  <a:extLst>
                    <a:ext uri="{FF2B5EF4-FFF2-40B4-BE49-F238E27FC236}">
                      <a16:creationId xmlns:a16="http://schemas.microsoft.com/office/drawing/2014/main" id="{90F40539-2757-4A7C-B5EC-D110DE263B20}"/>
                    </a:ext>
                  </a:extLst>
                </p:cNvPr>
                <p:cNvSpPr>
                  <a:spLocks noChangeAspect="1"/>
                </p:cNvSpPr>
                <p:nvPr/>
              </p:nvSpPr>
              <p:spPr bwMode="auto">
                <a:xfrm>
                  <a:off x="2478" y="740"/>
                  <a:ext cx="222" cy="2190"/>
                </a:xfrm>
                <a:custGeom>
                  <a:avLst/>
                  <a:gdLst>
                    <a:gd name="T0" fmla="*/ 0 w 94"/>
                    <a:gd name="T1" fmla="*/ 0 h 927"/>
                    <a:gd name="T2" fmla="*/ 34 w 94"/>
                    <a:gd name="T3" fmla="*/ 862 h 927"/>
                    <a:gd name="T4" fmla="*/ 60 w 94"/>
                    <a:gd name="T5" fmla="*/ 0 h 927"/>
                    <a:gd name="T6" fmla="*/ 0 w 94"/>
                    <a:gd name="T7" fmla="*/ 0 h 927"/>
                  </a:gdLst>
                  <a:ahLst/>
                  <a:cxnLst>
                    <a:cxn ang="0">
                      <a:pos x="T0" y="T1"/>
                    </a:cxn>
                    <a:cxn ang="0">
                      <a:pos x="T2" y="T3"/>
                    </a:cxn>
                    <a:cxn ang="0">
                      <a:pos x="T4" y="T5"/>
                    </a:cxn>
                    <a:cxn ang="0">
                      <a:pos x="T6" y="T7"/>
                    </a:cxn>
                  </a:cxnLst>
                  <a:rect l="0" t="0" r="r" b="b"/>
                  <a:pathLst>
                    <a:path w="94" h="927">
                      <a:moveTo>
                        <a:pt x="0" y="0"/>
                      </a:moveTo>
                      <a:cubicBezTo>
                        <a:pt x="16" y="154"/>
                        <a:pt x="11" y="927"/>
                        <a:pt x="34" y="862"/>
                      </a:cubicBezTo>
                      <a:cubicBezTo>
                        <a:pt x="94" y="694"/>
                        <a:pt x="80" y="50"/>
                        <a:pt x="60" y="0"/>
                      </a:cubicBezTo>
                      <a:lnTo>
                        <a:pt x="0" y="0"/>
                      </a:lnTo>
                      <a:close/>
                    </a:path>
                  </a:pathLst>
                </a:custGeom>
                <a:solidFill>
                  <a:schemeClr val="accent1">
                    <a:lumMod val="60000"/>
                    <a:lumOff val="40000"/>
                  </a:schemeClr>
                </a:solidFill>
                <a:ln w="6350" cap="rnd">
                  <a:solidFill>
                    <a:srgbClr val="0070C0"/>
                  </a:solidFill>
                  <a:prstDash val="solid"/>
                  <a:miter lim="800000"/>
                  <a:headEnd/>
                  <a:tailEnd/>
                </a:ln>
              </p:spPr>
              <p:txBody>
                <a:bodyPr/>
                <a:lstStyle>
                  <a:defPPr>
                    <a:defRPr lang="en-US"/>
                  </a:defPPr>
                  <a:lvl1pPr algn="l" rtl="0" fontAlgn="base">
                    <a:spcBef>
                      <a:spcPct val="0"/>
                    </a:spcBef>
                    <a:spcAft>
                      <a:spcPct val="0"/>
                    </a:spcAft>
                    <a:defRPr kern="1200" baseline="-250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baseline="-250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baseline="-250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baseline="-250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baseline="-25000">
                      <a:solidFill>
                        <a:schemeClr val="tx1"/>
                      </a:solidFill>
                      <a:latin typeface="Arial" panose="020B0604020202020204" pitchFamily="34" charset="0"/>
                      <a:ea typeface="+mn-ea"/>
                      <a:cs typeface="+mn-cs"/>
                    </a:defRPr>
                  </a:lvl5pPr>
                  <a:lvl6pPr marL="2286000" algn="l" defTabSz="914400" rtl="0" eaLnBrk="1" latinLnBrk="0" hangingPunct="1">
                    <a:defRPr kern="1200" baseline="-25000">
                      <a:solidFill>
                        <a:schemeClr val="tx1"/>
                      </a:solidFill>
                      <a:latin typeface="Arial" panose="020B0604020202020204" pitchFamily="34" charset="0"/>
                      <a:ea typeface="+mn-ea"/>
                      <a:cs typeface="+mn-cs"/>
                    </a:defRPr>
                  </a:lvl6pPr>
                  <a:lvl7pPr marL="2743200" algn="l" defTabSz="914400" rtl="0" eaLnBrk="1" latinLnBrk="0" hangingPunct="1">
                    <a:defRPr kern="1200" baseline="-25000">
                      <a:solidFill>
                        <a:schemeClr val="tx1"/>
                      </a:solidFill>
                      <a:latin typeface="Arial" panose="020B0604020202020204" pitchFamily="34" charset="0"/>
                      <a:ea typeface="+mn-ea"/>
                      <a:cs typeface="+mn-cs"/>
                    </a:defRPr>
                  </a:lvl7pPr>
                  <a:lvl8pPr marL="3200400" algn="l" defTabSz="914400" rtl="0" eaLnBrk="1" latinLnBrk="0" hangingPunct="1">
                    <a:defRPr kern="1200" baseline="-25000">
                      <a:solidFill>
                        <a:schemeClr val="tx1"/>
                      </a:solidFill>
                      <a:latin typeface="Arial" panose="020B0604020202020204" pitchFamily="34" charset="0"/>
                      <a:ea typeface="+mn-ea"/>
                      <a:cs typeface="+mn-cs"/>
                    </a:defRPr>
                  </a:lvl8pPr>
                  <a:lvl9pPr marL="3657600" algn="l" defTabSz="914400" rtl="0" eaLnBrk="1" latinLnBrk="0" hangingPunct="1">
                    <a:defRPr kern="1200" baseline="-250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29" name="Freeform 7">
                  <a:extLst>
                    <a:ext uri="{FF2B5EF4-FFF2-40B4-BE49-F238E27FC236}">
                      <a16:creationId xmlns:a16="http://schemas.microsoft.com/office/drawing/2014/main" id="{572B23B0-769C-4ACE-B65E-27C84D1E4CBA}"/>
                    </a:ext>
                  </a:extLst>
                </p:cNvPr>
                <p:cNvSpPr>
                  <a:spLocks noChangeAspect="1"/>
                </p:cNvSpPr>
                <p:nvPr/>
              </p:nvSpPr>
              <p:spPr bwMode="auto">
                <a:xfrm>
                  <a:off x="2336" y="740"/>
                  <a:ext cx="185" cy="2792"/>
                </a:xfrm>
                <a:custGeom>
                  <a:avLst/>
                  <a:gdLst>
                    <a:gd name="T0" fmla="*/ 40 w 78"/>
                    <a:gd name="T1" fmla="*/ 0 h 1182"/>
                    <a:gd name="T2" fmla="*/ 58 w 78"/>
                    <a:gd name="T3" fmla="*/ 1182 h 1182"/>
                    <a:gd name="T4" fmla="*/ 18 w 78"/>
                    <a:gd name="T5" fmla="*/ 1182 h 1182"/>
                    <a:gd name="T6" fmla="*/ 0 w 78"/>
                    <a:gd name="T7" fmla="*/ 0 h 1182"/>
                    <a:gd name="T8" fmla="*/ 40 w 78"/>
                    <a:gd name="T9" fmla="*/ 0 h 1182"/>
                  </a:gdLst>
                  <a:ahLst/>
                  <a:cxnLst>
                    <a:cxn ang="0">
                      <a:pos x="T0" y="T1"/>
                    </a:cxn>
                    <a:cxn ang="0">
                      <a:pos x="T2" y="T3"/>
                    </a:cxn>
                    <a:cxn ang="0">
                      <a:pos x="T4" y="T5"/>
                    </a:cxn>
                    <a:cxn ang="0">
                      <a:pos x="T6" y="T7"/>
                    </a:cxn>
                    <a:cxn ang="0">
                      <a:pos x="T8" y="T9"/>
                    </a:cxn>
                  </a:cxnLst>
                  <a:rect l="0" t="0" r="r" b="b"/>
                  <a:pathLst>
                    <a:path w="78" h="1182">
                      <a:moveTo>
                        <a:pt x="40" y="0"/>
                      </a:moveTo>
                      <a:cubicBezTo>
                        <a:pt x="78" y="194"/>
                        <a:pt x="58" y="1172"/>
                        <a:pt x="58" y="1182"/>
                      </a:cubicBezTo>
                      <a:cubicBezTo>
                        <a:pt x="18" y="1182"/>
                        <a:pt x="18" y="1182"/>
                        <a:pt x="18" y="1182"/>
                      </a:cubicBezTo>
                      <a:cubicBezTo>
                        <a:pt x="18" y="1172"/>
                        <a:pt x="38" y="194"/>
                        <a:pt x="0" y="0"/>
                      </a:cubicBezTo>
                      <a:lnTo>
                        <a:pt x="40" y="0"/>
                      </a:lnTo>
                      <a:close/>
                    </a:path>
                  </a:pathLst>
                </a:custGeom>
                <a:solidFill>
                  <a:srgbClr val="FFCC99"/>
                </a:solidFill>
                <a:ln w="6350" cap="rnd">
                  <a:solidFill>
                    <a:srgbClr val="0070C0"/>
                  </a:solidFill>
                  <a:prstDash val="solid"/>
                  <a:miter lim="800000"/>
                  <a:headEnd/>
                  <a:tailEnd/>
                </a:ln>
              </p:spPr>
              <p:txBody>
                <a:bodyPr/>
                <a:lstStyle>
                  <a:defPPr>
                    <a:defRPr lang="en-US"/>
                  </a:defPPr>
                  <a:lvl1pPr algn="l" rtl="0" fontAlgn="base">
                    <a:spcBef>
                      <a:spcPct val="0"/>
                    </a:spcBef>
                    <a:spcAft>
                      <a:spcPct val="0"/>
                    </a:spcAft>
                    <a:defRPr kern="1200" baseline="-250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baseline="-250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baseline="-250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baseline="-250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baseline="-25000">
                      <a:solidFill>
                        <a:schemeClr val="tx1"/>
                      </a:solidFill>
                      <a:latin typeface="Arial" panose="020B0604020202020204" pitchFamily="34" charset="0"/>
                      <a:ea typeface="+mn-ea"/>
                      <a:cs typeface="+mn-cs"/>
                    </a:defRPr>
                  </a:lvl5pPr>
                  <a:lvl6pPr marL="2286000" algn="l" defTabSz="914400" rtl="0" eaLnBrk="1" latinLnBrk="0" hangingPunct="1">
                    <a:defRPr kern="1200" baseline="-25000">
                      <a:solidFill>
                        <a:schemeClr val="tx1"/>
                      </a:solidFill>
                      <a:latin typeface="Arial" panose="020B0604020202020204" pitchFamily="34" charset="0"/>
                      <a:ea typeface="+mn-ea"/>
                      <a:cs typeface="+mn-cs"/>
                    </a:defRPr>
                  </a:lvl6pPr>
                  <a:lvl7pPr marL="2743200" algn="l" defTabSz="914400" rtl="0" eaLnBrk="1" latinLnBrk="0" hangingPunct="1">
                    <a:defRPr kern="1200" baseline="-25000">
                      <a:solidFill>
                        <a:schemeClr val="tx1"/>
                      </a:solidFill>
                      <a:latin typeface="Arial" panose="020B0604020202020204" pitchFamily="34" charset="0"/>
                      <a:ea typeface="+mn-ea"/>
                      <a:cs typeface="+mn-cs"/>
                    </a:defRPr>
                  </a:lvl7pPr>
                  <a:lvl8pPr marL="3200400" algn="l" defTabSz="914400" rtl="0" eaLnBrk="1" latinLnBrk="0" hangingPunct="1">
                    <a:defRPr kern="1200" baseline="-25000">
                      <a:solidFill>
                        <a:schemeClr val="tx1"/>
                      </a:solidFill>
                      <a:latin typeface="Arial" panose="020B0604020202020204" pitchFamily="34" charset="0"/>
                      <a:ea typeface="+mn-ea"/>
                      <a:cs typeface="+mn-cs"/>
                    </a:defRPr>
                  </a:lvl8pPr>
                  <a:lvl9pPr marL="3657600" algn="l" defTabSz="914400" rtl="0" eaLnBrk="1" latinLnBrk="0" hangingPunct="1">
                    <a:defRPr kern="1200" baseline="-250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grpSp>
          <p:grpSp>
            <p:nvGrpSpPr>
              <p:cNvPr id="330" name="Group 329">
                <a:extLst>
                  <a:ext uri="{FF2B5EF4-FFF2-40B4-BE49-F238E27FC236}">
                    <a16:creationId xmlns:a16="http://schemas.microsoft.com/office/drawing/2014/main" id="{84C42E02-0EE3-474B-AA3A-3813D7CEDF75}"/>
                  </a:ext>
                </a:extLst>
              </p:cNvPr>
              <p:cNvGrpSpPr>
                <a:grpSpLocks noChangeAspect="1"/>
              </p:cNvGrpSpPr>
              <p:nvPr/>
            </p:nvGrpSpPr>
            <p:grpSpPr bwMode="auto">
              <a:xfrm>
                <a:off x="7373883" y="4287478"/>
                <a:ext cx="581145" cy="680893"/>
                <a:chOff x="1786" y="1254"/>
                <a:chExt cx="1254" cy="1469"/>
              </a:xfrm>
            </p:grpSpPr>
            <p:sp>
              <p:nvSpPr>
                <p:cNvPr id="331" name="Freeform 5">
                  <a:extLst>
                    <a:ext uri="{FF2B5EF4-FFF2-40B4-BE49-F238E27FC236}">
                      <a16:creationId xmlns:a16="http://schemas.microsoft.com/office/drawing/2014/main" id="{C780E1B8-3553-418F-9CB9-7C9E77297058}"/>
                    </a:ext>
                  </a:extLst>
                </p:cNvPr>
                <p:cNvSpPr>
                  <a:spLocks noChangeAspect="1"/>
                </p:cNvSpPr>
                <p:nvPr/>
              </p:nvSpPr>
              <p:spPr bwMode="auto">
                <a:xfrm>
                  <a:off x="1786" y="1254"/>
                  <a:ext cx="1254" cy="1469"/>
                </a:xfrm>
                <a:custGeom>
                  <a:avLst/>
                  <a:gdLst>
                    <a:gd name="T0" fmla="*/ 70 w 531"/>
                    <a:gd name="T1" fmla="*/ 436 h 622"/>
                    <a:gd name="T2" fmla="*/ 90 w 531"/>
                    <a:gd name="T3" fmla="*/ 622 h 622"/>
                    <a:gd name="T4" fmla="*/ 531 w 531"/>
                    <a:gd name="T5" fmla="*/ 622 h 622"/>
                    <a:gd name="T6" fmla="*/ 531 w 531"/>
                    <a:gd name="T7" fmla="*/ 0 h 622"/>
                    <a:gd name="T8" fmla="*/ 2 w 531"/>
                    <a:gd name="T9" fmla="*/ 0 h 622"/>
                    <a:gd name="T10" fmla="*/ 5 w 531"/>
                    <a:gd name="T11" fmla="*/ 29 h 622"/>
                    <a:gd name="T12" fmla="*/ 52 w 531"/>
                    <a:gd name="T13" fmla="*/ 107 h 622"/>
                    <a:gd name="T14" fmla="*/ 62 w 531"/>
                    <a:gd name="T15" fmla="*/ 252 h 622"/>
                    <a:gd name="T16" fmla="*/ 69 w 531"/>
                    <a:gd name="T17" fmla="*/ 435 h 622"/>
                    <a:gd name="T18" fmla="*/ 70 w 531"/>
                    <a:gd name="T19" fmla="*/ 436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1" h="622">
                      <a:moveTo>
                        <a:pt x="70" y="436"/>
                      </a:moveTo>
                      <a:cubicBezTo>
                        <a:pt x="70" y="502"/>
                        <a:pt x="83" y="571"/>
                        <a:pt x="90" y="622"/>
                      </a:cubicBezTo>
                      <a:cubicBezTo>
                        <a:pt x="531" y="622"/>
                        <a:pt x="531" y="622"/>
                        <a:pt x="531" y="622"/>
                      </a:cubicBezTo>
                      <a:cubicBezTo>
                        <a:pt x="531" y="0"/>
                        <a:pt x="531" y="0"/>
                        <a:pt x="531" y="0"/>
                      </a:cubicBezTo>
                      <a:cubicBezTo>
                        <a:pt x="2" y="0"/>
                        <a:pt x="2" y="0"/>
                        <a:pt x="2" y="0"/>
                      </a:cubicBezTo>
                      <a:cubicBezTo>
                        <a:pt x="1" y="11"/>
                        <a:pt x="0" y="22"/>
                        <a:pt x="5" y="29"/>
                      </a:cubicBezTo>
                      <a:cubicBezTo>
                        <a:pt x="26" y="58"/>
                        <a:pt x="49" y="83"/>
                        <a:pt x="52" y="107"/>
                      </a:cubicBezTo>
                      <a:cubicBezTo>
                        <a:pt x="56" y="137"/>
                        <a:pt x="68" y="211"/>
                        <a:pt x="62" y="252"/>
                      </a:cubicBezTo>
                      <a:cubicBezTo>
                        <a:pt x="42" y="336"/>
                        <a:pt x="45" y="385"/>
                        <a:pt x="69" y="435"/>
                      </a:cubicBezTo>
                      <a:lnTo>
                        <a:pt x="70" y="436"/>
                      </a:lnTo>
                      <a:close/>
                    </a:path>
                  </a:pathLst>
                </a:custGeom>
                <a:solidFill>
                  <a:srgbClr val="FFF5EE"/>
                </a:solidFill>
                <a:ln w="6350" cap="rnd">
                  <a:solidFill>
                    <a:srgbClr val="0070C0"/>
                  </a:solidFill>
                  <a:prstDash val="solid"/>
                  <a:miter lim="800000"/>
                  <a:headEnd/>
                  <a:tailEnd/>
                </a:ln>
              </p:spPr>
              <p:txBody>
                <a:bodyPr/>
                <a:lstStyle>
                  <a:defPPr>
                    <a:defRPr lang="en-US"/>
                  </a:defPPr>
                  <a:lvl1pPr algn="l" rtl="0" fontAlgn="base">
                    <a:spcBef>
                      <a:spcPct val="0"/>
                    </a:spcBef>
                    <a:spcAft>
                      <a:spcPct val="0"/>
                    </a:spcAft>
                    <a:defRPr kern="1200" baseline="-250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baseline="-250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baseline="-250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baseline="-250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baseline="-25000">
                      <a:solidFill>
                        <a:schemeClr val="tx1"/>
                      </a:solidFill>
                      <a:latin typeface="Arial" panose="020B0604020202020204" pitchFamily="34" charset="0"/>
                      <a:ea typeface="+mn-ea"/>
                      <a:cs typeface="+mn-cs"/>
                    </a:defRPr>
                  </a:lvl5pPr>
                  <a:lvl6pPr marL="2286000" algn="l" defTabSz="914400" rtl="0" eaLnBrk="1" latinLnBrk="0" hangingPunct="1">
                    <a:defRPr kern="1200" baseline="-25000">
                      <a:solidFill>
                        <a:schemeClr val="tx1"/>
                      </a:solidFill>
                      <a:latin typeface="Arial" panose="020B0604020202020204" pitchFamily="34" charset="0"/>
                      <a:ea typeface="+mn-ea"/>
                      <a:cs typeface="+mn-cs"/>
                    </a:defRPr>
                  </a:lvl6pPr>
                  <a:lvl7pPr marL="2743200" algn="l" defTabSz="914400" rtl="0" eaLnBrk="1" latinLnBrk="0" hangingPunct="1">
                    <a:defRPr kern="1200" baseline="-25000">
                      <a:solidFill>
                        <a:schemeClr val="tx1"/>
                      </a:solidFill>
                      <a:latin typeface="Arial" panose="020B0604020202020204" pitchFamily="34" charset="0"/>
                      <a:ea typeface="+mn-ea"/>
                      <a:cs typeface="+mn-cs"/>
                    </a:defRPr>
                  </a:lvl7pPr>
                  <a:lvl8pPr marL="3200400" algn="l" defTabSz="914400" rtl="0" eaLnBrk="1" latinLnBrk="0" hangingPunct="1">
                    <a:defRPr kern="1200" baseline="-25000">
                      <a:solidFill>
                        <a:schemeClr val="tx1"/>
                      </a:solidFill>
                      <a:latin typeface="Arial" panose="020B0604020202020204" pitchFamily="34" charset="0"/>
                      <a:ea typeface="+mn-ea"/>
                      <a:cs typeface="+mn-cs"/>
                    </a:defRPr>
                  </a:lvl8pPr>
                  <a:lvl9pPr marL="3657600" algn="l" defTabSz="914400" rtl="0" eaLnBrk="1" latinLnBrk="0" hangingPunct="1">
                    <a:defRPr kern="1200" baseline="-250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32" name="Freeform 6">
                  <a:extLst>
                    <a:ext uri="{FF2B5EF4-FFF2-40B4-BE49-F238E27FC236}">
                      <a16:creationId xmlns:a16="http://schemas.microsoft.com/office/drawing/2014/main" id="{E63F61F6-A55F-4D75-A73E-5D82786B7D42}"/>
                    </a:ext>
                  </a:extLst>
                </p:cNvPr>
                <p:cNvSpPr>
                  <a:spLocks noChangeAspect="1"/>
                </p:cNvSpPr>
                <p:nvPr/>
              </p:nvSpPr>
              <p:spPr bwMode="auto">
                <a:xfrm>
                  <a:off x="1949" y="2189"/>
                  <a:ext cx="938" cy="305"/>
                </a:xfrm>
                <a:custGeom>
                  <a:avLst/>
                  <a:gdLst>
                    <a:gd name="T0" fmla="*/ 0 w 397"/>
                    <a:gd name="T1" fmla="*/ 39 h 129"/>
                    <a:gd name="T2" fmla="*/ 7 w 397"/>
                    <a:gd name="T3" fmla="*/ 50 h 129"/>
                    <a:gd name="T4" fmla="*/ 165 w 397"/>
                    <a:gd name="T5" fmla="*/ 129 h 129"/>
                    <a:gd name="T6" fmla="*/ 397 w 397"/>
                    <a:gd name="T7" fmla="*/ 0 h 129"/>
                  </a:gdLst>
                  <a:ahLst/>
                  <a:cxnLst>
                    <a:cxn ang="0">
                      <a:pos x="T0" y="T1"/>
                    </a:cxn>
                    <a:cxn ang="0">
                      <a:pos x="T2" y="T3"/>
                    </a:cxn>
                    <a:cxn ang="0">
                      <a:pos x="T4" y="T5"/>
                    </a:cxn>
                    <a:cxn ang="0">
                      <a:pos x="T6" y="T7"/>
                    </a:cxn>
                  </a:cxnLst>
                  <a:rect l="0" t="0" r="r" b="b"/>
                  <a:pathLst>
                    <a:path w="397" h="129">
                      <a:moveTo>
                        <a:pt x="0" y="39"/>
                      </a:moveTo>
                      <a:cubicBezTo>
                        <a:pt x="2" y="43"/>
                        <a:pt x="4" y="47"/>
                        <a:pt x="7" y="50"/>
                      </a:cubicBezTo>
                      <a:cubicBezTo>
                        <a:pt x="34" y="98"/>
                        <a:pt x="116" y="129"/>
                        <a:pt x="165" y="129"/>
                      </a:cubicBezTo>
                      <a:cubicBezTo>
                        <a:pt x="275" y="129"/>
                        <a:pt x="322" y="27"/>
                        <a:pt x="397" y="0"/>
                      </a:cubicBezTo>
                    </a:path>
                  </a:pathLst>
                </a:custGeom>
                <a:noFill/>
                <a:ln w="6350" cap="rnd">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kern="1200" baseline="-250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baseline="-250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baseline="-250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baseline="-250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baseline="-25000">
                      <a:solidFill>
                        <a:schemeClr val="tx1"/>
                      </a:solidFill>
                      <a:latin typeface="Arial" panose="020B0604020202020204" pitchFamily="34" charset="0"/>
                      <a:ea typeface="+mn-ea"/>
                      <a:cs typeface="+mn-cs"/>
                    </a:defRPr>
                  </a:lvl5pPr>
                  <a:lvl6pPr marL="2286000" algn="l" defTabSz="914400" rtl="0" eaLnBrk="1" latinLnBrk="0" hangingPunct="1">
                    <a:defRPr kern="1200" baseline="-25000">
                      <a:solidFill>
                        <a:schemeClr val="tx1"/>
                      </a:solidFill>
                      <a:latin typeface="Arial" panose="020B0604020202020204" pitchFamily="34" charset="0"/>
                      <a:ea typeface="+mn-ea"/>
                      <a:cs typeface="+mn-cs"/>
                    </a:defRPr>
                  </a:lvl6pPr>
                  <a:lvl7pPr marL="2743200" algn="l" defTabSz="914400" rtl="0" eaLnBrk="1" latinLnBrk="0" hangingPunct="1">
                    <a:defRPr kern="1200" baseline="-25000">
                      <a:solidFill>
                        <a:schemeClr val="tx1"/>
                      </a:solidFill>
                      <a:latin typeface="Arial" panose="020B0604020202020204" pitchFamily="34" charset="0"/>
                      <a:ea typeface="+mn-ea"/>
                      <a:cs typeface="+mn-cs"/>
                    </a:defRPr>
                  </a:lvl7pPr>
                  <a:lvl8pPr marL="3200400" algn="l" defTabSz="914400" rtl="0" eaLnBrk="1" latinLnBrk="0" hangingPunct="1">
                    <a:defRPr kern="1200" baseline="-25000">
                      <a:solidFill>
                        <a:schemeClr val="tx1"/>
                      </a:solidFill>
                      <a:latin typeface="Arial" panose="020B0604020202020204" pitchFamily="34" charset="0"/>
                      <a:ea typeface="+mn-ea"/>
                      <a:cs typeface="+mn-cs"/>
                    </a:defRPr>
                  </a:lvl8pPr>
                  <a:lvl9pPr marL="3657600" algn="l" defTabSz="914400" rtl="0" eaLnBrk="1" latinLnBrk="0" hangingPunct="1">
                    <a:defRPr kern="1200" baseline="-250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33" name="Oval 332">
                  <a:extLst>
                    <a:ext uri="{FF2B5EF4-FFF2-40B4-BE49-F238E27FC236}">
                      <a16:creationId xmlns:a16="http://schemas.microsoft.com/office/drawing/2014/main" id="{70217103-63B6-4B5A-8C5B-3A2EE701BA9F}"/>
                    </a:ext>
                  </a:extLst>
                </p:cNvPr>
                <p:cNvSpPr>
                  <a:spLocks noChangeAspect="1" noChangeArrowheads="1"/>
                </p:cNvSpPr>
                <p:nvPr/>
              </p:nvSpPr>
              <p:spPr bwMode="auto">
                <a:xfrm>
                  <a:off x="2228" y="1929"/>
                  <a:ext cx="85" cy="83"/>
                </a:xfrm>
                <a:prstGeom prst="ellipse">
                  <a:avLst/>
                </a:prstGeom>
                <a:noFill/>
                <a:ln w="635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kern="1200" baseline="-250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baseline="-250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baseline="-250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baseline="-250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baseline="-25000">
                      <a:solidFill>
                        <a:schemeClr val="tx1"/>
                      </a:solidFill>
                      <a:latin typeface="Arial" panose="020B0604020202020204" pitchFamily="34" charset="0"/>
                      <a:ea typeface="+mn-ea"/>
                      <a:cs typeface="+mn-cs"/>
                    </a:defRPr>
                  </a:lvl5pPr>
                  <a:lvl6pPr marL="2286000" algn="l" defTabSz="914400" rtl="0" eaLnBrk="1" latinLnBrk="0" hangingPunct="1">
                    <a:defRPr kern="1200" baseline="-25000">
                      <a:solidFill>
                        <a:schemeClr val="tx1"/>
                      </a:solidFill>
                      <a:latin typeface="Arial" panose="020B0604020202020204" pitchFamily="34" charset="0"/>
                      <a:ea typeface="+mn-ea"/>
                      <a:cs typeface="+mn-cs"/>
                    </a:defRPr>
                  </a:lvl6pPr>
                  <a:lvl7pPr marL="2743200" algn="l" defTabSz="914400" rtl="0" eaLnBrk="1" latinLnBrk="0" hangingPunct="1">
                    <a:defRPr kern="1200" baseline="-25000">
                      <a:solidFill>
                        <a:schemeClr val="tx1"/>
                      </a:solidFill>
                      <a:latin typeface="Arial" panose="020B0604020202020204" pitchFamily="34" charset="0"/>
                      <a:ea typeface="+mn-ea"/>
                      <a:cs typeface="+mn-cs"/>
                    </a:defRPr>
                  </a:lvl7pPr>
                  <a:lvl8pPr marL="3200400" algn="l" defTabSz="914400" rtl="0" eaLnBrk="1" latinLnBrk="0" hangingPunct="1">
                    <a:defRPr kern="1200" baseline="-25000">
                      <a:solidFill>
                        <a:schemeClr val="tx1"/>
                      </a:solidFill>
                      <a:latin typeface="Arial" panose="020B0604020202020204" pitchFamily="34" charset="0"/>
                      <a:ea typeface="+mn-ea"/>
                      <a:cs typeface="+mn-cs"/>
                    </a:defRPr>
                  </a:lvl8pPr>
                  <a:lvl9pPr marL="3657600" algn="l" defTabSz="914400" rtl="0" eaLnBrk="1" latinLnBrk="0" hangingPunct="1">
                    <a:defRPr kern="1200" baseline="-250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34" name="Oval 333">
                  <a:extLst>
                    <a:ext uri="{FF2B5EF4-FFF2-40B4-BE49-F238E27FC236}">
                      <a16:creationId xmlns:a16="http://schemas.microsoft.com/office/drawing/2014/main" id="{B182F38D-00FA-4144-BC60-B60F5F3C4F6D}"/>
                    </a:ext>
                  </a:extLst>
                </p:cNvPr>
                <p:cNvSpPr>
                  <a:spLocks noChangeAspect="1" noChangeArrowheads="1"/>
                </p:cNvSpPr>
                <p:nvPr/>
              </p:nvSpPr>
              <p:spPr bwMode="auto">
                <a:xfrm>
                  <a:off x="2133" y="1844"/>
                  <a:ext cx="274" cy="258"/>
                </a:xfrm>
                <a:prstGeom prst="ellipse">
                  <a:avLst/>
                </a:prstGeom>
                <a:noFill/>
                <a:ln w="6350">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kern="1200" baseline="-250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baseline="-250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baseline="-250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baseline="-250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baseline="-25000">
                      <a:solidFill>
                        <a:schemeClr val="tx1"/>
                      </a:solidFill>
                      <a:latin typeface="Arial" panose="020B0604020202020204" pitchFamily="34" charset="0"/>
                      <a:ea typeface="+mn-ea"/>
                      <a:cs typeface="+mn-cs"/>
                    </a:defRPr>
                  </a:lvl5pPr>
                  <a:lvl6pPr marL="2286000" algn="l" defTabSz="914400" rtl="0" eaLnBrk="1" latinLnBrk="0" hangingPunct="1">
                    <a:defRPr kern="1200" baseline="-25000">
                      <a:solidFill>
                        <a:schemeClr val="tx1"/>
                      </a:solidFill>
                      <a:latin typeface="Arial" panose="020B0604020202020204" pitchFamily="34" charset="0"/>
                      <a:ea typeface="+mn-ea"/>
                      <a:cs typeface="+mn-cs"/>
                    </a:defRPr>
                  </a:lvl6pPr>
                  <a:lvl7pPr marL="2743200" algn="l" defTabSz="914400" rtl="0" eaLnBrk="1" latinLnBrk="0" hangingPunct="1">
                    <a:defRPr kern="1200" baseline="-25000">
                      <a:solidFill>
                        <a:schemeClr val="tx1"/>
                      </a:solidFill>
                      <a:latin typeface="Arial" panose="020B0604020202020204" pitchFamily="34" charset="0"/>
                      <a:ea typeface="+mn-ea"/>
                      <a:cs typeface="+mn-cs"/>
                    </a:defRPr>
                  </a:lvl7pPr>
                  <a:lvl8pPr marL="3200400" algn="l" defTabSz="914400" rtl="0" eaLnBrk="1" latinLnBrk="0" hangingPunct="1">
                    <a:defRPr kern="1200" baseline="-25000">
                      <a:solidFill>
                        <a:schemeClr val="tx1"/>
                      </a:solidFill>
                      <a:latin typeface="Arial" panose="020B0604020202020204" pitchFamily="34" charset="0"/>
                      <a:ea typeface="+mn-ea"/>
                      <a:cs typeface="+mn-cs"/>
                    </a:defRPr>
                  </a:lvl8pPr>
                  <a:lvl9pPr marL="3657600" algn="l" defTabSz="914400" rtl="0" eaLnBrk="1" latinLnBrk="0" hangingPunct="1">
                    <a:defRPr kern="1200" baseline="-250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grpSp>
        </p:grpSp>
        <p:grpSp>
          <p:nvGrpSpPr>
            <p:cNvPr id="347" name="Group 346">
              <a:extLst>
                <a:ext uri="{FF2B5EF4-FFF2-40B4-BE49-F238E27FC236}">
                  <a16:creationId xmlns:a16="http://schemas.microsoft.com/office/drawing/2014/main" id="{F2C468CD-543F-48CD-B86A-931CA05BF9DA}"/>
                </a:ext>
              </a:extLst>
            </p:cNvPr>
            <p:cNvGrpSpPr>
              <a:grpSpLocks noChangeAspect="1"/>
            </p:cNvGrpSpPr>
            <p:nvPr/>
          </p:nvGrpSpPr>
          <p:grpSpPr bwMode="auto">
            <a:xfrm>
              <a:off x="3369410" y="3333668"/>
              <a:ext cx="991566" cy="987594"/>
              <a:chOff x="1729" y="1075"/>
              <a:chExt cx="2303" cy="2182"/>
            </a:xfrm>
          </p:grpSpPr>
          <p:sp>
            <p:nvSpPr>
              <p:cNvPr id="348" name="Freeform 22">
                <a:extLst>
                  <a:ext uri="{FF2B5EF4-FFF2-40B4-BE49-F238E27FC236}">
                    <a16:creationId xmlns:a16="http://schemas.microsoft.com/office/drawing/2014/main" id="{96756455-498F-4142-ADA6-9DA90F8BB3CB}"/>
                  </a:ext>
                </a:extLst>
              </p:cNvPr>
              <p:cNvSpPr>
                <a:spLocks noChangeAspect="1"/>
              </p:cNvSpPr>
              <p:nvPr/>
            </p:nvSpPr>
            <p:spPr bwMode="auto">
              <a:xfrm>
                <a:off x="2869" y="1203"/>
                <a:ext cx="238" cy="764"/>
              </a:xfrm>
              <a:custGeom>
                <a:avLst/>
                <a:gdLst>
                  <a:gd name="T0" fmla="*/ 81 w 119"/>
                  <a:gd name="T1" fmla="*/ 57 h 382"/>
                  <a:gd name="T2" fmla="*/ 119 w 119"/>
                  <a:gd name="T3" fmla="*/ 39 h 382"/>
                  <a:gd name="T4" fmla="*/ 50 w 119"/>
                  <a:gd name="T5" fmla="*/ 22 h 382"/>
                  <a:gd name="T6" fmla="*/ 0 w 119"/>
                  <a:gd name="T7" fmla="*/ 0 h 382"/>
                  <a:gd name="T8" fmla="*/ 2 w 119"/>
                  <a:gd name="T9" fmla="*/ 4 h 382"/>
                  <a:gd name="T10" fmla="*/ 35 w 119"/>
                  <a:gd name="T11" fmla="*/ 85 h 382"/>
                  <a:gd name="T12" fmla="*/ 25 w 119"/>
                  <a:gd name="T13" fmla="*/ 229 h 382"/>
                  <a:gd name="T14" fmla="*/ 30 w 119"/>
                  <a:gd name="T15" fmla="*/ 307 h 382"/>
                  <a:gd name="T16" fmla="*/ 22 w 119"/>
                  <a:gd name="T17" fmla="*/ 375 h 382"/>
                  <a:gd name="T18" fmla="*/ 15 w 119"/>
                  <a:gd name="T19" fmla="*/ 382 h 382"/>
                  <a:gd name="T20" fmla="*/ 45 w 119"/>
                  <a:gd name="T21" fmla="*/ 370 h 382"/>
                  <a:gd name="T22" fmla="*/ 66 w 119"/>
                  <a:gd name="T23" fmla="*/ 373 h 382"/>
                  <a:gd name="T24" fmla="*/ 55 w 119"/>
                  <a:gd name="T25" fmla="*/ 343 h 382"/>
                  <a:gd name="T26" fmla="*/ 48 w 119"/>
                  <a:gd name="T27" fmla="*/ 274 h 382"/>
                  <a:gd name="T28" fmla="*/ 53 w 119"/>
                  <a:gd name="T29" fmla="*/ 120 h 382"/>
                  <a:gd name="T30" fmla="*/ 81 w 119"/>
                  <a:gd name="T31" fmla="*/ 5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382">
                    <a:moveTo>
                      <a:pt x="81" y="57"/>
                    </a:moveTo>
                    <a:cubicBezTo>
                      <a:pt x="91" y="47"/>
                      <a:pt x="104" y="42"/>
                      <a:pt x="119" y="39"/>
                    </a:cubicBezTo>
                    <a:cubicBezTo>
                      <a:pt x="96" y="35"/>
                      <a:pt x="71" y="30"/>
                      <a:pt x="50" y="22"/>
                    </a:cubicBezTo>
                    <a:cubicBezTo>
                      <a:pt x="27" y="14"/>
                      <a:pt x="12" y="7"/>
                      <a:pt x="0" y="0"/>
                    </a:cubicBezTo>
                    <a:cubicBezTo>
                      <a:pt x="0" y="2"/>
                      <a:pt x="2" y="4"/>
                      <a:pt x="2" y="4"/>
                    </a:cubicBezTo>
                    <a:cubicBezTo>
                      <a:pt x="19" y="25"/>
                      <a:pt x="32" y="48"/>
                      <a:pt x="35" y="85"/>
                    </a:cubicBezTo>
                    <a:cubicBezTo>
                      <a:pt x="38" y="123"/>
                      <a:pt x="27" y="193"/>
                      <a:pt x="25" y="229"/>
                    </a:cubicBezTo>
                    <a:cubicBezTo>
                      <a:pt x="25" y="267"/>
                      <a:pt x="30" y="282"/>
                      <a:pt x="30" y="307"/>
                    </a:cubicBezTo>
                    <a:cubicBezTo>
                      <a:pt x="28" y="330"/>
                      <a:pt x="42" y="355"/>
                      <a:pt x="22" y="375"/>
                    </a:cubicBezTo>
                    <a:cubicBezTo>
                      <a:pt x="20" y="377"/>
                      <a:pt x="17" y="380"/>
                      <a:pt x="15" y="382"/>
                    </a:cubicBezTo>
                    <a:cubicBezTo>
                      <a:pt x="27" y="375"/>
                      <a:pt x="37" y="370"/>
                      <a:pt x="45" y="370"/>
                    </a:cubicBezTo>
                    <a:cubicBezTo>
                      <a:pt x="50" y="370"/>
                      <a:pt x="58" y="372"/>
                      <a:pt x="66" y="373"/>
                    </a:cubicBezTo>
                    <a:cubicBezTo>
                      <a:pt x="58" y="365"/>
                      <a:pt x="58" y="355"/>
                      <a:pt x="55" y="343"/>
                    </a:cubicBezTo>
                    <a:cubicBezTo>
                      <a:pt x="48" y="325"/>
                      <a:pt x="48" y="312"/>
                      <a:pt x="48" y="274"/>
                    </a:cubicBezTo>
                    <a:cubicBezTo>
                      <a:pt x="48" y="237"/>
                      <a:pt x="48" y="156"/>
                      <a:pt x="53" y="120"/>
                    </a:cubicBezTo>
                    <a:cubicBezTo>
                      <a:pt x="58" y="83"/>
                      <a:pt x="66" y="72"/>
                      <a:pt x="81" y="57"/>
                    </a:cubicBezTo>
                  </a:path>
                </a:pathLst>
              </a:custGeom>
              <a:solidFill>
                <a:srgbClr val="EAEAEA"/>
              </a:solidFill>
              <a:ln w="6350" cap="rnd">
                <a:solidFill>
                  <a:schemeClr val="accent5">
                    <a:lumMod val="50000"/>
                  </a:schemeClr>
                </a:solidFill>
                <a:prstDash val="solid"/>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49" name="Freeform 25">
                <a:extLst>
                  <a:ext uri="{FF2B5EF4-FFF2-40B4-BE49-F238E27FC236}">
                    <a16:creationId xmlns:a16="http://schemas.microsoft.com/office/drawing/2014/main" id="{F7D083A6-B6D0-4E71-869E-D03D1679DD01}"/>
                  </a:ext>
                </a:extLst>
              </p:cNvPr>
              <p:cNvSpPr>
                <a:spLocks noChangeAspect="1"/>
              </p:cNvSpPr>
              <p:nvPr/>
            </p:nvSpPr>
            <p:spPr bwMode="auto">
              <a:xfrm>
                <a:off x="2483" y="2019"/>
                <a:ext cx="1549" cy="1008"/>
              </a:xfrm>
              <a:custGeom>
                <a:avLst/>
                <a:gdLst>
                  <a:gd name="T0" fmla="*/ 773 w 774"/>
                  <a:gd name="T1" fmla="*/ 23 h 504"/>
                  <a:gd name="T2" fmla="*/ 771 w 774"/>
                  <a:gd name="T3" fmla="*/ 8 h 504"/>
                  <a:gd name="T4" fmla="*/ 752 w 774"/>
                  <a:gd name="T5" fmla="*/ 0 h 504"/>
                  <a:gd name="T6" fmla="*/ 724 w 774"/>
                  <a:gd name="T7" fmla="*/ 7 h 504"/>
                  <a:gd name="T8" fmla="*/ 699 w 774"/>
                  <a:gd name="T9" fmla="*/ 18 h 504"/>
                  <a:gd name="T10" fmla="*/ 675 w 774"/>
                  <a:gd name="T11" fmla="*/ 45 h 504"/>
                  <a:gd name="T12" fmla="*/ 640 w 774"/>
                  <a:gd name="T13" fmla="*/ 80 h 504"/>
                  <a:gd name="T14" fmla="*/ 602 w 774"/>
                  <a:gd name="T15" fmla="*/ 96 h 504"/>
                  <a:gd name="T16" fmla="*/ 567 w 774"/>
                  <a:gd name="T17" fmla="*/ 109 h 504"/>
                  <a:gd name="T18" fmla="*/ 526 w 774"/>
                  <a:gd name="T19" fmla="*/ 129 h 504"/>
                  <a:gd name="T20" fmla="*/ 476 w 774"/>
                  <a:gd name="T21" fmla="*/ 141 h 504"/>
                  <a:gd name="T22" fmla="*/ 436 w 774"/>
                  <a:gd name="T23" fmla="*/ 152 h 504"/>
                  <a:gd name="T24" fmla="*/ 402 w 774"/>
                  <a:gd name="T25" fmla="*/ 149 h 504"/>
                  <a:gd name="T26" fmla="*/ 357 w 774"/>
                  <a:gd name="T27" fmla="*/ 159 h 504"/>
                  <a:gd name="T28" fmla="*/ 329 w 774"/>
                  <a:gd name="T29" fmla="*/ 157 h 504"/>
                  <a:gd name="T30" fmla="*/ 291 w 774"/>
                  <a:gd name="T31" fmla="*/ 167 h 504"/>
                  <a:gd name="T32" fmla="*/ 258 w 774"/>
                  <a:gd name="T33" fmla="*/ 179 h 504"/>
                  <a:gd name="T34" fmla="*/ 210 w 774"/>
                  <a:gd name="T35" fmla="*/ 191 h 504"/>
                  <a:gd name="T36" fmla="*/ 177 w 774"/>
                  <a:gd name="T37" fmla="*/ 212 h 504"/>
                  <a:gd name="T38" fmla="*/ 122 w 774"/>
                  <a:gd name="T39" fmla="*/ 215 h 504"/>
                  <a:gd name="T40" fmla="*/ 84 w 774"/>
                  <a:gd name="T41" fmla="*/ 220 h 504"/>
                  <a:gd name="T42" fmla="*/ 210 w 774"/>
                  <a:gd name="T43" fmla="*/ 485 h 504"/>
                  <a:gd name="T44" fmla="*/ 284 w 774"/>
                  <a:gd name="T45" fmla="*/ 327 h 504"/>
                  <a:gd name="T46" fmla="*/ 365 w 774"/>
                  <a:gd name="T47" fmla="*/ 304 h 504"/>
                  <a:gd name="T48" fmla="*/ 408 w 774"/>
                  <a:gd name="T49" fmla="*/ 294 h 504"/>
                  <a:gd name="T50" fmla="*/ 448 w 774"/>
                  <a:gd name="T51" fmla="*/ 295 h 504"/>
                  <a:gd name="T52" fmla="*/ 477 w 774"/>
                  <a:gd name="T53" fmla="*/ 282 h 504"/>
                  <a:gd name="T54" fmla="*/ 505 w 774"/>
                  <a:gd name="T55" fmla="*/ 278 h 504"/>
                  <a:gd name="T56" fmla="*/ 548 w 774"/>
                  <a:gd name="T57" fmla="*/ 268 h 504"/>
                  <a:gd name="T58" fmla="*/ 577 w 774"/>
                  <a:gd name="T59" fmla="*/ 251 h 504"/>
                  <a:gd name="T60" fmla="*/ 610 w 774"/>
                  <a:gd name="T61" fmla="*/ 242 h 504"/>
                  <a:gd name="T62" fmla="*/ 640 w 774"/>
                  <a:gd name="T63" fmla="*/ 223 h 504"/>
                  <a:gd name="T64" fmla="*/ 664 w 774"/>
                  <a:gd name="T65" fmla="*/ 206 h 504"/>
                  <a:gd name="T66" fmla="*/ 685 w 774"/>
                  <a:gd name="T67" fmla="*/ 186 h 504"/>
                  <a:gd name="T68" fmla="*/ 708 w 774"/>
                  <a:gd name="T69" fmla="*/ 168 h 504"/>
                  <a:gd name="T70" fmla="*/ 720 w 774"/>
                  <a:gd name="T71" fmla="*/ 136 h 504"/>
                  <a:gd name="T72" fmla="*/ 740 w 774"/>
                  <a:gd name="T73" fmla="*/ 116 h 504"/>
                  <a:gd name="T74" fmla="*/ 756 w 774"/>
                  <a:gd name="T75" fmla="*/ 75 h 504"/>
                  <a:gd name="T76" fmla="*/ 766 w 774"/>
                  <a:gd name="T77" fmla="*/ 53 h 504"/>
                  <a:gd name="T78" fmla="*/ 772 w 774"/>
                  <a:gd name="T79" fmla="*/ 35 h 504"/>
                  <a:gd name="T80" fmla="*/ 773 w 774"/>
                  <a:gd name="T81" fmla="*/ 23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4" h="504">
                    <a:moveTo>
                      <a:pt x="773" y="23"/>
                    </a:moveTo>
                    <a:cubicBezTo>
                      <a:pt x="773" y="13"/>
                      <a:pt x="774" y="13"/>
                      <a:pt x="771" y="8"/>
                    </a:cubicBezTo>
                    <a:cubicBezTo>
                      <a:pt x="767" y="3"/>
                      <a:pt x="761" y="0"/>
                      <a:pt x="752" y="0"/>
                    </a:cubicBezTo>
                    <a:cubicBezTo>
                      <a:pt x="746" y="0"/>
                      <a:pt x="733" y="3"/>
                      <a:pt x="724" y="7"/>
                    </a:cubicBezTo>
                    <a:cubicBezTo>
                      <a:pt x="714" y="10"/>
                      <a:pt x="708" y="12"/>
                      <a:pt x="699" y="18"/>
                    </a:cubicBezTo>
                    <a:cubicBezTo>
                      <a:pt x="691" y="25"/>
                      <a:pt x="685" y="35"/>
                      <a:pt x="675" y="45"/>
                    </a:cubicBezTo>
                    <a:cubicBezTo>
                      <a:pt x="665" y="55"/>
                      <a:pt x="652" y="70"/>
                      <a:pt x="640" y="80"/>
                    </a:cubicBezTo>
                    <a:cubicBezTo>
                      <a:pt x="627" y="86"/>
                      <a:pt x="615" y="89"/>
                      <a:pt x="602" y="96"/>
                    </a:cubicBezTo>
                    <a:cubicBezTo>
                      <a:pt x="590" y="101"/>
                      <a:pt x="579" y="103"/>
                      <a:pt x="567" y="109"/>
                    </a:cubicBezTo>
                    <a:cubicBezTo>
                      <a:pt x="554" y="116"/>
                      <a:pt x="541" y="124"/>
                      <a:pt x="526" y="129"/>
                    </a:cubicBezTo>
                    <a:cubicBezTo>
                      <a:pt x="511" y="134"/>
                      <a:pt x="491" y="138"/>
                      <a:pt x="476" y="141"/>
                    </a:cubicBezTo>
                    <a:cubicBezTo>
                      <a:pt x="461" y="144"/>
                      <a:pt x="448" y="151"/>
                      <a:pt x="436" y="152"/>
                    </a:cubicBezTo>
                    <a:cubicBezTo>
                      <a:pt x="423" y="154"/>
                      <a:pt x="417" y="147"/>
                      <a:pt x="402" y="149"/>
                    </a:cubicBezTo>
                    <a:cubicBezTo>
                      <a:pt x="389" y="151"/>
                      <a:pt x="370" y="157"/>
                      <a:pt x="357" y="159"/>
                    </a:cubicBezTo>
                    <a:cubicBezTo>
                      <a:pt x="346" y="161"/>
                      <a:pt x="339" y="156"/>
                      <a:pt x="329" y="157"/>
                    </a:cubicBezTo>
                    <a:cubicBezTo>
                      <a:pt x="317" y="159"/>
                      <a:pt x="303" y="164"/>
                      <a:pt x="291" y="167"/>
                    </a:cubicBezTo>
                    <a:cubicBezTo>
                      <a:pt x="279" y="171"/>
                      <a:pt x="271" y="176"/>
                      <a:pt x="258" y="179"/>
                    </a:cubicBezTo>
                    <a:cubicBezTo>
                      <a:pt x="245" y="182"/>
                      <a:pt x="225" y="184"/>
                      <a:pt x="210" y="191"/>
                    </a:cubicBezTo>
                    <a:cubicBezTo>
                      <a:pt x="197" y="196"/>
                      <a:pt x="193" y="207"/>
                      <a:pt x="177" y="212"/>
                    </a:cubicBezTo>
                    <a:cubicBezTo>
                      <a:pt x="164" y="217"/>
                      <a:pt x="136" y="212"/>
                      <a:pt x="122" y="215"/>
                    </a:cubicBezTo>
                    <a:cubicBezTo>
                      <a:pt x="117" y="215"/>
                      <a:pt x="86" y="216"/>
                      <a:pt x="84" y="220"/>
                    </a:cubicBezTo>
                    <a:cubicBezTo>
                      <a:pt x="0" y="412"/>
                      <a:pt x="160" y="504"/>
                      <a:pt x="210" y="485"/>
                    </a:cubicBezTo>
                    <a:cubicBezTo>
                      <a:pt x="320" y="443"/>
                      <a:pt x="210" y="352"/>
                      <a:pt x="284" y="327"/>
                    </a:cubicBezTo>
                    <a:cubicBezTo>
                      <a:pt x="296" y="323"/>
                      <a:pt x="358" y="304"/>
                      <a:pt x="365" y="304"/>
                    </a:cubicBezTo>
                    <a:cubicBezTo>
                      <a:pt x="367" y="303"/>
                      <a:pt x="408" y="294"/>
                      <a:pt x="408" y="294"/>
                    </a:cubicBezTo>
                    <a:cubicBezTo>
                      <a:pt x="431" y="290"/>
                      <a:pt x="431" y="297"/>
                      <a:pt x="448" y="295"/>
                    </a:cubicBezTo>
                    <a:cubicBezTo>
                      <a:pt x="466" y="293"/>
                      <a:pt x="467" y="283"/>
                      <a:pt x="477" y="282"/>
                    </a:cubicBezTo>
                    <a:cubicBezTo>
                      <a:pt x="487" y="280"/>
                      <a:pt x="493" y="281"/>
                      <a:pt x="505" y="278"/>
                    </a:cubicBezTo>
                    <a:cubicBezTo>
                      <a:pt x="517" y="274"/>
                      <a:pt x="534" y="273"/>
                      <a:pt x="548" y="268"/>
                    </a:cubicBezTo>
                    <a:cubicBezTo>
                      <a:pt x="561" y="263"/>
                      <a:pt x="567" y="254"/>
                      <a:pt x="577" y="251"/>
                    </a:cubicBezTo>
                    <a:cubicBezTo>
                      <a:pt x="589" y="246"/>
                      <a:pt x="600" y="248"/>
                      <a:pt x="610" y="242"/>
                    </a:cubicBezTo>
                    <a:cubicBezTo>
                      <a:pt x="622" y="237"/>
                      <a:pt x="630" y="228"/>
                      <a:pt x="640" y="223"/>
                    </a:cubicBezTo>
                    <a:cubicBezTo>
                      <a:pt x="648" y="218"/>
                      <a:pt x="655" y="212"/>
                      <a:pt x="664" y="206"/>
                    </a:cubicBezTo>
                    <a:cubicBezTo>
                      <a:pt x="670" y="199"/>
                      <a:pt x="675" y="192"/>
                      <a:pt x="685" y="186"/>
                    </a:cubicBezTo>
                    <a:cubicBezTo>
                      <a:pt x="693" y="179"/>
                      <a:pt x="703" y="177"/>
                      <a:pt x="708" y="168"/>
                    </a:cubicBezTo>
                    <a:cubicBezTo>
                      <a:pt x="714" y="162"/>
                      <a:pt x="713" y="145"/>
                      <a:pt x="720" y="136"/>
                    </a:cubicBezTo>
                    <a:cubicBezTo>
                      <a:pt x="725" y="128"/>
                      <a:pt x="733" y="128"/>
                      <a:pt x="740" y="116"/>
                    </a:cubicBezTo>
                    <a:cubicBezTo>
                      <a:pt x="746" y="105"/>
                      <a:pt x="752" y="85"/>
                      <a:pt x="756" y="75"/>
                    </a:cubicBezTo>
                    <a:cubicBezTo>
                      <a:pt x="759" y="63"/>
                      <a:pt x="764" y="61"/>
                      <a:pt x="766" y="53"/>
                    </a:cubicBezTo>
                    <a:cubicBezTo>
                      <a:pt x="766" y="46"/>
                      <a:pt x="772" y="43"/>
                      <a:pt x="772" y="35"/>
                    </a:cubicBezTo>
                    <a:lnTo>
                      <a:pt x="773" y="23"/>
                    </a:lnTo>
                    <a:close/>
                  </a:path>
                </a:pathLst>
              </a:custGeom>
              <a:solidFill>
                <a:schemeClr val="accent4">
                  <a:lumMod val="20000"/>
                  <a:lumOff val="80000"/>
                </a:schemeClr>
              </a:solidFill>
              <a:ln w="6350" cap="rnd">
                <a:solidFill>
                  <a:schemeClr val="accent5">
                    <a:lumMod val="50000"/>
                  </a:schemeClr>
                </a:solidFill>
                <a:prstDash val="solid"/>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50" name="Freeform 26">
                <a:extLst>
                  <a:ext uri="{FF2B5EF4-FFF2-40B4-BE49-F238E27FC236}">
                    <a16:creationId xmlns:a16="http://schemas.microsoft.com/office/drawing/2014/main" id="{7EE9C99D-2C05-4031-8298-1107B7546B0F}"/>
                  </a:ext>
                </a:extLst>
              </p:cNvPr>
              <p:cNvSpPr>
                <a:spLocks noChangeAspect="1"/>
              </p:cNvSpPr>
              <p:nvPr/>
            </p:nvSpPr>
            <p:spPr bwMode="auto">
              <a:xfrm>
                <a:off x="2611" y="2146"/>
                <a:ext cx="1314" cy="615"/>
              </a:xfrm>
              <a:custGeom>
                <a:avLst/>
                <a:gdLst>
                  <a:gd name="T0" fmla="*/ 0 w 657"/>
                  <a:gd name="T1" fmla="*/ 297 h 308"/>
                  <a:gd name="T2" fmla="*/ 79 w 657"/>
                  <a:gd name="T3" fmla="*/ 241 h 308"/>
                  <a:gd name="T4" fmla="*/ 99 w 657"/>
                  <a:gd name="T5" fmla="*/ 216 h 308"/>
                  <a:gd name="T6" fmla="*/ 104 w 657"/>
                  <a:gd name="T7" fmla="*/ 237 h 308"/>
                  <a:gd name="T8" fmla="*/ 131 w 657"/>
                  <a:gd name="T9" fmla="*/ 231 h 308"/>
                  <a:gd name="T10" fmla="*/ 148 w 657"/>
                  <a:gd name="T11" fmla="*/ 198 h 308"/>
                  <a:gd name="T12" fmla="*/ 144 w 657"/>
                  <a:gd name="T13" fmla="*/ 231 h 308"/>
                  <a:gd name="T14" fmla="*/ 194 w 657"/>
                  <a:gd name="T15" fmla="*/ 204 h 308"/>
                  <a:gd name="T16" fmla="*/ 211 w 657"/>
                  <a:gd name="T17" fmla="*/ 174 h 308"/>
                  <a:gd name="T18" fmla="*/ 207 w 657"/>
                  <a:gd name="T19" fmla="*/ 199 h 308"/>
                  <a:gd name="T20" fmla="*/ 247 w 657"/>
                  <a:gd name="T21" fmla="*/ 184 h 308"/>
                  <a:gd name="T22" fmla="*/ 258 w 657"/>
                  <a:gd name="T23" fmla="*/ 158 h 308"/>
                  <a:gd name="T24" fmla="*/ 260 w 657"/>
                  <a:gd name="T25" fmla="*/ 181 h 308"/>
                  <a:gd name="T26" fmla="*/ 288 w 657"/>
                  <a:gd name="T27" fmla="*/ 181 h 308"/>
                  <a:gd name="T28" fmla="*/ 294 w 657"/>
                  <a:gd name="T29" fmla="*/ 145 h 308"/>
                  <a:gd name="T30" fmla="*/ 296 w 657"/>
                  <a:gd name="T31" fmla="*/ 168 h 308"/>
                  <a:gd name="T32" fmla="*/ 324 w 657"/>
                  <a:gd name="T33" fmla="*/ 145 h 308"/>
                  <a:gd name="T34" fmla="*/ 303 w 657"/>
                  <a:gd name="T35" fmla="*/ 178 h 308"/>
                  <a:gd name="T36" fmla="*/ 353 w 657"/>
                  <a:gd name="T37" fmla="*/ 154 h 308"/>
                  <a:gd name="T38" fmla="*/ 368 w 657"/>
                  <a:gd name="T39" fmla="*/ 129 h 308"/>
                  <a:gd name="T40" fmla="*/ 368 w 657"/>
                  <a:gd name="T41" fmla="*/ 153 h 308"/>
                  <a:gd name="T42" fmla="*/ 403 w 657"/>
                  <a:gd name="T43" fmla="*/ 148 h 308"/>
                  <a:gd name="T44" fmla="*/ 424 w 657"/>
                  <a:gd name="T45" fmla="*/ 121 h 308"/>
                  <a:gd name="T46" fmla="*/ 414 w 657"/>
                  <a:gd name="T47" fmla="*/ 149 h 308"/>
                  <a:gd name="T48" fmla="*/ 447 w 657"/>
                  <a:gd name="T49" fmla="*/ 139 h 308"/>
                  <a:gd name="T50" fmla="*/ 479 w 657"/>
                  <a:gd name="T51" fmla="*/ 116 h 308"/>
                  <a:gd name="T52" fmla="*/ 488 w 657"/>
                  <a:gd name="T53" fmla="*/ 87 h 308"/>
                  <a:gd name="T54" fmla="*/ 495 w 657"/>
                  <a:gd name="T55" fmla="*/ 111 h 308"/>
                  <a:gd name="T56" fmla="*/ 555 w 657"/>
                  <a:gd name="T57" fmla="*/ 90 h 308"/>
                  <a:gd name="T58" fmla="*/ 623 w 657"/>
                  <a:gd name="T59" fmla="*/ 38 h 308"/>
                  <a:gd name="T60" fmla="*/ 654 w 657"/>
                  <a:gd name="T61" fmla="*/ 5 h 308"/>
                  <a:gd name="T62" fmla="*/ 611 w 657"/>
                  <a:gd name="T63" fmla="*/ 62 h 308"/>
                  <a:gd name="T64" fmla="*/ 555 w 657"/>
                  <a:gd name="T65" fmla="*/ 103 h 308"/>
                  <a:gd name="T66" fmla="*/ 533 w 657"/>
                  <a:gd name="T67" fmla="*/ 115 h 308"/>
                  <a:gd name="T68" fmla="*/ 549 w 657"/>
                  <a:gd name="T69" fmla="*/ 135 h 308"/>
                  <a:gd name="T70" fmla="*/ 520 w 657"/>
                  <a:gd name="T71" fmla="*/ 118 h 308"/>
                  <a:gd name="T72" fmla="*/ 507 w 657"/>
                  <a:gd name="T73" fmla="*/ 121 h 308"/>
                  <a:gd name="T74" fmla="*/ 495 w 657"/>
                  <a:gd name="T75" fmla="*/ 130 h 308"/>
                  <a:gd name="T76" fmla="*/ 506 w 657"/>
                  <a:gd name="T77" fmla="*/ 153 h 308"/>
                  <a:gd name="T78" fmla="*/ 480 w 657"/>
                  <a:gd name="T79" fmla="*/ 133 h 308"/>
                  <a:gd name="T80" fmla="*/ 434 w 657"/>
                  <a:gd name="T81" fmla="*/ 158 h 308"/>
                  <a:gd name="T82" fmla="*/ 383 w 657"/>
                  <a:gd name="T83" fmla="*/ 164 h 308"/>
                  <a:gd name="T84" fmla="*/ 348 w 657"/>
                  <a:gd name="T85" fmla="*/ 176 h 308"/>
                  <a:gd name="T86" fmla="*/ 372 w 657"/>
                  <a:gd name="T87" fmla="*/ 195 h 308"/>
                  <a:gd name="T88" fmla="*/ 336 w 657"/>
                  <a:gd name="T89" fmla="*/ 186 h 308"/>
                  <a:gd name="T90" fmla="*/ 310 w 657"/>
                  <a:gd name="T91" fmla="*/ 196 h 308"/>
                  <a:gd name="T92" fmla="*/ 280 w 657"/>
                  <a:gd name="T93" fmla="*/ 197 h 308"/>
                  <a:gd name="T94" fmla="*/ 294 w 657"/>
                  <a:gd name="T95" fmla="*/ 212 h 308"/>
                  <a:gd name="T96" fmla="*/ 263 w 657"/>
                  <a:gd name="T97" fmla="*/ 199 h 308"/>
                  <a:gd name="T98" fmla="*/ 240 w 657"/>
                  <a:gd name="T99" fmla="*/ 204 h 308"/>
                  <a:gd name="T100" fmla="*/ 192 w 657"/>
                  <a:gd name="T101" fmla="*/ 231 h 308"/>
                  <a:gd name="T102" fmla="*/ 209 w 657"/>
                  <a:gd name="T103" fmla="*/ 245 h 308"/>
                  <a:gd name="T104" fmla="*/ 179 w 657"/>
                  <a:gd name="T105" fmla="*/ 241 h 308"/>
                  <a:gd name="T106" fmla="*/ 142 w 657"/>
                  <a:gd name="T107" fmla="*/ 252 h 308"/>
                  <a:gd name="T108" fmla="*/ 106 w 657"/>
                  <a:gd name="T109" fmla="*/ 259 h 308"/>
                  <a:gd name="T110" fmla="*/ 120 w 657"/>
                  <a:gd name="T111" fmla="*/ 280 h 308"/>
                  <a:gd name="T112" fmla="*/ 83 w 657"/>
                  <a:gd name="T113" fmla="*/ 264 h 308"/>
                  <a:gd name="T114" fmla="*/ 48 w 657"/>
                  <a:gd name="T115" fmla="*/ 280 h 308"/>
                  <a:gd name="T116" fmla="*/ 3 w 657"/>
                  <a:gd name="T11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7" h="308">
                    <a:moveTo>
                      <a:pt x="0" y="297"/>
                    </a:moveTo>
                    <a:cubicBezTo>
                      <a:pt x="3" y="294"/>
                      <a:pt x="48" y="265"/>
                      <a:pt x="79" y="241"/>
                    </a:cubicBezTo>
                    <a:cubicBezTo>
                      <a:pt x="84" y="237"/>
                      <a:pt x="98" y="226"/>
                      <a:pt x="99" y="216"/>
                    </a:cubicBezTo>
                    <a:cubicBezTo>
                      <a:pt x="99" y="214"/>
                      <a:pt x="98" y="236"/>
                      <a:pt x="104" y="237"/>
                    </a:cubicBezTo>
                    <a:cubicBezTo>
                      <a:pt x="109" y="239"/>
                      <a:pt x="124" y="236"/>
                      <a:pt x="131" y="231"/>
                    </a:cubicBezTo>
                    <a:cubicBezTo>
                      <a:pt x="136" y="226"/>
                      <a:pt x="146" y="198"/>
                      <a:pt x="148" y="198"/>
                    </a:cubicBezTo>
                    <a:cubicBezTo>
                      <a:pt x="151" y="198"/>
                      <a:pt x="134" y="232"/>
                      <a:pt x="144" y="231"/>
                    </a:cubicBezTo>
                    <a:cubicBezTo>
                      <a:pt x="152" y="231"/>
                      <a:pt x="184" y="212"/>
                      <a:pt x="194" y="204"/>
                    </a:cubicBezTo>
                    <a:cubicBezTo>
                      <a:pt x="204" y="196"/>
                      <a:pt x="209" y="174"/>
                      <a:pt x="211" y="174"/>
                    </a:cubicBezTo>
                    <a:cubicBezTo>
                      <a:pt x="214" y="173"/>
                      <a:pt x="200" y="197"/>
                      <a:pt x="207" y="199"/>
                    </a:cubicBezTo>
                    <a:cubicBezTo>
                      <a:pt x="215" y="199"/>
                      <a:pt x="240" y="191"/>
                      <a:pt x="247" y="184"/>
                    </a:cubicBezTo>
                    <a:cubicBezTo>
                      <a:pt x="255" y="178"/>
                      <a:pt x="257" y="158"/>
                      <a:pt x="258" y="158"/>
                    </a:cubicBezTo>
                    <a:cubicBezTo>
                      <a:pt x="260" y="158"/>
                      <a:pt x="255" y="178"/>
                      <a:pt x="260" y="181"/>
                    </a:cubicBezTo>
                    <a:cubicBezTo>
                      <a:pt x="265" y="186"/>
                      <a:pt x="285" y="186"/>
                      <a:pt x="288" y="181"/>
                    </a:cubicBezTo>
                    <a:cubicBezTo>
                      <a:pt x="293" y="174"/>
                      <a:pt x="293" y="145"/>
                      <a:pt x="294" y="145"/>
                    </a:cubicBezTo>
                    <a:cubicBezTo>
                      <a:pt x="296" y="142"/>
                      <a:pt x="293" y="166"/>
                      <a:pt x="296" y="168"/>
                    </a:cubicBezTo>
                    <a:cubicBezTo>
                      <a:pt x="303" y="168"/>
                      <a:pt x="324" y="143"/>
                      <a:pt x="324" y="145"/>
                    </a:cubicBezTo>
                    <a:cubicBezTo>
                      <a:pt x="325" y="146"/>
                      <a:pt x="296" y="178"/>
                      <a:pt x="303" y="178"/>
                    </a:cubicBezTo>
                    <a:cubicBezTo>
                      <a:pt x="310" y="178"/>
                      <a:pt x="343" y="161"/>
                      <a:pt x="353" y="154"/>
                    </a:cubicBezTo>
                    <a:cubicBezTo>
                      <a:pt x="361" y="149"/>
                      <a:pt x="365" y="129"/>
                      <a:pt x="368" y="129"/>
                    </a:cubicBezTo>
                    <a:cubicBezTo>
                      <a:pt x="370" y="129"/>
                      <a:pt x="361" y="153"/>
                      <a:pt x="368" y="153"/>
                    </a:cubicBezTo>
                    <a:cubicBezTo>
                      <a:pt x="376" y="154"/>
                      <a:pt x="394" y="151"/>
                      <a:pt x="403" y="148"/>
                    </a:cubicBezTo>
                    <a:cubicBezTo>
                      <a:pt x="411" y="144"/>
                      <a:pt x="421" y="119"/>
                      <a:pt x="424" y="121"/>
                    </a:cubicBezTo>
                    <a:cubicBezTo>
                      <a:pt x="426" y="121"/>
                      <a:pt x="409" y="149"/>
                      <a:pt x="414" y="149"/>
                    </a:cubicBezTo>
                    <a:cubicBezTo>
                      <a:pt x="419" y="153"/>
                      <a:pt x="437" y="144"/>
                      <a:pt x="447" y="139"/>
                    </a:cubicBezTo>
                    <a:cubicBezTo>
                      <a:pt x="459" y="133"/>
                      <a:pt x="472" y="121"/>
                      <a:pt x="479" y="116"/>
                    </a:cubicBezTo>
                    <a:cubicBezTo>
                      <a:pt x="485" y="108"/>
                      <a:pt x="484" y="87"/>
                      <a:pt x="488" y="87"/>
                    </a:cubicBezTo>
                    <a:cubicBezTo>
                      <a:pt x="489" y="87"/>
                      <a:pt x="482" y="113"/>
                      <a:pt x="495" y="111"/>
                    </a:cubicBezTo>
                    <a:cubicBezTo>
                      <a:pt x="505" y="110"/>
                      <a:pt x="533" y="103"/>
                      <a:pt x="555" y="90"/>
                    </a:cubicBezTo>
                    <a:cubicBezTo>
                      <a:pt x="577" y="75"/>
                      <a:pt x="608" y="53"/>
                      <a:pt x="623" y="38"/>
                    </a:cubicBezTo>
                    <a:cubicBezTo>
                      <a:pt x="641" y="25"/>
                      <a:pt x="657" y="0"/>
                      <a:pt x="654" y="5"/>
                    </a:cubicBezTo>
                    <a:cubicBezTo>
                      <a:pt x="652" y="10"/>
                      <a:pt x="626" y="47"/>
                      <a:pt x="611" y="62"/>
                    </a:cubicBezTo>
                    <a:cubicBezTo>
                      <a:pt x="594" y="78"/>
                      <a:pt x="568" y="95"/>
                      <a:pt x="555" y="103"/>
                    </a:cubicBezTo>
                    <a:cubicBezTo>
                      <a:pt x="543" y="111"/>
                      <a:pt x="537" y="110"/>
                      <a:pt x="533" y="115"/>
                    </a:cubicBezTo>
                    <a:cubicBezTo>
                      <a:pt x="530" y="118"/>
                      <a:pt x="551" y="134"/>
                      <a:pt x="549" y="135"/>
                    </a:cubicBezTo>
                    <a:cubicBezTo>
                      <a:pt x="547" y="135"/>
                      <a:pt x="525" y="118"/>
                      <a:pt x="520" y="118"/>
                    </a:cubicBezTo>
                    <a:cubicBezTo>
                      <a:pt x="515" y="116"/>
                      <a:pt x="510" y="118"/>
                      <a:pt x="507" y="121"/>
                    </a:cubicBezTo>
                    <a:cubicBezTo>
                      <a:pt x="502" y="123"/>
                      <a:pt x="497" y="126"/>
                      <a:pt x="495" y="130"/>
                    </a:cubicBezTo>
                    <a:cubicBezTo>
                      <a:pt x="492" y="134"/>
                      <a:pt x="509" y="153"/>
                      <a:pt x="506" y="153"/>
                    </a:cubicBezTo>
                    <a:cubicBezTo>
                      <a:pt x="504" y="153"/>
                      <a:pt x="490" y="130"/>
                      <a:pt x="480" y="133"/>
                    </a:cubicBezTo>
                    <a:cubicBezTo>
                      <a:pt x="470" y="134"/>
                      <a:pt x="451" y="153"/>
                      <a:pt x="434" y="158"/>
                    </a:cubicBezTo>
                    <a:cubicBezTo>
                      <a:pt x="417" y="164"/>
                      <a:pt x="396" y="161"/>
                      <a:pt x="383" y="164"/>
                    </a:cubicBezTo>
                    <a:cubicBezTo>
                      <a:pt x="368" y="168"/>
                      <a:pt x="351" y="173"/>
                      <a:pt x="348" y="176"/>
                    </a:cubicBezTo>
                    <a:cubicBezTo>
                      <a:pt x="343" y="181"/>
                      <a:pt x="374" y="193"/>
                      <a:pt x="372" y="195"/>
                    </a:cubicBezTo>
                    <a:cubicBezTo>
                      <a:pt x="371" y="197"/>
                      <a:pt x="345" y="186"/>
                      <a:pt x="336" y="186"/>
                    </a:cubicBezTo>
                    <a:cubicBezTo>
                      <a:pt x="330" y="186"/>
                      <a:pt x="320" y="192"/>
                      <a:pt x="310" y="196"/>
                    </a:cubicBezTo>
                    <a:cubicBezTo>
                      <a:pt x="301" y="197"/>
                      <a:pt x="285" y="196"/>
                      <a:pt x="280" y="197"/>
                    </a:cubicBezTo>
                    <a:cubicBezTo>
                      <a:pt x="275" y="201"/>
                      <a:pt x="296" y="212"/>
                      <a:pt x="294" y="212"/>
                    </a:cubicBezTo>
                    <a:cubicBezTo>
                      <a:pt x="291" y="212"/>
                      <a:pt x="270" y="199"/>
                      <a:pt x="263" y="199"/>
                    </a:cubicBezTo>
                    <a:cubicBezTo>
                      <a:pt x="255" y="197"/>
                      <a:pt x="252" y="199"/>
                      <a:pt x="240" y="204"/>
                    </a:cubicBezTo>
                    <a:cubicBezTo>
                      <a:pt x="228" y="209"/>
                      <a:pt x="200" y="222"/>
                      <a:pt x="192" y="231"/>
                    </a:cubicBezTo>
                    <a:cubicBezTo>
                      <a:pt x="184" y="239"/>
                      <a:pt x="210" y="244"/>
                      <a:pt x="209" y="245"/>
                    </a:cubicBezTo>
                    <a:cubicBezTo>
                      <a:pt x="205" y="247"/>
                      <a:pt x="185" y="241"/>
                      <a:pt x="179" y="241"/>
                    </a:cubicBezTo>
                    <a:cubicBezTo>
                      <a:pt x="170" y="241"/>
                      <a:pt x="154" y="250"/>
                      <a:pt x="142" y="252"/>
                    </a:cubicBezTo>
                    <a:cubicBezTo>
                      <a:pt x="131" y="255"/>
                      <a:pt x="111" y="254"/>
                      <a:pt x="106" y="259"/>
                    </a:cubicBezTo>
                    <a:cubicBezTo>
                      <a:pt x="103" y="264"/>
                      <a:pt x="115" y="272"/>
                      <a:pt x="120" y="280"/>
                    </a:cubicBezTo>
                    <a:cubicBezTo>
                      <a:pt x="115" y="275"/>
                      <a:pt x="93" y="264"/>
                      <a:pt x="83" y="264"/>
                    </a:cubicBezTo>
                    <a:cubicBezTo>
                      <a:pt x="71" y="264"/>
                      <a:pt x="65" y="269"/>
                      <a:pt x="48" y="280"/>
                    </a:cubicBezTo>
                    <a:cubicBezTo>
                      <a:pt x="37" y="286"/>
                      <a:pt x="19" y="298"/>
                      <a:pt x="3" y="308"/>
                    </a:cubicBezTo>
                  </a:path>
                </a:pathLst>
              </a:custGeom>
              <a:solidFill>
                <a:srgbClr val="FF9900"/>
              </a:solidFill>
              <a:ln w="6350" cap="rnd">
                <a:solidFill>
                  <a:schemeClr val="accent5">
                    <a:lumMod val="50000"/>
                  </a:schemeClr>
                </a:solidFill>
                <a:prstDash val="solid"/>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51" name="Freeform 21">
                <a:extLst>
                  <a:ext uri="{FF2B5EF4-FFF2-40B4-BE49-F238E27FC236}">
                    <a16:creationId xmlns:a16="http://schemas.microsoft.com/office/drawing/2014/main" id="{453BF7D5-556B-4934-A195-E65E4941B9F0}"/>
                  </a:ext>
                </a:extLst>
              </p:cNvPr>
              <p:cNvSpPr>
                <a:spLocks noChangeAspect="1"/>
              </p:cNvSpPr>
              <p:nvPr/>
            </p:nvSpPr>
            <p:spPr bwMode="auto">
              <a:xfrm>
                <a:off x="1839" y="1437"/>
                <a:ext cx="1606" cy="1301"/>
              </a:xfrm>
              <a:custGeom>
                <a:avLst/>
                <a:gdLst>
                  <a:gd name="T0" fmla="*/ 433 w 803"/>
                  <a:gd name="T1" fmla="*/ 586 h 650"/>
                  <a:gd name="T2" fmla="*/ 129 w 803"/>
                  <a:gd name="T3" fmla="*/ 486 h 650"/>
                  <a:gd name="T4" fmla="*/ 490 w 803"/>
                  <a:gd name="T5" fmla="*/ 381 h 650"/>
                  <a:gd name="T6" fmla="*/ 439 w 803"/>
                  <a:gd name="T7" fmla="*/ 266 h 650"/>
                  <a:gd name="T8" fmla="*/ 445 w 803"/>
                  <a:gd name="T9" fmla="*/ 208 h 650"/>
                  <a:gd name="T10" fmla="*/ 386 w 803"/>
                  <a:gd name="T11" fmla="*/ 164 h 650"/>
                  <a:gd name="T12" fmla="*/ 230 w 803"/>
                  <a:gd name="T13" fmla="*/ 174 h 650"/>
                  <a:gd name="T14" fmla="*/ 172 w 803"/>
                  <a:gd name="T15" fmla="*/ 279 h 650"/>
                  <a:gd name="T16" fmla="*/ 146 w 803"/>
                  <a:gd name="T17" fmla="*/ 308 h 650"/>
                  <a:gd name="T18" fmla="*/ 99 w 803"/>
                  <a:gd name="T19" fmla="*/ 351 h 650"/>
                  <a:gd name="T20" fmla="*/ 139 w 803"/>
                  <a:gd name="T21" fmla="*/ 299 h 650"/>
                  <a:gd name="T22" fmla="*/ 162 w 803"/>
                  <a:gd name="T23" fmla="*/ 257 h 650"/>
                  <a:gd name="T24" fmla="*/ 84 w 803"/>
                  <a:gd name="T25" fmla="*/ 289 h 650"/>
                  <a:gd name="T26" fmla="*/ 89 w 803"/>
                  <a:gd name="T27" fmla="*/ 276 h 650"/>
                  <a:gd name="T28" fmla="*/ 162 w 803"/>
                  <a:gd name="T29" fmla="*/ 239 h 650"/>
                  <a:gd name="T30" fmla="*/ 208 w 803"/>
                  <a:gd name="T31" fmla="*/ 161 h 650"/>
                  <a:gd name="T32" fmla="*/ 86 w 803"/>
                  <a:gd name="T33" fmla="*/ 115 h 650"/>
                  <a:gd name="T34" fmla="*/ 25 w 803"/>
                  <a:gd name="T35" fmla="*/ 100 h 650"/>
                  <a:gd name="T36" fmla="*/ 28 w 803"/>
                  <a:gd name="T37" fmla="*/ 90 h 650"/>
                  <a:gd name="T38" fmla="*/ 91 w 803"/>
                  <a:gd name="T39" fmla="*/ 101 h 650"/>
                  <a:gd name="T40" fmla="*/ 116 w 803"/>
                  <a:gd name="T41" fmla="*/ 70 h 650"/>
                  <a:gd name="T42" fmla="*/ 121 w 803"/>
                  <a:gd name="T43" fmla="*/ 53 h 650"/>
                  <a:gd name="T44" fmla="*/ 175 w 803"/>
                  <a:gd name="T45" fmla="*/ 125 h 650"/>
                  <a:gd name="T46" fmla="*/ 324 w 803"/>
                  <a:gd name="T47" fmla="*/ 140 h 650"/>
                  <a:gd name="T48" fmla="*/ 373 w 803"/>
                  <a:gd name="T49" fmla="*/ 108 h 650"/>
                  <a:gd name="T50" fmla="*/ 336 w 803"/>
                  <a:gd name="T51" fmla="*/ 80 h 650"/>
                  <a:gd name="T52" fmla="*/ 278 w 803"/>
                  <a:gd name="T53" fmla="*/ 70 h 650"/>
                  <a:gd name="T54" fmla="*/ 275 w 803"/>
                  <a:gd name="T55" fmla="*/ 62 h 650"/>
                  <a:gd name="T56" fmla="*/ 328 w 803"/>
                  <a:gd name="T57" fmla="*/ 57 h 650"/>
                  <a:gd name="T58" fmla="*/ 303 w 803"/>
                  <a:gd name="T59" fmla="*/ 0 h 650"/>
                  <a:gd name="T60" fmla="*/ 343 w 803"/>
                  <a:gd name="T61" fmla="*/ 67 h 650"/>
                  <a:gd name="T62" fmla="*/ 399 w 803"/>
                  <a:gd name="T63" fmla="*/ 58 h 650"/>
                  <a:gd name="T64" fmla="*/ 402 w 803"/>
                  <a:gd name="T65" fmla="*/ 70 h 650"/>
                  <a:gd name="T66" fmla="*/ 399 w 803"/>
                  <a:gd name="T67" fmla="*/ 126 h 650"/>
                  <a:gd name="T68" fmla="*/ 456 w 803"/>
                  <a:gd name="T69" fmla="*/ 188 h 650"/>
                  <a:gd name="T70" fmla="*/ 539 w 803"/>
                  <a:gd name="T71" fmla="*/ 153 h 650"/>
                  <a:gd name="T72" fmla="*/ 563 w 803"/>
                  <a:gd name="T73" fmla="*/ 100 h 650"/>
                  <a:gd name="T74" fmla="*/ 574 w 803"/>
                  <a:gd name="T75" fmla="*/ 113 h 650"/>
                  <a:gd name="T76" fmla="*/ 630 w 803"/>
                  <a:gd name="T77" fmla="*/ 85 h 650"/>
                  <a:gd name="T78" fmla="*/ 630 w 803"/>
                  <a:gd name="T79" fmla="*/ 96 h 650"/>
                  <a:gd name="T80" fmla="*/ 571 w 803"/>
                  <a:gd name="T81" fmla="*/ 143 h 650"/>
                  <a:gd name="T82" fmla="*/ 602 w 803"/>
                  <a:gd name="T83" fmla="*/ 164 h 650"/>
                  <a:gd name="T84" fmla="*/ 687 w 803"/>
                  <a:gd name="T85" fmla="*/ 115 h 650"/>
                  <a:gd name="T86" fmla="*/ 733 w 803"/>
                  <a:gd name="T87" fmla="*/ 82 h 650"/>
                  <a:gd name="T88" fmla="*/ 735 w 803"/>
                  <a:gd name="T89" fmla="*/ 87 h 650"/>
                  <a:gd name="T90" fmla="*/ 702 w 803"/>
                  <a:gd name="T91" fmla="*/ 118 h 650"/>
                  <a:gd name="T92" fmla="*/ 803 w 803"/>
                  <a:gd name="T93" fmla="*/ 103 h 650"/>
                  <a:gd name="T94" fmla="*/ 685 w 803"/>
                  <a:gd name="T95" fmla="*/ 126 h 650"/>
                  <a:gd name="T96" fmla="*/ 612 w 803"/>
                  <a:gd name="T97" fmla="*/ 176 h 650"/>
                  <a:gd name="T98" fmla="*/ 730 w 803"/>
                  <a:gd name="T99" fmla="*/ 211 h 650"/>
                  <a:gd name="T100" fmla="*/ 624 w 803"/>
                  <a:gd name="T101" fmla="*/ 203 h 650"/>
                  <a:gd name="T102" fmla="*/ 510 w 803"/>
                  <a:gd name="T103" fmla="*/ 176 h 650"/>
                  <a:gd name="T104" fmla="*/ 463 w 803"/>
                  <a:gd name="T105" fmla="*/ 266 h 650"/>
                  <a:gd name="T106" fmla="*/ 386 w 803"/>
                  <a:gd name="T107" fmla="*/ 65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3" h="650">
                    <a:moveTo>
                      <a:pt x="383" y="630"/>
                    </a:moveTo>
                    <a:cubicBezTo>
                      <a:pt x="388" y="626"/>
                      <a:pt x="425" y="596"/>
                      <a:pt x="433" y="586"/>
                    </a:cubicBezTo>
                    <a:cubicBezTo>
                      <a:pt x="587" y="402"/>
                      <a:pt x="347" y="215"/>
                      <a:pt x="305" y="291"/>
                    </a:cubicBezTo>
                    <a:cubicBezTo>
                      <a:pt x="308" y="348"/>
                      <a:pt x="203" y="552"/>
                      <a:pt x="129" y="486"/>
                    </a:cubicBezTo>
                    <a:cubicBezTo>
                      <a:pt x="60" y="426"/>
                      <a:pt x="235" y="265"/>
                      <a:pt x="288" y="272"/>
                    </a:cubicBezTo>
                    <a:cubicBezTo>
                      <a:pt x="393" y="195"/>
                      <a:pt x="472" y="350"/>
                      <a:pt x="490" y="381"/>
                    </a:cubicBezTo>
                    <a:cubicBezTo>
                      <a:pt x="474" y="351"/>
                      <a:pt x="458" y="313"/>
                      <a:pt x="453" y="302"/>
                    </a:cubicBezTo>
                    <a:cubicBezTo>
                      <a:pt x="448" y="293"/>
                      <a:pt x="442" y="278"/>
                      <a:pt x="439" y="266"/>
                    </a:cubicBezTo>
                    <a:cubicBezTo>
                      <a:pt x="437" y="254"/>
                      <a:pt x="439" y="245"/>
                      <a:pt x="440" y="234"/>
                    </a:cubicBezTo>
                    <a:cubicBezTo>
                      <a:pt x="440" y="224"/>
                      <a:pt x="448" y="218"/>
                      <a:pt x="445" y="208"/>
                    </a:cubicBezTo>
                    <a:cubicBezTo>
                      <a:pt x="440" y="198"/>
                      <a:pt x="425" y="186"/>
                      <a:pt x="415" y="179"/>
                    </a:cubicBezTo>
                    <a:cubicBezTo>
                      <a:pt x="406" y="173"/>
                      <a:pt x="400" y="169"/>
                      <a:pt x="386" y="164"/>
                    </a:cubicBezTo>
                    <a:cubicBezTo>
                      <a:pt x="371" y="161"/>
                      <a:pt x="349" y="151"/>
                      <a:pt x="324" y="153"/>
                    </a:cubicBezTo>
                    <a:cubicBezTo>
                      <a:pt x="298" y="155"/>
                      <a:pt x="253" y="160"/>
                      <a:pt x="230" y="174"/>
                    </a:cubicBezTo>
                    <a:cubicBezTo>
                      <a:pt x="207" y="189"/>
                      <a:pt x="192" y="230"/>
                      <a:pt x="182" y="248"/>
                    </a:cubicBezTo>
                    <a:cubicBezTo>
                      <a:pt x="174" y="266"/>
                      <a:pt x="175" y="271"/>
                      <a:pt x="172" y="279"/>
                    </a:cubicBezTo>
                    <a:cubicBezTo>
                      <a:pt x="169" y="286"/>
                      <a:pt x="164" y="287"/>
                      <a:pt x="160" y="293"/>
                    </a:cubicBezTo>
                    <a:cubicBezTo>
                      <a:pt x="155" y="298"/>
                      <a:pt x="151" y="299"/>
                      <a:pt x="146" y="308"/>
                    </a:cubicBezTo>
                    <a:cubicBezTo>
                      <a:pt x="139" y="316"/>
                      <a:pt x="134" y="331"/>
                      <a:pt x="126" y="339"/>
                    </a:cubicBezTo>
                    <a:cubicBezTo>
                      <a:pt x="119" y="346"/>
                      <a:pt x="99" y="352"/>
                      <a:pt x="99" y="351"/>
                    </a:cubicBezTo>
                    <a:cubicBezTo>
                      <a:pt x="97" y="351"/>
                      <a:pt x="117" y="339"/>
                      <a:pt x="124" y="329"/>
                    </a:cubicBezTo>
                    <a:cubicBezTo>
                      <a:pt x="131" y="320"/>
                      <a:pt x="134" y="308"/>
                      <a:pt x="139" y="299"/>
                    </a:cubicBezTo>
                    <a:cubicBezTo>
                      <a:pt x="146" y="291"/>
                      <a:pt x="155" y="287"/>
                      <a:pt x="160" y="281"/>
                    </a:cubicBezTo>
                    <a:cubicBezTo>
                      <a:pt x="164" y="274"/>
                      <a:pt x="169" y="260"/>
                      <a:pt x="162" y="257"/>
                    </a:cubicBezTo>
                    <a:cubicBezTo>
                      <a:pt x="157" y="252"/>
                      <a:pt x="137" y="257"/>
                      <a:pt x="124" y="263"/>
                    </a:cubicBezTo>
                    <a:cubicBezTo>
                      <a:pt x="111" y="269"/>
                      <a:pt x="97" y="286"/>
                      <a:pt x="84" y="289"/>
                    </a:cubicBezTo>
                    <a:cubicBezTo>
                      <a:pt x="69" y="293"/>
                      <a:pt x="38" y="287"/>
                      <a:pt x="38" y="286"/>
                    </a:cubicBezTo>
                    <a:cubicBezTo>
                      <a:pt x="40" y="283"/>
                      <a:pt x="78" y="281"/>
                      <a:pt x="89" y="276"/>
                    </a:cubicBezTo>
                    <a:cubicBezTo>
                      <a:pt x="99" y="271"/>
                      <a:pt x="99" y="265"/>
                      <a:pt x="111" y="257"/>
                    </a:cubicBezTo>
                    <a:cubicBezTo>
                      <a:pt x="124" y="252"/>
                      <a:pt x="147" y="251"/>
                      <a:pt x="162" y="239"/>
                    </a:cubicBezTo>
                    <a:cubicBezTo>
                      <a:pt x="177" y="230"/>
                      <a:pt x="192" y="203"/>
                      <a:pt x="200" y="189"/>
                    </a:cubicBezTo>
                    <a:cubicBezTo>
                      <a:pt x="208" y="178"/>
                      <a:pt x="222" y="174"/>
                      <a:pt x="208" y="161"/>
                    </a:cubicBezTo>
                    <a:cubicBezTo>
                      <a:pt x="197" y="148"/>
                      <a:pt x="149" y="123"/>
                      <a:pt x="127" y="115"/>
                    </a:cubicBezTo>
                    <a:cubicBezTo>
                      <a:pt x="107" y="108"/>
                      <a:pt x="97" y="118"/>
                      <a:pt x="86" y="115"/>
                    </a:cubicBezTo>
                    <a:cubicBezTo>
                      <a:pt x="74" y="113"/>
                      <a:pt x="69" y="101"/>
                      <a:pt x="58" y="98"/>
                    </a:cubicBezTo>
                    <a:cubicBezTo>
                      <a:pt x="48" y="96"/>
                      <a:pt x="35" y="101"/>
                      <a:pt x="25" y="100"/>
                    </a:cubicBezTo>
                    <a:cubicBezTo>
                      <a:pt x="15" y="98"/>
                      <a:pt x="0" y="87"/>
                      <a:pt x="0" y="85"/>
                    </a:cubicBezTo>
                    <a:cubicBezTo>
                      <a:pt x="1" y="83"/>
                      <a:pt x="18" y="88"/>
                      <a:pt x="28" y="90"/>
                    </a:cubicBezTo>
                    <a:cubicBezTo>
                      <a:pt x="38" y="90"/>
                      <a:pt x="49" y="87"/>
                      <a:pt x="59" y="88"/>
                    </a:cubicBezTo>
                    <a:cubicBezTo>
                      <a:pt x="71" y="91"/>
                      <a:pt x="83" y="100"/>
                      <a:pt x="91" y="101"/>
                    </a:cubicBezTo>
                    <a:cubicBezTo>
                      <a:pt x="99" y="103"/>
                      <a:pt x="106" y="103"/>
                      <a:pt x="109" y="98"/>
                    </a:cubicBezTo>
                    <a:cubicBezTo>
                      <a:pt x="112" y="91"/>
                      <a:pt x="116" y="80"/>
                      <a:pt x="116" y="70"/>
                    </a:cubicBezTo>
                    <a:cubicBezTo>
                      <a:pt x="114" y="58"/>
                      <a:pt x="102" y="37"/>
                      <a:pt x="102" y="33"/>
                    </a:cubicBezTo>
                    <a:cubicBezTo>
                      <a:pt x="102" y="32"/>
                      <a:pt x="116" y="43"/>
                      <a:pt x="121" y="53"/>
                    </a:cubicBezTo>
                    <a:cubicBezTo>
                      <a:pt x="124" y="65"/>
                      <a:pt x="119" y="87"/>
                      <a:pt x="129" y="98"/>
                    </a:cubicBezTo>
                    <a:cubicBezTo>
                      <a:pt x="137" y="108"/>
                      <a:pt x="159" y="115"/>
                      <a:pt x="175" y="125"/>
                    </a:cubicBezTo>
                    <a:cubicBezTo>
                      <a:pt x="192" y="133"/>
                      <a:pt x="204" y="151"/>
                      <a:pt x="228" y="153"/>
                    </a:cubicBezTo>
                    <a:cubicBezTo>
                      <a:pt x="253" y="155"/>
                      <a:pt x="296" y="140"/>
                      <a:pt x="324" y="140"/>
                    </a:cubicBezTo>
                    <a:cubicBezTo>
                      <a:pt x="351" y="138"/>
                      <a:pt x="386" y="155"/>
                      <a:pt x="392" y="150"/>
                    </a:cubicBezTo>
                    <a:cubicBezTo>
                      <a:pt x="402" y="145"/>
                      <a:pt x="381" y="118"/>
                      <a:pt x="373" y="108"/>
                    </a:cubicBezTo>
                    <a:cubicBezTo>
                      <a:pt x="366" y="98"/>
                      <a:pt x="354" y="91"/>
                      <a:pt x="349" y="87"/>
                    </a:cubicBezTo>
                    <a:cubicBezTo>
                      <a:pt x="344" y="83"/>
                      <a:pt x="343" y="82"/>
                      <a:pt x="336" y="80"/>
                    </a:cubicBezTo>
                    <a:cubicBezTo>
                      <a:pt x="329" y="78"/>
                      <a:pt x="319" y="82"/>
                      <a:pt x="311" y="80"/>
                    </a:cubicBezTo>
                    <a:cubicBezTo>
                      <a:pt x="300" y="78"/>
                      <a:pt x="291" y="73"/>
                      <a:pt x="278" y="70"/>
                    </a:cubicBezTo>
                    <a:cubicBezTo>
                      <a:pt x="265" y="68"/>
                      <a:pt x="232" y="70"/>
                      <a:pt x="230" y="68"/>
                    </a:cubicBezTo>
                    <a:cubicBezTo>
                      <a:pt x="230" y="67"/>
                      <a:pt x="260" y="62"/>
                      <a:pt x="275" y="62"/>
                    </a:cubicBezTo>
                    <a:cubicBezTo>
                      <a:pt x="290" y="62"/>
                      <a:pt x="311" y="67"/>
                      <a:pt x="321" y="65"/>
                    </a:cubicBezTo>
                    <a:cubicBezTo>
                      <a:pt x="329" y="65"/>
                      <a:pt x="328" y="62"/>
                      <a:pt x="328" y="57"/>
                    </a:cubicBezTo>
                    <a:cubicBezTo>
                      <a:pt x="328" y="52"/>
                      <a:pt x="326" y="50"/>
                      <a:pt x="323" y="40"/>
                    </a:cubicBezTo>
                    <a:cubicBezTo>
                      <a:pt x="318" y="30"/>
                      <a:pt x="301" y="0"/>
                      <a:pt x="303" y="0"/>
                    </a:cubicBezTo>
                    <a:cubicBezTo>
                      <a:pt x="305" y="0"/>
                      <a:pt x="326" y="28"/>
                      <a:pt x="333" y="40"/>
                    </a:cubicBezTo>
                    <a:cubicBezTo>
                      <a:pt x="339" y="50"/>
                      <a:pt x="336" y="58"/>
                      <a:pt x="343" y="67"/>
                    </a:cubicBezTo>
                    <a:cubicBezTo>
                      <a:pt x="349" y="75"/>
                      <a:pt x="363" y="90"/>
                      <a:pt x="373" y="87"/>
                    </a:cubicBezTo>
                    <a:cubicBezTo>
                      <a:pt x="381" y="87"/>
                      <a:pt x="389" y="68"/>
                      <a:pt x="399" y="58"/>
                    </a:cubicBezTo>
                    <a:cubicBezTo>
                      <a:pt x="409" y="48"/>
                      <a:pt x="432" y="27"/>
                      <a:pt x="432" y="28"/>
                    </a:cubicBezTo>
                    <a:cubicBezTo>
                      <a:pt x="433" y="30"/>
                      <a:pt x="411" y="57"/>
                      <a:pt x="402" y="70"/>
                    </a:cubicBezTo>
                    <a:cubicBezTo>
                      <a:pt x="396" y="82"/>
                      <a:pt x="387" y="91"/>
                      <a:pt x="386" y="101"/>
                    </a:cubicBezTo>
                    <a:cubicBezTo>
                      <a:pt x="386" y="111"/>
                      <a:pt x="394" y="118"/>
                      <a:pt x="399" y="126"/>
                    </a:cubicBezTo>
                    <a:cubicBezTo>
                      <a:pt x="403" y="136"/>
                      <a:pt x="407" y="148"/>
                      <a:pt x="417" y="158"/>
                    </a:cubicBezTo>
                    <a:cubicBezTo>
                      <a:pt x="427" y="168"/>
                      <a:pt x="445" y="186"/>
                      <a:pt x="456" y="188"/>
                    </a:cubicBezTo>
                    <a:cubicBezTo>
                      <a:pt x="468" y="189"/>
                      <a:pt x="473" y="171"/>
                      <a:pt x="486" y="166"/>
                    </a:cubicBezTo>
                    <a:cubicBezTo>
                      <a:pt x="500" y="161"/>
                      <a:pt x="524" y="160"/>
                      <a:pt x="539" y="153"/>
                    </a:cubicBezTo>
                    <a:cubicBezTo>
                      <a:pt x="554" y="146"/>
                      <a:pt x="566" y="135"/>
                      <a:pt x="571" y="126"/>
                    </a:cubicBezTo>
                    <a:cubicBezTo>
                      <a:pt x="572" y="116"/>
                      <a:pt x="563" y="108"/>
                      <a:pt x="563" y="100"/>
                    </a:cubicBezTo>
                    <a:cubicBezTo>
                      <a:pt x="561" y="91"/>
                      <a:pt x="561" y="70"/>
                      <a:pt x="563" y="72"/>
                    </a:cubicBezTo>
                    <a:cubicBezTo>
                      <a:pt x="564" y="75"/>
                      <a:pt x="567" y="108"/>
                      <a:pt x="574" y="113"/>
                    </a:cubicBezTo>
                    <a:cubicBezTo>
                      <a:pt x="582" y="116"/>
                      <a:pt x="599" y="103"/>
                      <a:pt x="609" y="98"/>
                    </a:cubicBezTo>
                    <a:cubicBezTo>
                      <a:pt x="617" y="93"/>
                      <a:pt x="622" y="91"/>
                      <a:pt x="630" y="85"/>
                    </a:cubicBezTo>
                    <a:cubicBezTo>
                      <a:pt x="639" y="78"/>
                      <a:pt x="652" y="62"/>
                      <a:pt x="652" y="63"/>
                    </a:cubicBezTo>
                    <a:cubicBezTo>
                      <a:pt x="652" y="65"/>
                      <a:pt x="640" y="87"/>
                      <a:pt x="630" y="96"/>
                    </a:cubicBezTo>
                    <a:cubicBezTo>
                      <a:pt x="619" y="106"/>
                      <a:pt x="599" y="115"/>
                      <a:pt x="589" y="121"/>
                    </a:cubicBezTo>
                    <a:cubicBezTo>
                      <a:pt x="579" y="128"/>
                      <a:pt x="576" y="136"/>
                      <a:pt x="571" y="143"/>
                    </a:cubicBezTo>
                    <a:cubicBezTo>
                      <a:pt x="564" y="150"/>
                      <a:pt x="549" y="158"/>
                      <a:pt x="554" y="161"/>
                    </a:cubicBezTo>
                    <a:cubicBezTo>
                      <a:pt x="559" y="164"/>
                      <a:pt x="586" y="171"/>
                      <a:pt x="602" y="164"/>
                    </a:cubicBezTo>
                    <a:cubicBezTo>
                      <a:pt x="617" y="160"/>
                      <a:pt x="634" y="138"/>
                      <a:pt x="649" y="128"/>
                    </a:cubicBezTo>
                    <a:cubicBezTo>
                      <a:pt x="662" y="120"/>
                      <a:pt x="677" y="120"/>
                      <a:pt x="687" y="115"/>
                    </a:cubicBezTo>
                    <a:cubicBezTo>
                      <a:pt x="697" y="111"/>
                      <a:pt x="703" y="105"/>
                      <a:pt x="710" y="100"/>
                    </a:cubicBezTo>
                    <a:cubicBezTo>
                      <a:pt x="718" y="93"/>
                      <a:pt x="725" y="85"/>
                      <a:pt x="733" y="82"/>
                    </a:cubicBezTo>
                    <a:cubicBezTo>
                      <a:pt x="741" y="78"/>
                      <a:pt x="761" y="75"/>
                      <a:pt x="761" y="77"/>
                    </a:cubicBezTo>
                    <a:cubicBezTo>
                      <a:pt x="761" y="77"/>
                      <a:pt x="741" y="83"/>
                      <a:pt x="735" y="87"/>
                    </a:cubicBezTo>
                    <a:cubicBezTo>
                      <a:pt x="730" y="91"/>
                      <a:pt x="730" y="96"/>
                      <a:pt x="725" y="101"/>
                    </a:cubicBezTo>
                    <a:cubicBezTo>
                      <a:pt x="720" y="106"/>
                      <a:pt x="698" y="115"/>
                      <a:pt x="702" y="118"/>
                    </a:cubicBezTo>
                    <a:cubicBezTo>
                      <a:pt x="707" y="121"/>
                      <a:pt x="733" y="125"/>
                      <a:pt x="750" y="123"/>
                    </a:cubicBezTo>
                    <a:cubicBezTo>
                      <a:pt x="766" y="120"/>
                      <a:pt x="803" y="101"/>
                      <a:pt x="803" y="103"/>
                    </a:cubicBezTo>
                    <a:cubicBezTo>
                      <a:pt x="801" y="105"/>
                      <a:pt x="763" y="128"/>
                      <a:pt x="745" y="133"/>
                    </a:cubicBezTo>
                    <a:cubicBezTo>
                      <a:pt x="725" y="136"/>
                      <a:pt x="700" y="126"/>
                      <a:pt x="685" y="126"/>
                    </a:cubicBezTo>
                    <a:cubicBezTo>
                      <a:pt x="670" y="128"/>
                      <a:pt x="665" y="131"/>
                      <a:pt x="654" y="140"/>
                    </a:cubicBezTo>
                    <a:cubicBezTo>
                      <a:pt x="640" y="148"/>
                      <a:pt x="612" y="164"/>
                      <a:pt x="612" y="176"/>
                    </a:cubicBezTo>
                    <a:cubicBezTo>
                      <a:pt x="612" y="186"/>
                      <a:pt x="639" y="198"/>
                      <a:pt x="659" y="203"/>
                    </a:cubicBezTo>
                    <a:cubicBezTo>
                      <a:pt x="678" y="209"/>
                      <a:pt x="727" y="211"/>
                      <a:pt x="730" y="211"/>
                    </a:cubicBezTo>
                    <a:cubicBezTo>
                      <a:pt x="735" y="213"/>
                      <a:pt x="700" y="216"/>
                      <a:pt x="682" y="215"/>
                    </a:cubicBezTo>
                    <a:cubicBezTo>
                      <a:pt x="665" y="213"/>
                      <a:pt x="639" y="209"/>
                      <a:pt x="624" y="203"/>
                    </a:cubicBezTo>
                    <a:cubicBezTo>
                      <a:pt x="609" y="197"/>
                      <a:pt x="612" y="185"/>
                      <a:pt x="592" y="179"/>
                    </a:cubicBezTo>
                    <a:cubicBezTo>
                      <a:pt x="574" y="176"/>
                      <a:pt x="529" y="171"/>
                      <a:pt x="510" y="176"/>
                    </a:cubicBezTo>
                    <a:cubicBezTo>
                      <a:pt x="488" y="182"/>
                      <a:pt x="478" y="193"/>
                      <a:pt x="470" y="206"/>
                    </a:cubicBezTo>
                    <a:cubicBezTo>
                      <a:pt x="461" y="223"/>
                      <a:pt x="460" y="245"/>
                      <a:pt x="463" y="266"/>
                    </a:cubicBezTo>
                    <a:cubicBezTo>
                      <a:pt x="468" y="287"/>
                      <a:pt x="486" y="311"/>
                      <a:pt x="495" y="334"/>
                    </a:cubicBezTo>
                    <a:cubicBezTo>
                      <a:pt x="570" y="540"/>
                      <a:pt x="393" y="646"/>
                      <a:pt x="386" y="650"/>
                    </a:cubicBezTo>
                  </a:path>
                </a:pathLst>
              </a:custGeom>
              <a:solidFill>
                <a:srgbClr val="CCFFCC"/>
              </a:solidFill>
              <a:ln w="6350" cap="rnd">
                <a:solidFill>
                  <a:schemeClr val="accent5">
                    <a:lumMod val="50000"/>
                  </a:schemeClr>
                </a:solidFill>
                <a:prstDash val="solid"/>
                <a:round/>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52" name="Freeform 23">
                <a:extLst>
                  <a:ext uri="{FF2B5EF4-FFF2-40B4-BE49-F238E27FC236}">
                    <a16:creationId xmlns:a16="http://schemas.microsoft.com/office/drawing/2014/main" id="{2C9DA481-E230-4A8D-BE26-7C3865DFFFC8}"/>
                  </a:ext>
                </a:extLst>
              </p:cNvPr>
              <p:cNvSpPr>
                <a:spLocks noChangeAspect="1"/>
              </p:cNvSpPr>
              <p:nvPr/>
            </p:nvSpPr>
            <p:spPr bwMode="auto">
              <a:xfrm>
                <a:off x="1729" y="1075"/>
                <a:ext cx="1222" cy="1397"/>
              </a:xfrm>
              <a:custGeom>
                <a:avLst/>
                <a:gdLst>
                  <a:gd name="T0" fmla="*/ 512 w 611"/>
                  <a:gd name="T1" fmla="*/ 28 h 698"/>
                  <a:gd name="T2" fmla="*/ 375 w 611"/>
                  <a:gd name="T3" fmla="*/ 3 h 698"/>
                  <a:gd name="T4" fmla="*/ 229 w 611"/>
                  <a:gd name="T5" fmla="*/ 45 h 698"/>
                  <a:gd name="T6" fmla="*/ 133 w 611"/>
                  <a:gd name="T7" fmla="*/ 119 h 698"/>
                  <a:gd name="T8" fmla="*/ 52 w 611"/>
                  <a:gd name="T9" fmla="*/ 243 h 698"/>
                  <a:gd name="T10" fmla="*/ 12 w 611"/>
                  <a:gd name="T11" fmla="*/ 394 h 698"/>
                  <a:gd name="T12" fmla="*/ 9 w 611"/>
                  <a:gd name="T13" fmla="*/ 605 h 698"/>
                  <a:gd name="T14" fmla="*/ 7 w 611"/>
                  <a:gd name="T15" fmla="*/ 674 h 698"/>
                  <a:gd name="T16" fmla="*/ 47 w 611"/>
                  <a:gd name="T17" fmla="*/ 698 h 698"/>
                  <a:gd name="T18" fmla="*/ 131 w 611"/>
                  <a:gd name="T19" fmla="*/ 674 h 698"/>
                  <a:gd name="T20" fmla="*/ 229 w 611"/>
                  <a:gd name="T21" fmla="*/ 605 h 698"/>
                  <a:gd name="T22" fmla="*/ 350 w 611"/>
                  <a:gd name="T23" fmla="*/ 537 h 698"/>
                  <a:gd name="T24" fmla="*/ 481 w 611"/>
                  <a:gd name="T25" fmla="*/ 494 h 698"/>
                  <a:gd name="T26" fmla="*/ 592 w 611"/>
                  <a:gd name="T27" fmla="*/ 439 h 698"/>
                  <a:gd name="T28" fmla="*/ 600 w 611"/>
                  <a:gd name="T29" fmla="*/ 371 h 698"/>
                  <a:gd name="T30" fmla="*/ 595 w 611"/>
                  <a:gd name="T31" fmla="*/ 293 h 698"/>
                  <a:gd name="T32" fmla="*/ 605 w 611"/>
                  <a:gd name="T33" fmla="*/ 149 h 698"/>
                  <a:gd name="T34" fmla="*/ 572 w 611"/>
                  <a:gd name="T35" fmla="*/ 68 h 698"/>
                  <a:gd name="T36" fmla="*/ 512 w 611"/>
                  <a:gd name="T37" fmla="*/ 28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1" h="698">
                    <a:moveTo>
                      <a:pt x="512" y="28"/>
                    </a:moveTo>
                    <a:cubicBezTo>
                      <a:pt x="479" y="18"/>
                      <a:pt x="421" y="0"/>
                      <a:pt x="375" y="3"/>
                    </a:cubicBezTo>
                    <a:cubicBezTo>
                      <a:pt x="328" y="5"/>
                      <a:pt x="270" y="25"/>
                      <a:pt x="229" y="45"/>
                    </a:cubicBezTo>
                    <a:cubicBezTo>
                      <a:pt x="189" y="65"/>
                      <a:pt x="163" y="86"/>
                      <a:pt x="133" y="119"/>
                    </a:cubicBezTo>
                    <a:cubicBezTo>
                      <a:pt x="101" y="152"/>
                      <a:pt x="72" y="199"/>
                      <a:pt x="52" y="243"/>
                    </a:cubicBezTo>
                    <a:cubicBezTo>
                      <a:pt x="30" y="290"/>
                      <a:pt x="19" y="335"/>
                      <a:pt x="12" y="394"/>
                    </a:cubicBezTo>
                    <a:cubicBezTo>
                      <a:pt x="5" y="454"/>
                      <a:pt x="10" y="557"/>
                      <a:pt x="9" y="605"/>
                    </a:cubicBezTo>
                    <a:cubicBezTo>
                      <a:pt x="9" y="651"/>
                      <a:pt x="0" y="658"/>
                      <a:pt x="7" y="674"/>
                    </a:cubicBezTo>
                    <a:cubicBezTo>
                      <a:pt x="12" y="689"/>
                      <a:pt x="27" y="698"/>
                      <a:pt x="47" y="698"/>
                    </a:cubicBezTo>
                    <a:cubicBezTo>
                      <a:pt x="67" y="698"/>
                      <a:pt x="101" y="689"/>
                      <a:pt x="131" y="674"/>
                    </a:cubicBezTo>
                    <a:cubicBezTo>
                      <a:pt x="161" y="659"/>
                      <a:pt x="193" y="628"/>
                      <a:pt x="229" y="605"/>
                    </a:cubicBezTo>
                    <a:cubicBezTo>
                      <a:pt x="265" y="583"/>
                      <a:pt x="308" y="555"/>
                      <a:pt x="350" y="537"/>
                    </a:cubicBezTo>
                    <a:cubicBezTo>
                      <a:pt x="393" y="517"/>
                      <a:pt x="441" y="509"/>
                      <a:pt x="481" y="494"/>
                    </a:cubicBezTo>
                    <a:cubicBezTo>
                      <a:pt x="520" y="477"/>
                      <a:pt x="572" y="461"/>
                      <a:pt x="592" y="439"/>
                    </a:cubicBezTo>
                    <a:cubicBezTo>
                      <a:pt x="611" y="419"/>
                      <a:pt x="598" y="394"/>
                      <a:pt x="600" y="371"/>
                    </a:cubicBezTo>
                    <a:cubicBezTo>
                      <a:pt x="600" y="346"/>
                      <a:pt x="595" y="331"/>
                      <a:pt x="595" y="293"/>
                    </a:cubicBezTo>
                    <a:cubicBezTo>
                      <a:pt x="596" y="257"/>
                      <a:pt x="608" y="187"/>
                      <a:pt x="605" y="149"/>
                    </a:cubicBezTo>
                    <a:cubicBezTo>
                      <a:pt x="601" y="113"/>
                      <a:pt x="588" y="89"/>
                      <a:pt x="572" y="68"/>
                    </a:cubicBezTo>
                    <a:cubicBezTo>
                      <a:pt x="557" y="48"/>
                      <a:pt x="525" y="36"/>
                      <a:pt x="512" y="28"/>
                    </a:cubicBezTo>
                  </a:path>
                </a:pathLst>
              </a:custGeom>
              <a:noFill/>
              <a:ln w="6350" cap="rnd">
                <a:solidFill>
                  <a:schemeClr val="accent5">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53" name="Freeform 24">
                <a:extLst>
                  <a:ext uri="{FF2B5EF4-FFF2-40B4-BE49-F238E27FC236}">
                    <a16:creationId xmlns:a16="http://schemas.microsoft.com/office/drawing/2014/main" id="{1BFB3267-88EC-4C8F-ABDE-C89692E2FD95}"/>
                  </a:ext>
                </a:extLst>
              </p:cNvPr>
              <p:cNvSpPr>
                <a:spLocks noChangeAspect="1"/>
              </p:cNvSpPr>
              <p:nvPr/>
            </p:nvSpPr>
            <p:spPr bwMode="auto">
              <a:xfrm>
                <a:off x="2966" y="1269"/>
                <a:ext cx="849" cy="706"/>
              </a:xfrm>
              <a:custGeom>
                <a:avLst/>
                <a:gdLst>
                  <a:gd name="T0" fmla="*/ 33 w 425"/>
                  <a:gd name="T1" fmla="*/ 23 h 353"/>
                  <a:gd name="T2" fmla="*/ 5 w 425"/>
                  <a:gd name="T3" fmla="*/ 86 h 353"/>
                  <a:gd name="T4" fmla="*/ 0 w 425"/>
                  <a:gd name="T5" fmla="*/ 241 h 353"/>
                  <a:gd name="T6" fmla="*/ 6 w 425"/>
                  <a:gd name="T7" fmla="*/ 310 h 353"/>
                  <a:gd name="T8" fmla="*/ 36 w 425"/>
                  <a:gd name="T9" fmla="*/ 349 h 353"/>
                  <a:gd name="T10" fmla="*/ 162 w 425"/>
                  <a:gd name="T11" fmla="*/ 337 h 353"/>
                  <a:gd name="T12" fmla="*/ 298 w 425"/>
                  <a:gd name="T13" fmla="*/ 247 h 353"/>
                  <a:gd name="T14" fmla="*/ 389 w 425"/>
                  <a:gd name="T15" fmla="*/ 146 h 353"/>
                  <a:gd name="T16" fmla="*/ 425 w 425"/>
                  <a:gd name="T17" fmla="*/ 61 h 353"/>
                  <a:gd name="T18" fmla="*/ 391 w 425"/>
                  <a:gd name="T19" fmla="*/ 28 h 353"/>
                  <a:gd name="T20" fmla="*/ 268 w 425"/>
                  <a:gd name="T21" fmla="*/ 5 h 353"/>
                  <a:gd name="T22" fmla="*/ 182 w 425"/>
                  <a:gd name="T23" fmla="*/ 10 h 353"/>
                  <a:gd name="T24" fmla="*/ 91 w 425"/>
                  <a:gd name="T25" fmla="*/ 2 h 353"/>
                  <a:gd name="T26" fmla="*/ 33 w 425"/>
                  <a:gd name="T27" fmla="*/ 2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5" h="353">
                    <a:moveTo>
                      <a:pt x="33" y="23"/>
                    </a:moveTo>
                    <a:cubicBezTo>
                      <a:pt x="18" y="38"/>
                      <a:pt x="10" y="50"/>
                      <a:pt x="5" y="86"/>
                    </a:cubicBezTo>
                    <a:cubicBezTo>
                      <a:pt x="0" y="123"/>
                      <a:pt x="0" y="204"/>
                      <a:pt x="0" y="241"/>
                    </a:cubicBezTo>
                    <a:cubicBezTo>
                      <a:pt x="0" y="279"/>
                      <a:pt x="0" y="292"/>
                      <a:pt x="6" y="310"/>
                    </a:cubicBezTo>
                    <a:cubicBezTo>
                      <a:pt x="11" y="329"/>
                      <a:pt x="10" y="344"/>
                      <a:pt x="36" y="349"/>
                    </a:cubicBezTo>
                    <a:cubicBezTo>
                      <a:pt x="63" y="352"/>
                      <a:pt x="119" y="353"/>
                      <a:pt x="162" y="337"/>
                    </a:cubicBezTo>
                    <a:cubicBezTo>
                      <a:pt x="207" y="320"/>
                      <a:pt x="260" y="279"/>
                      <a:pt x="298" y="247"/>
                    </a:cubicBezTo>
                    <a:cubicBezTo>
                      <a:pt x="334" y="216"/>
                      <a:pt x="367" y="178"/>
                      <a:pt x="389" y="146"/>
                    </a:cubicBezTo>
                    <a:cubicBezTo>
                      <a:pt x="411" y="114"/>
                      <a:pt x="425" y="81"/>
                      <a:pt x="425" y="61"/>
                    </a:cubicBezTo>
                    <a:cubicBezTo>
                      <a:pt x="425" y="41"/>
                      <a:pt x="417" y="38"/>
                      <a:pt x="391" y="28"/>
                    </a:cubicBezTo>
                    <a:cubicBezTo>
                      <a:pt x="364" y="18"/>
                      <a:pt x="303" y="7"/>
                      <a:pt x="268" y="5"/>
                    </a:cubicBezTo>
                    <a:cubicBezTo>
                      <a:pt x="235" y="2"/>
                      <a:pt x="212" y="10"/>
                      <a:pt x="182" y="10"/>
                    </a:cubicBezTo>
                    <a:cubicBezTo>
                      <a:pt x="152" y="10"/>
                      <a:pt x="116" y="0"/>
                      <a:pt x="91" y="2"/>
                    </a:cubicBezTo>
                    <a:cubicBezTo>
                      <a:pt x="66" y="5"/>
                      <a:pt x="46" y="10"/>
                      <a:pt x="33" y="23"/>
                    </a:cubicBezTo>
                  </a:path>
                </a:pathLst>
              </a:custGeom>
              <a:noFill/>
              <a:ln w="6350" cap="rnd">
                <a:solidFill>
                  <a:schemeClr val="accent5">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grpSp>
            <p:nvGrpSpPr>
              <p:cNvPr id="354" name="Group 353">
                <a:extLst>
                  <a:ext uri="{FF2B5EF4-FFF2-40B4-BE49-F238E27FC236}">
                    <a16:creationId xmlns:a16="http://schemas.microsoft.com/office/drawing/2014/main" id="{865D7792-F8FD-4D63-B4AF-610A50A3C426}"/>
                  </a:ext>
                </a:extLst>
              </p:cNvPr>
              <p:cNvGrpSpPr>
                <a:grpSpLocks noChangeAspect="1"/>
              </p:cNvGrpSpPr>
              <p:nvPr/>
            </p:nvGrpSpPr>
            <p:grpSpPr bwMode="auto">
              <a:xfrm rot="2549711">
                <a:off x="2088" y="2400"/>
                <a:ext cx="1452" cy="857"/>
                <a:chOff x="336" y="3074"/>
                <a:chExt cx="1751" cy="1034"/>
              </a:xfrm>
            </p:grpSpPr>
            <p:sp>
              <p:nvSpPr>
                <p:cNvPr id="355" name="Freeform 30">
                  <a:extLst>
                    <a:ext uri="{FF2B5EF4-FFF2-40B4-BE49-F238E27FC236}">
                      <a16:creationId xmlns:a16="http://schemas.microsoft.com/office/drawing/2014/main" id="{4B9A8809-15A3-4DA6-A044-C65E65FF0E7A}"/>
                    </a:ext>
                  </a:extLst>
                </p:cNvPr>
                <p:cNvSpPr>
                  <a:spLocks noChangeAspect="1"/>
                </p:cNvSpPr>
                <p:nvPr/>
              </p:nvSpPr>
              <p:spPr bwMode="auto">
                <a:xfrm>
                  <a:off x="336" y="3074"/>
                  <a:ext cx="1751" cy="1034"/>
                </a:xfrm>
                <a:custGeom>
                  <a:avLst/>
                  <a:gdLst>
                    <a:gd name="T0" fmla="*/ 160 w 574"/>
                    <a:gd name="T1" fmla="*/ 67 h 339"/>
                    <a:gd name="T2" fmla="*/ 256 w 574"/>
                    <a:gd name="T3" fmla="*/ 211 h 339"/>
                    <a:gd name="T4" fmla="*/ 399 w 574"/>
                    <a:gd name="T5" fmla="*/ 113 h 339"/>
                    <a:gd name="T6" fmla="*/ 533 w 574"/>
                    <a:gd name="T7" fmla="*/ 77 h 339"/>
                    <a:gd name="T8" fmla="*/ 574 w 574"/>
                    <a:gd name="T9" fmla="*/ 181 h 339"/>
                    <a:gd name="T10" fmla="*/ 493 w 574"/>
                    <a:gd name="T11" fmla="*/ 197 h 339"/>
                    <a:gd name="T12" fmla="*/ 255 w 574"/>
                    <a:gd name="T13" fmla="*/ 329 h 339"/>
                    <a:gd name="T14" fmla="*/ 49 w 574"/>
                    <a:gd name="T15" fmla="*/ 17 h 339"/>
                    <a:gd name="T16" fmla="*/ 160 w 574"/>
                    <a:gd name="T17" fmla="*/ 6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 h="339">
                      <a:moveTo>
                        <a:pt x="160" y="67"/>
                      </a:moveTo>
                      <a:cubicBezTo>
                        <a:pt x="144" y="156"/>
                        <a:pt x="196" y="203"/>
                        <a:pt x="256" y="211"/>
                      </a:cubicBezTo>
                      <a:cubicBezTo>
                        <a:pt x="318" y="219"/>
                        <a:pt x="389" y="185"/>
                        <a:pt x="399" y="113"/>
                      </a:cubicBezTo>
                      <a:cubicBezTo>
                        <a:pt x="411" y="52"/>
                        <a:pt x="503" y="38"/>
                        <a:pt x="533" y="77"/>
                      </a:cubicBezTo>
                      <a:cubicBezTo>
                        <a:pt x="561" y="114"/>
                        <a:pt x="573" y="160"/>
                        <a:pt x="574" y="181"/>
                      </a:cubicBezTo>
                      <a:cubicBezTo>
                        <a:pt x="567" y="187"/>
                        <a:pt x="522" y="199"/>
                        <a:pt x="493" y="197"/>
                      </a:cubicBezTo>
                      <a:cubicBezTo>
                        <a:pt x="433" y="302"/>
                        <a:pt x="341" y="339"/>
                        <a:pt x="255" y="329"/>
                      </a:cubicBezTo>
                      <a:cubicBezTo>
                        <a:pt x="119" y="313"/>
                        <a:pt x="0" y="182"/>
                        <a:pt x="49" y="17"/>
                      </a:cubicBezTo>
                      <a:cubicBezTo>
                        <a:pt x="54" y="0"/>
                        <a:pt x="165" y="46"/>
                        <a:pt x="160" y="67"/>
                      </a:cubicBezTo>
                      <a:close/>
                    </a:path>
                  </a:pathLst>
                </a:custGeom>
                <a:solidFill>
                  <a:schemeClr val="accent5">
                    <a:lumMod val="20000"/>
                    <a:lumOff val="80000"/>
                  </a:schemeClr>
                </a:solidFill>
                <a:ln w="6350" cap="rnd">
                  <a:solidFill>
                    <a:schemeClr val="accent5">
                      <a:lumMod val="50000"/>
                    </a:schemeClr>
                  </a:solidFill>
                  <a:prstDash val="solid"/>
                  <a:miter lim="800000"/>
                  <a:headEnd/>
                  <a:tailEnd/>
                </a:ln>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56" name="Freeform 31">
                  <a:extLst>
                    <a:ext uri="{FF2B5EF4-FFF2-40B4-BE49-F238E27FC236}">
                      <a16:creationId xmlns:a16="http://schemas.microsoft.com/office/drawing/2014/main" id="{BD167B48-6A60-49E3-88C5-CDAF5A27252F}"/>
                    </a:ext>
                  </a:extLst>
                </p:cNvPr>
                <p:cNvSpPr>
                  <a:spLocks noChangeAspect="1"/>
                </p:cNvSpPr>
                <p:nvPr/>
              </p:nvSpPr>
              <p:spPr bwMode="auto">
                <a:xfrm>
                  <a:off x="491" y="3120"/>
                  <a:ext cx="333" cy="182"/>
                </a:xfrm>
                <a:custGeom>
                  <a:avLst/>
                  <a:gdLst>
                    <a:gd name="T0" fmla="*/ 0 w 109"/>
                    <a:gd name="T1" fmla="*/ 0 h 60"/>
                    <a:gd name="T2" fmla="*/ 109 w 109"/>
                    <a:gd name="T3" fmla="*/ 52 h 60"/>
                  </a:gdLst>
                  <a:ahLst/>
                  <a:cxnLst>
                    <a:cxn ang="0">
                      <a:pos x="T0" y="T1"/>
                    </a:cxn>
                    <a:cxn ang="0">
                      <a:pos x="T2" y="T3"/>
                    </a:cxn>
                  </a:cxnLst>
                  <a:rect l="0" t="0" r="r" b="b"/>
                  <a:pathLst>
                    <a:path w="109" h="60">
                      <a:moveTo>
                        <a:pt x="0" y="0"/>
                      </a:moveTo>
                      <a:cubicBezTo>
                        <a:pt x="0" y="22"/>
                        <a:pt x="103" y="60"/>
                        <a:pt x="109" y="52"/>
                      </a:cubicBezTo>
                    </a:path>
                  </a:pathLst>
                </a:custGeom>
                <a:noFill/>
                <a:ln w="6350" cap="rnd">
                  <a:solidFill>
                    <a:schemeClr val="accent5">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57" name="Freeform 32">
                  <a:extLst>
                    <a:ext uri="{FF2B5EF4-FFF2-40B4-BE49-F238E27FC236}">
                      <a16:creationId xmlns:a16="http://schemas.microsoft.com/office/drawing/2014/main" id="{7B094D7F-B0C8-42E2-94B5-54DF5ED2C243}"/>
                    </a:ext>
                  </a:extLst>
                </p:cNvPr>
                <p:cNvSpPr>
                  <a:spLocks noChangeAspect="1"/>
                </p:cNvSpPr>
                <p:nvPr/>
              </p:nvSpPr>
              <p:spPr bwMode="auto">
                <a:xfrm>
                  <a:off x="1675" y="3595"/>
                  <a:ext cx="412" cy="81"/>
                </a:xfrm>
                <a:custGeom>
                  <a:avLst/>
                  <a:gdLst>
                    <a:gd name="T0" fmla="*/ 58 w 135"/>
                    <a:gd name="T1" fmla="*/ 26 h 26"/>
                    <a:gd name="T2" fmla="*/ 30 w 135"/>
                    <a:gd name="T3" fmla="*/ 9 h 26"/>
                    <a:gd name="T4" fmla="*/ 135 w 135"/>
                    <a:gd name="T5" fmla="*/ 9 h 26"/>
                  </a:gdLst>
                  <a:ahLst/>
                  <a:cxnLst>
                    <a:cxn ang="0">
                      <a:pos x="T0" y="T1"/>
                    </a:cxn>
                    <a:cxn ang="0">
                      <a:pos x="T2" y="T3"/>
                    </a:cxn>
                    <a:cxn ang="0">
                      <a:pos x="T4" y="T5"/>
                    </a:cxn>
                  </a:cxnLst>
                  <a:rect l="0" t="0" r="r" b="b"/>
                  <a:pathLst>
                    <a:path w="135" h="26">
                      <a:moveTo>
                        <a:pt x="58" y="26"/>
                      </a:moveTo>
                      <a:cubicBezTo>
                        <a:pt x="0" y="23"/>
                        <a:pt x="5" y="14"/>
                        <a:pt x="30" y="9"/>
                      </a:cubicBezTo>
                      <a:cubicBezTo>
                        <a:pt x="64" y="1"/>
                        <a:pt x="131" y="0"/>
                        <a:pt x="135" y="9"/>
                      </a:cubicBezTo>
                    </a:path>
                  </a:pathLst>
                </a:custGeom>
                <a:noFill/>
                <a:ln w="6350" cap="rnd">
                  <a:solidFill>
                    <a:schemeClr val="accent5">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58" name="Freeform 33">
                  <a:extLst>
                    <a:ext uri="{FF2B5EF4-FFF2-40B4-BE49-F238E27FC236}">
                      <a16:creationId xmlns:a16="http://schemas.microsoft.com/office/drawing/2014/main" id="{3BF792A7-B197-4973-B677-152F205425FD}"/>
                    </a:ext>
                  </a:extLst>
                </p:cNvPr>
                <p:cNvSpPr>
                  <a:spLocks noChangeAspect="1"/>
                </p:cNvSpPr>
                <p:nvPr/>
              </p:nvSpPr>
              <p:spPr bwMode="auto">
                <a:xfrm>
                  <a:off x="1678" y="3504"/>
                  <a:ext cx="34" cy="140"/>
                </a:xfrm>
                <a:custGeom>
                  <a:avLst/>
                  <a:gdLst>
                    <a:gd name="T0" fmla="*/ 11 w 11"/>
                    <a:gd name="T1" fmla="*/ 46 h 46"/>
                    <a:gd name="T2" fmla="*/ 4 w 11"/>
                    <a:gd name="T3" fmla="*/ 0 h 46"/>
                  </a:gdLst>
                  <a:ahLst/>
                  <a:cxnLst>
                    <a:cxn ang="0">
                      <a:pos x="T0" y="T1"/>
                    </a:cxn>
                    <a:cxn ang="0">
                      <a:pos x="T2" y="T3"/>
                    </a:cxn>
                  </a:cxnLst>
                  <a:rect l="0" t="0" r="r" b="b"/>
                  <a:pathLst>
                    <a:path w="11" h="46">
                      <a:moveTo>
                        <a:pt x="11" y="46"/>
                      </a:moveTo>
                      <a:cubicBezTo>
                        <a:pt x="5" y="26"/>
                        <a:pt x="0" y="11"/>
                        <a:pt x="4" y="0"/>
                      </a:cubicBezTo>
                    </a:path>
                  </a:pathLst>
                </a:custGeom>
                <a:noFill/>
                <a:ln w="6350" cap="rnd">
                  <a:solidFill>
                    <a:schemeClr val="accent5">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59" name="Freeform 34">
                  <a:extLst>
                    <a:ext uri="{FF2B5EF4-FFF2-40B4-BE49-F238E27FC236}">
                      <a16:creationId xmlns:a16="http://schemas.microsoft.com/office/drawing/2014/main" id="{E40486F4-E97C-436F-8B83-8E5C3609F686}"/>
                    </a:ext>
                  </a:extLst>
                </p:cNvPr>
                <p:cNvSpPr>
                  <a:spLocks noChangeAspect="1"/>
                </p:cNvSpPr>
                <p:nvPr/>
              </p:nvSpPr>
              <p:spPr bwMode="auto">
                <a:xfrm>
                  <a:off x="1629" y="3489"/>
                  <a:ext cx="58" cy="61"/>
                </a:xfrm>
                <a:custGeom>
                  <a:avLst/>
                  <a:gdLst>
                    <a:gd name="T0" fmla="*/ 19 w 19"/>
                    <a:gd name="T1" fmla="*/ 20 h 20"/>
                    <a:gd name="T2" fmla="*/ 0 w 19"/>
                    <a:gd name="T3" fmla="*/ 0 h 20"/>
                  </a:gdLst>
                  <a:ahLst/>
                  <a:cxnLst>
                    <a:cxn ang="0">
                      <a:pos x="T0" y="T1"/>
                    </a:cxn>
                    <a:cxn ang="0">
                      <a:pos x="T2" y="T3"/>
                    </a:cxn>
                  </a:cxnLst>
                  <a:rect l="0" t="0" r="r" b="b"/>
                  <a:pathLst>
                    <a:path w="19" h="20">
                      <a:moveTo>
                        <a:pt x="19" y="20"/>
                      </a:moveTo>
                      <a:cubicBezTo>
                        <a:pt x="11" y="16"/>
                        <a:pt x="5" y="13"/>
                        <a:pt x="0" y="0"/>
                      </a:cubicBezTo>
                    </a:path>
                  </a:pathLst>
                </a:custGeom>
                <a:noFill/>
                <a:ln w="6350" cap="rnd">
                  <a:solidFill>
                    <a:schemeClr val="accent5">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60" name="Freeform 35">
                  <a:extLst>
                    <a:ext uri="{FF2B5EF4-FFF2-40B4-BE49-F238E27FC236}">
                      <a16:creationId xmlns:a16="http://schemas.microsoft.com/office/drawing/2014/main" id="{4646D864-91A7-43E2-A679-A7BEDE2581B1}"/>
                    </a:ext>
                  </a:extLst>
                </p:cNvPr>
                <p:cNvSpPr>
                  <a:spLocks noChangeAspect="1"/>
                </p:cNvSpPr>
                <p:nvPr/>
              </p:nvSpPr>
              <p:spPr bwMode="auto">
                <a:xfrm>
                  <a:off x="1743" y="3613"/>
                  <a:ext cx="317" cy="53"/>
                </a:xfrm>
                <a:custGeom>
                  <a:avLst/>
                  <a:gdLst>
                    <a:gd name="T0" fmla="*/ 104 w 104"/>
                    <a:gd name="T1" fmla="*/ 4 h 17"/>
                    <a:gd name="T2" fmla="*/ 52 w 104"/>
                    <a:gd name="T3" fmla="*/ 15 h 17"/>
                    <a:gd name="T4" fmla="*/ 0 w 104"/>
                    <a:gd name="T5" fmla="*/ 11 h 17"/>
                    <a:gd name="T6" fmla="*/ 50 w 104"/>
                    <a:gd name="T7" fmla="*/ 3 h 17"/>
                    <a:gd name="T8" fmla="*/ 104 w 104"/>
                    <a:gd name="T9" fmla="*/ 4 h 17"/>
                  </a:gdLst>
                  <a:ahLst/>
                  <a:cxnLst>
                    <a:cxn ang="0">
                      <a:pos x="T0" y="T1"/>
                    </a:cxn>
                    <a:cxn ang="0">
                      <a:pos x="T2" y="T3"/>
                    </a:cxn>
                    <a:cxn ang="0">
                      <a:pos x="T4" y="T5"/>
                    </a:cxn>
                    <a:cxn ang="0">
                      <a:pos x="T6" y="T7"/>
                    </a:cxn>
                    <a:cxn ang="0">
                      <a:pos x="T8" y="T9"/>
                    </a:cxn>
                  </a:cxnLst>
                  <a:rect l="0" t="0" r="r" b="b"/>
                  <a:pathLst>
                    <a:path w="104" h="17">
                      <a:moveTo>
                        <a:pt x="104" y="4"/>
                      </a:moveTo>
                      <a:cubicBezTo>
                        <a:pt x="104" y="7"/>
                        <a:pt x="80" y="12"/>
                        <a:pt x="52" y="15"/>
                      </a:cubicBezTo>
                      <a:cubicBezTo>
                        <a:pt x="24" y="17"/>
                        <a:pt x="0" y="13"/>
                        <a:pt x="0" y="11"/>
                      </a:cubicBezTo>
                      <a:cubicBezTo>
                        <a:pt x="0" y="8"/>
                        <a:pt x="22" y="5"/>
                        <a:pt x="50" y="3"/>
                      </a:cubicBezTo>
                      <a:cubicBezTo>
                        <a:pt x="78" y="0"/>
                        <a:pt x="104" y="1"/>
                        <a:pt x="104" y="4"/>
                      </a:cubicBezTo>
                      <a:close/>
                    </a:path>
                  </a:pathLst>
                </a:custGeom>
                <a:noFill/>
                <a:ln w="6350" cap="rnd">
                  <a:solidFill>
                    <a:schemeClr val="accent5">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sp>
              <p:nvSpPr>
                <p:cNvPr id="361" name="Freeform 36">
                  <a:extLst>
                    <a:ext uri="{FF2B5EF4-FFF2-40B4-BE49-F238E27FC236}">
                      <a16:creationId xmlns:a16="http://schemas.microsoft.com/office/drawing/2014/main" id="{B34614A7-A25C-46C7-A9D9-AF4090E63EBD}"/>
                    </a:ext>
                  </a:extLst>
                </p:cNvPr>
                <p:cNvSpPr>
                  <a:spLocks noChangeAspect="1"/>
                </p:cNvSpPr>
                <p:nvPr/>
              </p:nvSpPr>
              <p:spPr bwMode="auto">
                <a:xfrm>
                  <a:off x="515" y="3122"/>
                  <a:ext cx="287" cy="151"/>
                </a:xfrm>
                <a:custGeom>
                  <a:avLst/>
                  <a:gdLst>
                    <a:gd name="T0" fmla="*/ 93 w 94"/>
                    <a:gd name="T1" fmla="*/ 45 h 49"/>
                    <a:gd name="T2" fmla="*/ 44 w 94"/>
                    <a:gd name="T3" fmla="*/ 30 h 49"/>
                    <a:gd name="T4" fmla="*/ 2 w 94"/>
                    <a:gd name="T5" fmla="*/ 4 h 49"/>
                    <a:gd name="T6" fmla="*/ 51 w 94"/>
                    <a:gd name="T7" fmla="*/ 17 h 49"/>
                    <a:gd name="T8" fmla="*/ 93 w 94"/>
                    <a:gd name="T9" fmla="*/ 45 h 49"/>
                  </a:gdLst>
                  <a:ahLst/>
                  <a:cxnLst>
                    <a:cxn ang="0">
                      <a:pos x="T0" y="T1"/>
                    </a:cxn>
                    <a:cxn ang="0">
                      <a:pos x="T2" y="T3"/>
                    </a:cxn>
                    <a:cxn ang="0">
                      <a:pos x="T4" y="T5"/>
                    </a:cxn>
                    <a:cxn ang="0">
                      <a:pos x="T6" y="T7"/>
                    </a:cxn>
                    <a:cxn ang="0">
                      <a:pos x="T8" y="T9"/>
                    </a:cxn>
                  </a:cxnLst>
                  <a:rect l="0" t="0" r="r" b="b"/>
                  <a:pathLst>
                    <a:path w="94" h="49">
                      <a:moveTo>
                        <a:pt x="93" y="45"/>
                      </a:moveTo>
                      <a:cubicBezTo>
                        <a:pt x="91" y="49"/>
                        <a:pt x="66" y="41"/>
                        <a:pt x="44" y="30"/>
                      </a:cubicBezTo>
                      <a:cubicBezTo>
                        <a:pt x="22" y="19"/>
                        <a:pt x="0" y="7"/>
                        <a:pt x="2" y="4"/>
                      </a:cubicBezTo>
                      <a:cubicBezTo>
                        <a:pt x="3" y="0"/>
                        <a:pt x="29" y="7"/>
                        <a:pt x="51" y="17"/>
                      </a:cubicBezTo>
                      <a:cubicBezTo>
                        <a:pt x="72" y="28"/>
                        <a:pt x="94" y="41"/>
                        <a:pt x="93" y="45"/>
                      </a:cubicBezTo>
                      <a:close/>
                    </a:path>
                  </a:pathLst>
                </a:custGeom>
                <a:noFill/>
                <a:ln w="6350" cap="rnd">
                  <a:solidFill>
                    <a:schemeClr val="accent5">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defTabSz="609555"/>
                  <a:endParaRPr lang="en-US">
                    <a:solidFill>
                      <a:prstClr val="black"/>
                    </a:solidFill>
                  </a:endParaRPr>
                </a:p>
              </p:txBody>
            </p:sp>
          </p:grpSp>
        </p:grpSp>
        <p:sp>
          <p:nvSpPr>
            <p:cNvPr id="7" name="TextBox 6">
              <a:extLst>
                <a:ext uri="{FF2B5EF4-FFF2-40B4-BE49-F238E27FC236}">
                  <a16:creationId xmlns:a16="http://schemas.microsoft.com/office/drawing/2014/main" id="{0B04E3F9-6F82-434C-888C-073C0FF2D64C}"/>
                </a:ext>
              </a:extLst>
            </p:cNvPr>
            <p:cNvSpPr txBox="1"/>
            <p:nvPr/>
          </p:nvSpPr>
          <p:spPr>
            <a:xfrm>
              <a:off x="774409" y="3463956"/>
              <a:ext cx="2093330" cy="646331"/>
            </a:xfrm>
            <a:prstGeom prst="rect">
              <a:avLst/>
            </a:prstGeom>
            <a:noFill/>
          </p:spPr>
          <p:txBody>
            <a:bodyPr wrap="none" rtlCol="0">
              <a:spAutoFit/>
            </a:bodyPr>
            <a:lstStyle/>
            <a:p>
              <a:pPr algn="r"/>
              <a:r>
                <a:rPr lang="en-US" dirty="0"/>
                <a:t>Cholangiocarcinoma</a:t>
              </a:r>
            </a:p>
            <a:p>
              <a:pPr algn="r"/>
              <a:r>
                <a:rPr lang="en-US" dirty="0"/>
                <a:t>(24%) </a:t>
              </a:r>
            </a:p>
          </p:txBody>
        </p:sp>
        <p:sp>
          <p:nvSpPr>
            <p:cNvPr id="482" name="TextBox 481">
              <a:extLst>
                <a:ext uri="{FF2B5EF4-FFF2-40B4-BE49-F238E27FC236}">
                  <a16:creationId xmlns:a16="http://schemas.microsoft.com/office/drawing/2014/main" id="{6EDBB59D-5653-4837-BA90-65D1575E3432}"/>
                </a:ext>
              </a:extLst>
            </p:cNvPr>
            <p:cNvSpPr txBox="1"/>
            <p:nvPr/>
          </p:nvSpPr>
          <p:spPr>
            <a:xfrm>
              <a:off x="7573630" y="3225719"/>
              <a:ext cx="2962454" cy="646331"/>
            </a:xfrm>
            <a:prstGeom prst="rect">
              <a:avLst/>
            </a:prstGeom>
            <a:noFill/>
          </p:spPr>
          <p:txBody>
            <a:bodyPr wrap="square" rtlCol="0">
              <a:spAutoFit/>
            </a:bodyPr>
            <a:lstStyle/>
            <a:p>
              <a:r>
                <a:rPr lang="en-US" dirty="0"/>
                <a:t>Solid Papillary Carcinoma with reverse polarity  (85%)</a:t>
              </a:r>
            </a:p>
          </p:txBody>
        </p:sp>
        <p:sp>
          <p:nvSpPr>
            <p:cNvPr id="483" name="TextBox 482">
              <a:extLst>
                <a:ext uri="{FF2B5EF4-FFF2-40B4-BE49-F238E27FC236}">
                  <a16:creationId xmlns:a16="http://schemas.microsoft.com/office/drawing/2014/main" id="{0A8E6B3C-9EF6-4B63-AC96-AB5476DFF151}"/>
                </a:ext>
              </a:extLst>
            </p:cNvPr>
            <p:cNvSpPr txBox="1"/>
            <p:nvPr/>
          </p:nvSpPr>
          <p:spPr>
            <a:xfrm>
              <a:off x="2025643" y="2320354"/>
              <a:ext cx="2962454" cy="449778"/>
            </a:xfrm>
            <a:prstGeom prst="rect">
              <a:avLst/>
            </a:prstGeom>
            <a:noFill/>
          </p:spPr>
          <p:txBody>
            <a:bodyPr wrap="square" rtlCol="0">
              <a:spAutoFit/>
            </a:bodyPr>
            <a:lstStyle/>
            <a:p>
              <a:r>
                <a:rPr lang="en-US" dirty="0"/>
                <a:t>Thyroid carcinoma </a:t>
              </a:r>
            </a:p>
          </p:txBody>
        </p:sp>
        <p:sp>
          <p:nvSpPr>
            <p:cNvPr id="484" name="TextBox 483">
              <a:extLst>
                <a:ext uri="{FF2B5EF4-FFF2-40B4-BE49-F238E27FC236}">
                  <a16:creationId xmlns:a16="http://schemas.microsoft.com/office/drawing/2014/main" id="{47951B4C-7564-454F-B2EA-335AA29271CA}"/>
                </a:ext>
              </a:extLst>
            </p:cNvPr>
            <p:cNvSpPr txBox="1"/>
            <p:nvPr/>
          </p:nvSpPr>
          <p:spPr>
            <a:xfrm>
              <a:off x="1794003" y="375957"/>
              <a:ext cx="2962454" cy="1477328"/>
            </a:xfrm>
            <a:prstGeom prst="rect">
              <a:avLst/>
            </a:prstGeom>
            <a:noFill/>
          </p:spPr>
          <p:txBody>
            <a:bodyPr wrap="square" rtlCol="0">
              <a:spAutoFit/>
            </a:bodyPr>
            <a:lstStyle/>
            <a:p>
              <a:pPr algn="r"/>
              <a:r>
                <a:rPr lang="en-US" dirty="0"/>
                <a:t>Low grade glioma</a:t>
              </a:r>
            </a:p>
            <a:p>
              <a:pPr algn="r"/>
              <a:r>
                <a:rPr lang="en-US" dirty="0"/>
                <a:t>Grade II-III astrocytoma </a:t>
              </a:r>
            </a:p>
            <a:p>
              <a:pPr algn="r"/>
              <a:r>
                <a:rPr lang="en-US" dirty="0"/>
                <a:t>Oligodendroglioma </a:t>
              </a:r>
            </a:p>
            <a:p>
              <a:pPr algn="r"/>
              <a:r>
                <a:rPr lang="en-US" dirty="0"/>
                <a:t>Grade IV glioblastoma </a:t>
              </a:r>
            </a:p>
            <a:p>
              <a:pPr algn="r"/>
              <a:r>
                <a:rPr lang="en-US" dirty="0"/>
                <a:t>(up to 74%)</a:t>
              </a:r>
            </a:p>
          </p:txBody>
        </p:sp>
        <p:sp>
          <p:nvSpPr>
            <p:cNvPr id="485" name="TextBox 484">
              <a:extLst>
                <a:ext uri="{FF2B5EF4-FFF2-40B4-BE49-F238E27FC236}">
                  <a16:creationId xmlns:a16="http://schemas.microsoft.com/office/drawing/2014/main" id="{6D36DAE5-43ED-4C9E-9E93-F2DC042FE150}"/>
                </a:ext>
              </a:extLst>
            </p:cNvPr>
            <p:cNvSpPr txBox="1"/>
            <p:nvPr/>
          </p:nvSpPr>
          <p:spPr>
            <a:xfrm>
              <a:off x="7380144" y="4501163"/>
              <a:ext cx="4337316" cy="923330"/>
            </a:xfrm>
            <a:prstGeom prst="rect">
              <a:avLst/>
            </a:prstGeom>
            <a:noFill/>
          </p:spPr>
          <p:txBody>
            <a:bodyPr wrap="square" rtlCol="0">
              <a:spAutoFit/>
            </a:bodyPr>
            <a:lstStyle/>
            <a:p>
              <a:r>
                <a:rPr lang="en-US" dirty="0"/>
                <a:t>Acute myeloid leukemia (up to 33%)</a:t>
              </a:r>
            </a:p>
            <a:p>
              <a:r>
                <a:rPr lang="en-US" dirty="0"/>
                <a:t>Myelodysplastic syndrome (up to 10%)</a:t>
              </a:r>
            </a:p>
            <a:p>
              <a:r>
                <a:rPr lang="en-US" dirty="0"/>
                <a:t>Angioimmunoblastic T cell lymphoma (30%)</a:t>
              </a:r>
            </a:p>
          </p:txBody>
        </p:sp>
        <p:grpSp>
          <p:nvGrpSpPr>
            <p:cNvPr id="486" name="Group 75">
              <a:extLst>
                <a:ext uri="{FF2B5EF4-FFF2-40B4-BE49-F238E27FC236}">
                  <a16:creationId xmlns:a16="http://schemas.microsoft.com/office/drawing/2014/main" id="{ACD13E2B-B3EA-4F4C-83CC-FBAEBFD343AD}"/>
                </a:ext>
              </a:extLst>
            </p:cNvPr>
            <p:cNvGrpSpPr>
              <a:grpSpLocks noChangeAspect="1"/>
            </p:cNvGrpSpPr>
            <p:nvPr/>
          </p:nvGrpSpPr>
          <p:grpSpPr bwMode="auto">
            <a:xfrm flipH="1">
              <a:off x="4309834" y="2124701"/>
              <a:ext cx="385438" cy="925828"/>
              <a:chOff x="2374" y="1104"/>
              <a:chExt cx="1010" cy="2308"/>
            </a:xfrm>
          </p:grpSpPr>
          <p:sp>
            <p:nvSpPr>
              <p:cNvPr id="487" name="Freeform 48">
                <a:extLst>
                  <a:ext uri="{FF2B5EF4-FFF2-40B4-BE49-F238E27FC236}">
                    <a16:creationId xmlns:a16="http://schemas.microsoft.com/office/drawing/2014/main" id="{BE442BEF-7537-4656-B3F5-FD69C42E9A79}"/>
                  </a:ext>
                </a:extLst>
              </p:cNvPr>
              <p:cNvSpPr>
                <a:spLocks noChangeAspect="1"/>
              </p:cNvSpPr>
              <p:nvPr/>
            </p:nvSpPr>
            <p:spPr bwMode="auto">
              <a:xfrm>
                <a:off x="2565" y="3287"/>
                <a:ext cx="629" cy="125"/>
              </a:xfrm>
              <a:custGeom>
                <a:avLst/>
                <a:gdLst>
                  <a:gd name="T0" fmla="*/ 119 w 141"/>
                  <a:gd name="T1" fmla="*/ 28 h 28"/>
                  <a:gd name="T2" fmla="*/ 121 w 141"/>
                  <a:gd name="T3" fmla="*/ 0 h 28"/>
                  <a:gd name="T4" fmla="*/ 72 w 141"/>
                  <a:gd name="T5" fmla="*/ 0 h 28"/>
                  <a:gd name="T6" fmla="*/ 20 w 141"/>
                  <a:gd name="T7" fmla="*/ 0 h 28"/>
                  <a:gd name="T8" fmla="*/ 22 w 141"/>
                  <a:gd name="T9" fmla="*/ 28 h 28"/>
                  <a:gd name="T10" fmla="*/ 74 w 141"/>
                  <a:gd name="T11" fmla="*/ 28 h 28"/>
                  <a:gd name="T12" fmla="*/ 119 w 141"/>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1" h="28">
                    <a:moveTo>
                      <a:pt x="119" y="28"/>
                    </a:moveTo>
                    <a:cubicBezTo>
                      <a:pt x="141" y="28"/>
                      <a:pt x="136" y="0"/>
                      <a:pt x="121" y="0"/>
                    </a:cubicBezTo>
                    <a:cubicBezTo>
                      <a:pt x="102" y="0"/>
                      <a:pt x="72" y="0"/>
                      <a:pt x="72" y="0"/>
                    </a:cubicBezTo>
                    <a:cubicBezTo>
                      <a:pt x="49" y="0"/>
                      <a:pt x="39" y="0"/>
                      <a:pt x="20" y="0"/>
                    </a:cubicBezTo>
                    <a:cubicBezTo>
                      <a:pt x="5" y="0"/>
                      <a:pt x="0" y="28"/>
                      <a:pt x="22" y="28"/>
                    </a:cubicBezTo>
                    <a:cubicBezTo>
                      <a:pt x="54" y="28"/>
                      <a:pt x="74" y="28"/>
                      <a:pt x="74" y="28"/>
                    </a:cubicBezTo>
                    <a:cubicBezTo>
                      <a:pt x="74" y="28"/>
                      <a:pt x="87" y="28"/>
                      <a:pt x="119" y="28"/>
                    </a:cubicBezTo>
                    <a:close/>
                  </a:path>
                </a:pathLst>
              </a:custGeom>
              <a:noFill/>
              <a:ln w="6350" cap="flat">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8" name="Freeform 46">
                <a:extLst>
                  <a:ext uri="{FF2B5EF4-FFF2-40B4-BE49-F238E27FC236}">
                    <a16:creationId xmlns:a16="http://schemas.microsoft.com/office/drawing/2014/main" id="{BE83D774-62B1-4172-827C-433E70FCF348}"/>
                  </a:ext>
                </a:extLst>
              </p:cNvPr>
              <p:cNvSpPr>
                <a:spLocks noChangeAspect="1"/>
              </p:cNvSpPr>
              <p:nvPr/>
            </p:nvSpPr>
            <p:spPr bwMode="auto">
              <a:xfrm>
                <a:off x="2565" y="2789"/>
                <a:ext cx="629" cy="125"/>
              </a:xfrm>
              <a:custGeom>
                <a:avLst/>
                <a:gdLst>
                  <a:gd name="T0" fmla="*/ 119 w 141"/>
                  <a:gd name="T1" fmla="*/ 28 h 28"/>
                  <a:gd name="T2" fmla="*/ 121 w 141"/>
                  <a:gd name="T3" fmla="*/ 0 h 28"/>
                  <a:gd name="T4" fmla="*/ 72 w 141"/>
                  <a:gd name="T5" fmla="*/ 0 h 28"/>
                  <a:gd name="T6" fmla="*/ 20 w 141"/>
                  <a:gd name="T7" fmla="*/ 0 h 28"/>
                  <a:gd name="T8" fmla="*/ 22 w 141"/>
                  <a:gd name="T9" fmla="*/ 28 h 28"/>
                  <a:gd name="T10" fmla="*/ 74 w 141"/>
                  <a:gd name="T11" fmla="*/ 28 h 28"/>
                  <a:gd name="T12" fmla="*/ 119 w 141"/>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1" h="28">
                    <a:moveTo>
                      <a:pt x="119" y="28"/>
                    </a:moveTo>
                    <a:cubicBezTo>
                      <a:pt x="141" y="28"/>
                      <a:pt x="136" y="0"/>
                      <a:pt x="121" y="0"/>
                    </a:cubicBezTo>
                    <a:cubicBezTo>
                      <a:pt x="102" y="0"/>
                      <a:pt x="72" y="0"/>
                      <a:pt x="72" y="0"/>
                    </a:cubicBezTo>
                    <a:cubicBezTo>
                      <a:pt x="49" y="0"/>
                      <a:pt x="39" y="0"/>
                      <a:pt x="20" y="0"/>
                    </a:cubicBezTo>
                    <a:cubicBezTo>
                      <a:pt x="5" y="0"/>
                      <a:pt x="0" y="28"/>
                      <a:pt x="22" y="28"/>
                    </a:cubicBezTo>
                    <a:cubicBezTo>
                      <a:pt x="54" y="28"/>
                      <a:pt x="74" y="28"/>
                      <a:pt x="74" y="28"/>
                    </a:cubicBezTo>
                    <a:cubicBezTo>
                      <a:pt x="74" y="28"/>
                      <a:pt x="87" y="28"/>
                      <a:pt x="119" y="28"/>
                    </a:cubicBezTo>
                    <a:close/>
                  </a:path>
                </a:pathLst>
              </a:custGeom>
              <a:noFill/>
              <a:ln w="6350" cap="flat">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9" name="Freeform 49">
                <a:extLst>
                  <a:ext uri="{FF2B5EF4-FFF2-40B4-BE49-F238E27FC236}">
                    <a16:creationId xmlns:a16="http://schemas.microsoft.com/office/drawing/2014/main" id="{407406AF-695B-4D27-92C8-5637676CAD78}"/>
                  </a:ext>
                </a:extLst>
              </p:cNvPr>
              <p:cNvSpPr>
                <a:spLocks noChangeAspect="1"/>
              </p:cNvSpPr>
              <p:nvPr/>
            </p:nvSpPr>
            <p:spPr bwMode="auto">
              <a:xfrm>
                <a:off x="2565" y="3040"/>
                <a:ext cx="629" cy="125"/>
              </a:xfrm>
              <a:custGeom>
                <a:avLst/>
                <a:gdLst>
                  <a:gd name="T0" fmla="*/ 119 w 141"/>
                  <a:gd name="T1" fmla="*/ 28 h 28"/>
                  <a:gd name="T2" fmla="*/ 121 w 141"/>
                  <a:gd name="T3" fmla="*/ 0 h 28"/>
                  <a:gd name="T4" fmla="*/ 72 w 141"/>
                  <a:gd name="T5" fmla="*/ 0 h 28"/>
                  <a:gd name="T6" fmla="*/ 20 w 141"/>
                  <a:gd name="T7" fmla="*/ 0 h 28"/>
                  <a:gd name="T8" fmla="*/ 22 w 141"/>
                  <a:gd name="T9" fmla="*/ 28 h 28"/>
                  <a:gd name="T10" fmla="*/ 74 w 141"/>
                  <a:gd name="T11" fmla="*/ 28 h 28"/>
                  <a:gd name="T12" fmla="*/ 119 w 141"/>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1" h="28">
                    <a:moveTo>
                      <a:pt x="119" y="28"/>
                    </a:moveTo>
                    <a:cubicBezTo>
                      <a:pt x="141" y="28"/>
                      <a:pt x="136" y="0"/>
                      <a:pt x="121" y="0"/>
                    </a:cubicBezTo>
                    <a:cubicBezTo>
                      <a:pt x="102" y="0"/>
                      <a:pt x="72" y="0"/>
                      <a:pt x="72" y="0"/>
                    </a:cubicBezTo>
                    <a:cubicBezTo>
                      <a:pt x="49" y="0"/>
                      <a:pt x="39" y="0"/>
                      <a:pt x="20" y="0"/>
                    </a:cubicBezTo>
                    <a:cubicBezTo>
                      <a:pt x="5" y="0"/>
                      <a:pt x="0" y="28"/>
                      <a:pt x="22" y="28"/>
                    </a:cubicBezTo>
                    <a:cubicBezTo>
                      <a:pt x="54" y="28"/>
                      <a:pt x="74" y="28"/>
                      <a:pt x="74" y="28"/>
                    </a:cubicBezTo>
                    <a:cubicBezTo>
                      <a:pt x="74" y="28"/>
                      <a:pt x="87" y="28"/>
                      <a:pt x="119" y="28"/>
                    </a:cubicBezTo>
                    <a:close/>
                  </a:path>
                </a:pathLst>
              </a:custGeom>
              <a:noFill/>
              <a:ln w="6350" cap="flat">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0" name="Freeform 50">
                <a:extLst>
                  <a:ext uri="{FF2B5EF4-FFF2-40B4-BE49-F238E27FC236}">
                    <a16:creationId xmlns:a16="http://schemas.microsoft.com/office/drawing/2014/main" id="{8ED92EA4-7B59-4783-A668-9E250D677F28}"/>
                  </a:ext>
                </a:extLst>
              </p:cNvPr>
              <p:cNvSpPr>
                <a:spLocks noChangeAspect="1"/>
              </p:cNvSpPr>
              <p:nvPr/>
            </p:nvSpPr>
            <p:spPr bwMode="auto">
              <a:xfrm>
                <a:off x="2638" y="2908"/>
                <a:ext cx="40" cy="132"/>
              </a:xfrm>
              <a:custGeom>
                <a:avLst/>
                <a:gdLst>
                  <a:gd name="T0" fmla="*/ 0 w 9"/>
                  <a:gd name="T1" fmla="*/ 0 h 29"/>
                  <a:gd name="T2" fmla="*/ 2 w 9"/>
                  <a:gd name="T3" fmla="*/ 29 h 29"/>
                </a:gdLst>
                <a:ahLst/>
                <a:cxnLst>
                  <a:cxn ang="0">
                    <a:pos x="T0" y="T1"/>
                  </a:cxn>
                  <a:cxn ang="0">
                    <a:pos x="T2" y="T3"/>
                  </a:cxn>
                </a:cxnLst>
                <a:rect l="0" t="0" r="r" b="b"/>
                <a:pathLst>
                  <a:path w="9" h="29">
                    <a:moveTo>
                      <a:pt x="0" y="0"/>
                    </a:moveTo>
                    <a:cubicBezTo>
                      <a:pt x="9" y="5"/>
                      <a:pt x="8" y="25"/>
                      <a:pt x="2" y="29"/>
                    </a:cubicBezTo>
                  </a:path>
                </a:pathLst>
              </a:custGeom>
              <a:noFill/>
              <a:ln w="6350" cap="rnd">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1" name="Freeform 51">
                <a:extLst>
                  <a:ext uri="{FF2B5EF4-FFF2-40B4-BE49-F238E27FC236}">
                    <a16:creationId xmlns:a16="http://schemas.microsoft.com/office/drawing/2014/main" id="{0E2EC0E9-7008-4B3D-B46E-44EDD7EF2D0F}"/>
                  </a:ext>
                </a:extLst>
              </p:cNvPr>
              <p:cNvSpPr>
                <a:spLocks noChangeAspect="1"/>
              </p:cNvSpPr>
              <p:nvPr/>
            </p:nvSpPr>
            <p:spPr bwMode="auto">
              <a:xfrm>
                <a:off x="2632" y="3159"/>
                <a:ext cx="40" cy="128"/>
              </a:xfrm>
              <a:custGeom>
                <a:avLst/>
                <a:gdLst>
                  <a:gd name="T0" fmla="*/ 0 w 9"/>
                  <a:gd name="T1" fmla="*/ 0 h 29"/>
                  <a:gd name="T2" fmla="*/ 2 w 9"/>
                  <a:gd name="T3" fmla="*/ 29 h 29"/>
                </a:gdLst>
                <a:ahLst/>
                <a:cxnLst>
                  <a:cxn ang="0">
                    <a:pos x="T0" y="T1"/>
                  </a:cxn>
                  <a:cxn ang="0">
                    <a:pos x="T2" y="T3"/>
                  </a:cxn>
                </a:cxnLst>
                <a:rect l="0" t="0" r="r" b="b"/>
                <a:pathLst>
                  <a:path w="9" h="29">
                    <a:moveTo>
                      <a:pt x="0" y="0"/>
                    </a:moveTo>
                    <a:cubicBezTo>
                      <a:pt x="9" y="5"/>
                      <a:pt x="8" y="25"/>
                      <a:pt x="2" y="29"/>
                    </a:cubicBezTo>
                  </a:path>
                </a:pathLst>
              </a:custGeom>
              <a:noFill/>
              <a:ln w="6350" cap="rnd">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 name="Freeform 52">
                <a:extLst>
                  <a:ext uri="{FF2B5EF4-FFF2-40B4-BE49-F238E27FC236}">
                    <a16:creationId xmlns:a16="http://schemas.microsoft.com/office/drawing/2014/main" id="{C03CFD3D-F751-4EA5-8597-5D5CF69C89FE}"/>
                  </a:ext>
                </a:extLst>
              </p:cNvPr>
              <p:cNvSpPr>
                <a:spLocks noChangeAspect="1"/>
              </p:cNvSpPr>
              <p:nvPr/>
            </p:nvSpPr>
            <p:spPr bwMode="auto">
              <a:xfrm>
                <a:off x="3087" y="2908"/>
                <a:ext cx="40" cy="132"/>
              </a:xfrm>
              <a:custGeom>
                <a:avLst/>
                <a:gdLst>
                  <a:gd name="T0" fmla="*/ 9 w 9"/>
                  <a:gd name="T1" fmla="*/ 0 h 29"/>
                  <a:gd name="T2" fmla="*/ 7 w 9"/>
                  <a:gd name="T3" fmla="*/ 29 h 29"/>
                </a:gdLst>
                <a:ahLst/>
                <a:cxnLst>
                  <a:cxn ang="0">
                    <a:pos x="T0" y="T1"/>
                  </a:cxn>
                  <a:cxn ang="0">
                    <a:pos x="T2" y="T3"/>
                  </a:cxn>
                </a:cxnLst>
                <a:rect l="0" t="0" r="r" b="b"/>
                <a:pathLst>
                  <a:path w="9" h="29">
                    <a:moveTo>
                      <a:pt x="9" y="0"/>
                    </a:moveTo>
                    <a:cubicBezTo>
                      <a:pt x="0" y="5"/>
                      <a:pt x="1" y="25"/>
                      <a:pt x="7" y="29"/>
                    </a:cubicBezTo>
                  </a:path>
                </a:pathLst>
              </a:custGeom>
              <a:noFill/>
              <a:ln w="6350" cap="rnd">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3" name="Freeform 53">
                <a:extLst>
                  <a:ext uri="{FF2B5EF4-FFF2-40B4-BE49-F238E27FC236}">
                    <a16:creationId xmlns:a16="http://schemas.microsoft.com/office/drawing/2014/main" id="{7D8B7851-305C-4244-9A6C-91181DACCBF7}"/>
                  </a:ext>
                </a:extLst>
              </p:cNvPr>
              <p:cNvSpPr>
                <a:spLocks noChangeAspect="1"/>
              </p:cNvSpPr>
              <p:nvPr/>
            </p:nvSpPr>
            <p:spPr bwMode="auto">
              <a:xfrm>
                <a:off x="3093" y="3159"/>
                <a:ext cx="40" cy="128"/>
              </a:xfrm>
              <a:custGeom>
                <a:avLst/>
                <a:gdLst>
                  <a:gd name="T0" fmla="*/ 9 w 9"/>
                  <a:gd name="T1" fmla="*/ 0 h 29"/>
                  <a:gd name="T2" fmla="*/ 7 w 9"/>
                  <a:gd name="T3" fmla="*/ 29 h 29"/>
                </a:gdLst>
                <a:ahLst/>
                <a:cxnLst>
                  <a:cxn ang="0">
                    <a:pos x="T0" y="T1"/>
                  </a:cxn>
                  <a:cxn ang="0">
                    <a:pos x="T2" y="T3"/>
                  </a:cxn>
                </a:cxnLst>
                <a:rect l="0" t="0" r="r" b="b"/>
                <a:pathLst>
                  <a:path w="9" h="29">
                    <a:moveTo>
                      <a:pt x="9" y="0"/>
                    </a:moveTo>
                    <a:cubicBezTo>
                      <a:pt x="0" y="5"/>
                      <a:pt x="1" y="25"/>
                      <a:pt x="7" y="29"/>
                    </a:cubicBezTo>
                  </a:path>
                </a:pathLst>
              </a:custGeom>
              <a:noFill/>
              <a:ln w="6350" cap="rnd">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4" name="Freeform 54">
                <a:extLst>
                  <a:ext uri="{FF2B5EF4-FFF2-40B4-BE49-F238E27FC236}">
                    <a16:creationId xmlns:a16="http://schemas.microsoft.com/office/drawing/2014/main" id="{08D04B77-85AC-4E14-BB43-F9EA438A89AF}"/>
                  </a:ext>
                </a:extLst>
              </p:cNvPr>
              <p:cNvSpPr>
                <a:spLocks noChangeAspect="1"/>
              </p:cNvSpPr>
              <p:nvPr/>
            </p:nvSpPr>
            <p:spPr bwMode="auto">
              <a:xfrm>
                <a:off x="2394" y="1104"/>
                <a:ext cx="971" cy="290"/>
              </a:xfrm>
              <a:custGeom>
                <a:avLst/>
                <a:gdLst>
                  <a:gd name="T0" fmla="*/ 109 w 217"/>
                  <a:gd name="T1" fmla="*/ 42 h 65"/>
                  <a:gd name="T2" fmla="*/ 189 w 217"/>
                  <a:gd name="T3" fmla="*/ 28 h 65"/>
                  <a:gd name="T4" fmla="*/ 208 w 217"/>
                  <a:gd name="T5" fmla="*/ 15 h 65"/>
                  <a:gd name="T6" fmla="*/ 198 w 217"/>
                  <a:gd name="T7" fmla="*/ 8 h 65"/>
                  <a:gd name="T8" fmla="*/ 166 w 217"/>
                  <a:gd name="T9" fmla="*/ 27 h 65"/>
                  <a:gd name="T10" fmla="*/ 153 w 217"/>
                  <a:gd name="T11" fmla="*/ 26 h 65"/>
                  <a:gd name="T12" fmla="*/ 109 w 217"/>
                  <a:gd name="T13" fmla="*/ 20 h 65"/>
                  <a:gd name="T14" fmla="*/ 108 w 217"/>
                  <a:gd name="T15" fmla="*/ 20 h 65"/>
                  <a:gd name="T16" fmla="*/ 64 w 217"/>
                  <a:gd name="T17" fmla="*/ 26 h 65"/>
                  <a:gd name="T18" fmla="*/ 51 w 217"/>
                  <a:gd name="T19" fmla="*/ 27 h 65"/>
                  <a:gd name="T20" fmla="*/ 19 w 217"/>
                  <a:gd name="T21" fmla="*/ 8 h 65"/>
                  <a:gd name="T22" fmla="*/ 9 w 217"/>
                  <a:gd name="T23" fmla="*/ 15 h 65"/>
                  <a:gd name="T24" fmla="*/ 28 w 217"/>
                  <a:gd name="T25" fmla="*/ 28 h 65"/>
                  <a:gd name="T26" fmla="*/ 108 w 217"/>
                  <a:gd name="T27" fmla="*/ 42 h 65"/>
                  <a:gd name="T28" fmla="*/ 109 w 217"/>
                  <a:gd name="T29" fmla="*/ 4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65">
                    <a:moveTo>
                      <a:pt x="109" y="42"/>
                    </a:moveTo>
                    <a:cubicBezTo>
                      <a:pt x="149" y="46"/>
                      <a:pt x="155" y="65"/>
                      <a:pt x="189" y="28"/>
                    </a:cubicBezTo>
                    <a:cubicBezTo>
                      <a:pt x="194" y="23"/>
                      <a:pt x="206" y="18"/>
                      <a:pt x="208" y="15"/>
                    </a:cubicBezTo>
                    <a:cubicBezTo>
                      <a:pt x="217" y="7"/>
                      <a:pt x="209" y="7"/>
                      <a:pt x="198" y="8"/>
                    </a:cubicBezTo>
                    <a:cubicBezTo>
                      <a:pt x="183" y="9"/>
                      <a:pt x="179" y="25"/>
                      <a:pt x="166" y="27"/>
                    </a:cubicBezTo>
                    <a:cubicBezTo>
                      <a:pt x="180" y="0"/>
                      <a:pt x="164" y="10"/>
                      <a:pt x="153" y="26"/>
                    </a:cubicBezTo>
                    <a:cubicBezTo>
                      <a:pt x="146" y="35"/>
                      <a:pt x="130" y="23"/>
                      <a:pt x="109" y="20"/>
                    </a:cubicBezTo>
                    <a:cubicBezTo>
                      <a:pt x="108" y="20"/>
                      <a:pt x="108" y="20"/>
                      <a:pt x="108" y="20"/>
                    </a:cubicBezTo>
                    <a:cubicBezTo>
                      <a:pt x="87" y="23"/>
                      <a:pt x="71" y="35"/>
                      <a:pt x="64" y="26"/>
                    </a:cubicBezTo>
                    <a:cubicBezTo>
                      <a:pt x="53" y="10"/>
                      <a:pt x="37" y="0"/>
                      <a:pt x="51" y="27"/>
                    </a:cubicBezTo>
                    <a:cubicBezTo>
                      <a:pt x="38" y="25"/>
                      <a:pt x="34" y="9"/>
                      <a:pt x="19" y="8"/>
                    </a:cubicBezTo>
                    <a:cubicBezTo>
                      <a:pt x="8" y="7"/>
                      <a:pt x="0" y="7"/>
                      <a:pt x="9" y="15"/>
                    </a:cubicBezTo>
                    <a:cubicBezTo>
                      <a:pt x="11" y="18"/>
                      <a:pt x="22" y="23"/>
                      <a:pt x="28" y="28"/>
                    </a:cubicBezTo>
                    <a:cubicBezTo>
                      <a:pt x="62" y="65"/>
                      <a:pt x="68" y="46"/>
                      <a:pt x="108" y="42"/>
                    </a:cubicBezTo>
                    <a:lnTo>
                      <a:pt x="109" y="42"/>
                    </a:lnTo>
                    <a:close/>
                  </a:path>
                </a:pathLst>
              </a:custGeom>
              <a:noFill/>
              <a:ln w="6350" cap="rnd">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5" name="Freeform 62">
                <a:extLst>
                  <a:ext uri="{FF2B5EF4-FFF2-40B4-BE49-F238E27FC236}">
                    <a16:creationId xmlns:a16="http://schemas.microsoft.com/office/drawing/2014/main" id="{9519D2FF-AE48-4FBE-8F0A-393F668C4CE3}"/>
                  </a:ext>
                </a:extLst>
              </p:cNvPr>
              <p:cNvSpPr>
                <a:spLocks noChangeAspect="1"/>
              </p:cNvSpPr>
              <p:nvPr/>
            </p:nvSpPr>
            <p:spPr bwMode="auto">
              <a:xfrm>
                <a:off x="2565" y="2292"/>
                <a:ext cx="629" cy="125"/>
              </a:xfrm>
              <a:custGeom>
                <a:avLst/>
                <a:gdLst>
                  <a:gd name="T0" fmla="*/ 119 w 141"/>
                  <a:gd name="T1" fmla="*/ 28 h 28"/>
                  <a:gd name="T2" fmla="*/ 121 w 141"/>
                  <a:gd name="T3" fmla="*/ 0 h 28"/>
                  <a:gd name="T4" fmla="*/ 72 w 141"/>
                  <a:gd name="T5" fmla="*/ 0 h 28"/>
                  <a:gd name="T6" fmla="*/ 20 w 141"/>
                  <a:gd name="T7" fmla="*/ 0 h 28"/>
                  <a:gd name="T8" fmla="*/ 22 w 141"/>
                  <a:gd name="T9" fmla="*/ 28 h 28"/>
                  <a:gd name="T10" fmla="*/ 74 w 141"/>
                  <a:gd name="T11" fmla="*/ 28 h 28"/>
                  <a:gd name="T12" fmla="*/ 119 w 141"/>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1" h="28">
                    <a:moveTo>
                      <a:pt x="119" y="28"/>
                    </a:moveTo>
                    <a:cubicBezTo>
                      <a:pt x="141" y="28"/>
                      <a:pt x="136" y="0"/>
                      <a:pt x="121" y="0"/>
                    </a:cubicBezTo>
                    <a:cubicBezTo>
                      <a:pt x="102" y="0"/>
                      <a:pt x="72" y="0"/>
                      <a:pt x="72" y="0"/>
                    </a:cubicBezTo>
                    <a:cubicBezTo>
                      <a:pt x="49" y="0"/>
                      <a:pt x="39" y="0"/>
                      <a:pt x="20" y="0"/>
                    </a:cubicBezTo>
                    <a:cubicBezTo>
                      <a:pt x="5" y="0"/>
                      <a:pt x="0" y="28"/>
                      <a:pt x="22" y="28"/>
                    </a:cubicBezTo>
                    <a:cubicBezTo>
                      <a:pt x="54" y="28"/>
                      <a:pt x="74" y="28"/>
                      <a:pt x="74" y="28"/>
                    </a:cubicBezTo>
                    <a:cubicBezTo>
                      <a:pt x="74" y="28"/>
                      <a:pt x="87" y="28"/>
                      <a:pt x="119" y="28"/>
                    </a:cubicBezTo>
                    <a:close/>
                  </a:path>
                </a:pathLst>
              </a:custGeom>
              <a:noFill/>
              <a:ln w="6350" cap="flat">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6" name="Freeform 63">
                <a:extLst>
                  <a:ext uri="{FF2B5EF4-FFF2-40B4-BE49-F238E27FC236}">
                    <a16:creationId xmlns:a16="http://schemas.microsoft.com/office/drawing/2014/main" id="{24A6A909-0740-4D0D-BBF8-333DD6966B19}"/>
                  </a:ext>
                </a:extLst>
              </p:cNvPr>
              <p:cNvSpPr>
                <a:spLocks noChangeAspect="1"/>
              </p:cNvSpPr>
              <p:nvPr/>
            </p:nvSpPr>
            <p:spPr bwMode="auto">
              <a:xfrm>
                <a:off x="2565" y="2543"/>
                <a:ext cx="629" cy="125"/>
              </a:xfrm>
              <a:custGeom>
                <a:avLst/>
                <a:gdLst>
                  <a:gd name="T0" fmla="*/ 119 w 141"/>
                  <a:gd name="T1" fmla="*/ 28 h 28"/>
                  <a:gd name="T2" fmla="*/ 121 w 141"/>
                  <a:gd name="T3" fmla="*/ 0 h 28"/>
                  <a:gd name="T4" fmla="*/ 72 w 141"/>
                  <a:gd name="T5" fmla="*/ 0 h 28"/>
                  <a:gd name="T6" fmla="*/ 20 w 141"/>
                  <a:gd name="T7" fmla="*/ 0 h 28"/>
                  <a:gd name="T8" fmla="*/ 22 w 141"/>
                  <a:gd name="T9" fmla="*/ 28 h 28"/>
                  <a:gd name="T10" fmla="*/ 74 w 141"/>
                  <a:gd name="T11" fmla="*/ 28 h 28"/>
                  <a:gd name="T12" fmla="*/ 119 w 141"/>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1" h="28">
                    <a:moveTo>
                      <a:pt x="119" y="28"/>
                    </a:moveTo>
                    <a:cubicBezTo>
                      <a:pt x="141" y="28"/>
                      <a:pt x="136" y="0"/>
                      <a:pt x="121" y="0"/>
                    </a:cubicBezTo>
                    <a:cubicBezTo>
                      <a:pt x="102" y="0"/>
                      <a:pt x="72" y="0"/>
                      <a:pt x="72" y="0"/>
                    </a:cubicBezTo>
                    <a:cubicBezTo>
                      <a:pt x="49" y="0"/>
                      <a:pt x="39" y="0"/>
                      <a:pt x="20" y="0"/>
                    </a:cubicBezTo>
                    <a:cubicBezTo>
                      <a:pt x="5" y="0"/>
                      <a:pt x="0" y="28"/>
                      <a:pt x="22" y="28"/>
                    </a:cubicBezTo>
                    <a:cubicBezTo>
                      <a:pt x="54" y="28"/>
                      <a:pt x="74" y="28"/>
                      <a:pt x="74" y="28"/>
                    </a:cubicBezTo>
                    <a:cubicBezTo>
                      <a:pt x="74" y="28"/>
                      <a:pt x="87" y="28"/>
                      <a:pt x="119" y="28"/>
                    </a:cubicBezTo>
                    <a:close/>
                  </a:path>
                </a:pathLst>
              </a:custGeom>
              <a:noFill/>
              <a:ln w="6350" cap="flat">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7" name="Freeform 64">
                <a:extLst>
                  <a:ext uri="{FF2B5EF4-FFF2-40B4-BE49-F238E27FC236}">
                    <a16:creationId xmlns:a16="http://schemas.microsoft.com/office/drawing/2014/main" id="{74208B4A-8F7C-42F0-A832-9D815566EBEC}"/>
                  </a:ext>
                </a:extLst>
              </p:cNvPr>
              <p:cNvSpPr>
                <a:spLocks noChangeAspect="1"/>
              </p:cNvSpPr>
              <p:nvPr/>
            </p:nvSpPr>
            <p:spPr bwMode="auto">
              <a:xfrm>
                <a:off x="2638" y="2411"/>
                <a:ext cx="40" cy="132"/>
              </a:xfrm>
              <a:custGeom>
                <a:avLst/>
                <a:gdLst>
                  <a:gd name="T0" fmla="*/ 0 w 9"/>
                  <a:gd name="T1" fmla="*/ 0 h 29"/>
                  <a:gd name="T2" fmla="*/ 2 w 9"/>
                  <a:gd name="T3" fmla="*/ 29 h 29"/>
                </a:gdLst>
                <a:ahLst/>
                <a:cxnLst>
                  <a:cxn ang="0">
                    <a:pos x="T0" y="T1"/>
                  </a:cxn>
                  <a:cxn ang="0">
                    <a:pos x="T2" y="T3"/>
                  </a:cxn>
                </a:cxnLst>
                <a:rect l="0" t="0" r="r" b="b"/>
                <a:pathLst>
                  <a:path w="9" h="29">
                    <a:moveTo>
                      <a:pt x="0" y="0"/>
                    </a:moveTo>
                    <a:cubicBezTo>
                      <a:pt x="9" y="5"/>
                      <a:pt x="8" y="25"/>
                      <a:pt x="2" y="29"/>
                    </a:cubicBezTo>
                  </a:path>
                </a:pathLst>
              </a:custGeom>
              <a:noFill/>
              <a:ln w="6350" cap="rnd">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8" name="Freeform 65">
                <a:extLst>
                  <a:ext uri="{FF2B5EF4-FFF2-40B4-BE49-F238E27FC236}">
                    <a16:creationId xmlns:a16="http://schemas.microsoft.com/office/drawing/2014/main" id="{D38DAC41-BA31-4EF0-86C8-48A96DD8F9C9}"/>
                  </a:ext>
                </a:extLst>
              </p:cNvPr>
              <p:cNvSpPr>
                <a:spLocks noChangeAspect="1"/>
              </p:cNvSpPr>
              <p:nvPr/>
            </p:nvSpPr>
            <p:spPr bwMode="auto">
              <a:xfrm>
                <a:off x="2632" y="2662"/>
                <a:ext cx="40" cy="128"/>
              </a:xfrm>
              <a:custGeom>
                <a:avLst/>
                <a:gdLst>
                  <a:gd name="T0" fmla="*/ 0 w 9"/>
                  <a:gd name="T1" fmla="*/ 0 h 29"/>
                  <a:gd name="T2" fmla="*/ 2 w 9"/>
                  <a:gd name="T3" fmla="*/ 29 h 29"/>
                </a:gdLst>
                <a:ahLst/>
                <a:cxnLst>
                  <a:cxn ang="0">
                    <a:pos x="T0" y="T1"/>
                  </a:cxn>
                  <a:cxn ang="0">
                    <a:pos x="T2" y="T3"/>
                  </a:cxn>
                </a:cxnLst>
                <a:rect l="0" t="0" r="r" b="b"/>
                <a:pathLst>
                  <a:path w="9" h="29">
                    <a:moveTo>
                      <a:pt x="0" y="0"/>
                    </a:moveTo>
                    <a:cubicBezTo>
                      <a:pt x="9" y="5"/>
                      <a:pt x="8" y="25"/>
                      <a:pt x="2" y="29"/>
                    </a:cubicBezTo>
                  </a:path>
                </a:pathLst>
              </a:custGeom>
              <a:noFill/>
              <a:ln w="6350" cap="rnd">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9" name="Freeform 66">
                <a:extLst>
                  <a:ext uri="{FF2B5EF4-FFF2-40B4-BE49-F238E27FC236}">
                    <a16:creationId xmlns:a16="http://schemas.microsoft.com/office/drawing/2014/main" id="{A21BA290-F0D0-4F8F-A878-E19DB3093192}"/>
                  </a:ext>
                </a:extLst>
              </p:cNvPr>
              <p:cNvSpPr>
                <a:spLocks noChangeAspect="1"/>
              </p:cNvSpPr>
              <p:nvPr/>
            </p:nvSpPr>
            <p:spPr bwMode="auto">
              <a:xfrm>
                <a:off x="3087" y="2411"/>
                <a:ext cx="40" cy="132"/>
              </a:xfrm>
              <a:custGeom>
                <a:avLst/>
                <a:gdLst>
                  <a:gd name="T0" fmla="*/ 9 w 9"/>
                  <a:gd name="T1" fmla="*/ 0 h 29"/>
                  <a:gd name="T2" fmla="*/ 7 w 9"/>
                  <a:gd name="T3" fmla="*/ 29 h 29"/>
                </a:gdLst>
                <a:ahLst/>
                <a:cxnLst>
                  <a:cxn ang="0">
                    <a:pos x="T0" y="T1"/>
                  </a:cxn>
                  <a:cxn ang="0">
                    <a:pos x="T2" y="T3"/>
                  </a:cxn>
                </a:cxnLst>
                <a:rect l="0" t="0" r="r" b="b"/>
                <a:pathLst>
                  <a:path w="9" h="29">
                    <a:moveTo>
                      <a:pt x="9" y="0"/>
                    </a:moveTo>
                    <a:cubicBezTo>
                      <a:pt x="0" y="5"/>
                      <a:pt x="1" y="25"/>
                      <a:pt x="7" y="29"/>
                    </a:cubicBezTo>
                  </a:path>
                </a:pathLst>
              </a:custGeom>
              <a:noFill/>
              <a:ln w="6350" cap="rnd">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0" name="Freeform 67">
                <a:extLst>
                  <a:ext uri="{FF2B5EF4-FFF2-40B4-BE49-F238E27FC236}">
                    <a16:creationId xmlns:a16="http://schemas.microsoft.com/office/drawing/2014/main" id="{EFBD4EFD-CAAE-4EE2-86F3-C467D9536F66}"/>
                  </a:ext>
                </a:extLst>
              </p:cNvPr>
              <p:cNvSpPr>
                <a:spLocks noChangeAspect="1"/>
              </p:cNvSpPr>
              <p:nvPr/>
            </p:nvSpPr>
            <p:spPr bwMode="auto">
              <a:xfrm>
                <a:off x="3093" y="2662"/>
                <a:ext cx="40" cy="128"/>
              </a:xfrm>
              <a:custGeom>
                <a:avLst/>
                <a:gdLst>
                  <a:gd name="T0" fmla="*/ 9 w 9"/>
                  <a:gd name="T1" fmla="*/ 0 h 29"/>
                  <a:gd name="T2" fmla="*/ 7 w 9"/>
                  <a:gd name="T3" fmla="*/ 29 h 29"/>
                </a:gdLst>
                <a:ahLst/>
                <a:cxnLst>
                  <a:cxn ang="0">
                    <a:pos x="T0" y="T1"/>
                  </a:cxn>
                  <a:cxn ang="0">
                    <a:pos x="T2" y="T3"/>
                  </a:cxn>
                </a:cxnLst>
                <a:rect l="0" t="0" r="r" b="b"/>
                <a:pathLst>
                  <a:path w="9" h="29">
                    <a:moveTo>
                      <a:pt x="9" y="0"/>
                    </a:moveTo>
                    <a:cubicBezTo>
                      <a:pt x="0" y="5"/>
                      <a:pt x="1" y="25"/>
                      <a:pt x="7" y="29"/>
                    </a:cubicBezTo>
                  </a:path>
                </a:pathLst>
              </a:custGeom>
              <a:noFill/>
              <a:ln w="6350" cap="rnd">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 name="Freeform 70">
                <a:extLst>
                  <a:ext uri="{FF2B5EF4-FFF2-40B4-BE49-F238E27FC236}">
                    <a16:creationId xmlns:a16="http://schemas.microsoft.com/office/drawing/2014/main" id="{AC9924D4-2D3A-418E-98A3-485E851424F0}"/>
                  </a:ext>
                </a:extLst>
              </p:cNvPr>
              <p:cNvSpPr>
                <a:spLocks noChangeAspect="1"/>
              </p:cNvSpPr>
              <p:nvPr/>
            </p:nvSpPr>
            <p:spPr bwMode="auto">
              <a:xfrm>
                <a:off x="2565" y="2045"/>
                <a:ext cx="629" cy="125"/>
              </a:xfrm>
              <a:custGeom>
                <a:avLst/>
                <a:gdLst>
                  <a:gd name="T0" fmla="*/ 119 w 141"/>
                  <a:gd name="T1" fmla="*/ 28 h 28"/>
                  <a:gd name="T2" fmla="*/ 121 w 141"/>
                  <a:gd name="T3" fmla="*/ 0 h 28"/>
                  <a:gd name="T4" fmla="*/ 72 w 141"/>
                  <a:gd name="T5" fmla="*/ 0 h 28"/>
                  <a:gd name="T6" fmla="*/ 20 w 141"/>
                  <a:gd name="T7" fmla="*/ 0 h 28"/>
                  <a:gd name="T8" fmla="*/ 22 w 141"/>
                  <a:gd name="T9" fmla="*/ 28 h 28"/>
                  <a:gd name="T10" fmla="*/ 74 w 141"/>
                  <a:gd name="T11" fmla="*/ 28 h 28"/>
                  <a:gd name="T12" fmla="*/ 119 w 141"/>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41" h="28">
                    <a:moveTo>
                      <a:pt x="119" y="28"/>
                    </a:moveTo>
                    <a:cubicBezTo>
                      <a:pt x="141" y="28"/>
                      <a:pt x="136" y="0"/>
                      <a:pt x="121" y="0"/>
                    </a:cubicBezTo>
                    <a:cubicBezTo>
                      <a:pt x="102" y="0"/>
                      <a:pt x="72" y="0"/>
                      <a:pt x="72" y="0"/>
                    </a:cubicBezTo>
                    <a:cubicBezTo>
                      <a:pt x="49" y="0"/>
                      <a:pt x="39" y="0"/>
                      <a:pt x="20" y="0"/>
                    </a:cubicBezTo>
                    <a:cubicBezTo>
                      <a:pt x="5" y="0"/>
                      <a:pt x="0" y="28"/>
                      <a:pt x="22" y="28"/>
                    </a:cubicBezTo>
                    <a:cubicBezTo>
                      <a:pt x="54" y="28"/>
                      <a:pt x="74" y="28"/>
                      <a:pt x="74" y="28"/>
                    </a:cubicBezTo>
                    <a:cubicBezTo>
                      <a:pt x="74" y="28"/>
                      <a:pt x="87" y="28"/>
                      <a:pt x="119" y="28"/>
                    </a:cubicBezTo>
                    <a:close/>
                  </a:path>
                </a:pathLst>
              </a:custGeom>
              <a:noFill/>
              <a:ln w="6350" cap="flat">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2" name="Freeform 72">
                <a:extLst>
                  <a:ext uri="{FF2B5EF4-FFF2-40B4-BE49-F238E27FC236}">
                    <a16:creationId xmlns:a16="http://schemas.microsoft.com/office/drawing/2014/main" id="{B4FBCDAE-7F60-41E2-B230-8AB57D21886C}"/>
                  </a:ext>
                </a:extLst>
              </p:cNvPr>
              <p:cNvSpPr>
                <a:spLocks noChangeAspect="1"/>
              </p:cNvSpPr>
              <p:nvPr/>
            </p:nvSpPr>
            <p:spPr bwMode="auto">
              <a:xfrm>
                <a:off x="2632" y="2164"/>
                <a:ext cx="40" cy="128"/>
              </a:xfrm>
              <a:custGeom>
                <a:avLst/>
                <a:gdLst>
                  <a:gd name="T0" fmla="*/ 0 w 9"/>
                  <a:gd name="T1" fmla="*/ 0 h 29"/>
                  <a:gd name="T2" fmla="*/ 2 w 9"/>
                  <a:gd name="T3" fmla="*/ 29 h 29"/>
                </a:gdLst>
                <a:ahLst/>
                <a:cxnLst>
                  <a:cxn ang="0">
                    <a:pos x="T0" y="T1"/>
                  </a:cxn>
                  <a:cxn ang="0">
                    <a:pos x="T2" y="T3"/>
                  </a:cxn>
                </a:cxnLst>
                <a:rect l="0" t="0" r="r" b="b"/>
                <a:pathLst>
                  <a:path w="9" h="29">
                    <a:moveTo>
                      <a:pt x="0" y="0"/>
                    </a:moveTo>
                    <a:cubicBezTo>
                      <a:pt x="9" y="5"/>
                      <a:pt x="8" y="25"/>
                      <a:pt x="2" y="29"/>
                    </a:cubicBezTo>
                  </a:path>
                </a:pathLst>
              </a:custGeom>
              <a:noFill/>
              <a:ln w="6350" cap="rnd">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3" name="Freeform 74">
                <a:extLst>
                  <a:ext uri="{FF2B5EF4-FFF2-40B4-BE49-F238E27FC236}">
                    <a16:creationId xmlns:a16="http://schemas.microsoft.com/office/drawing/2014/main" id="{F45167F3-1F36-443A-A216-F3A891B15C89}"/>
                  </a:ext>
                </a:extLst>
              </p:cNvPr>
              <p:cNvSpPr>
                <a:spLocks noChangeAspect="1"/>
              </p:cNvSpPr>
              <p:nvPr/>
            </p:nvSpPr>
            <p:spPr bwMode="auto">
              <a:xfrm>
                <a:off x="3093" y="2164"/>
                <a:ext cx="40" cy="128"/>
              </a:xfrm>
              <a:custGeom>
                <a:avLst/>
                <a:gdLst>
                  <a:gd name="T0" fmla="*/ 9 w 9"/>
                  <a:gd name="T1" fmla="*/ 0 h 29"/>
                  <a:gd name="T2" fmla="*/ 7 w 9"/>
                  <a:gd name="T3" fmla="*/ 29 h 29"/>
                </a:gdLst>
                <a:ahLst/>
                <a:cxnLst>
                  <a:cxn ang="0">
                    <a:pos x="T0" y="T1"/>
                  </a:cxn>
                  <a:cxn ang="0">
                    <a:pos x="T2" y="T3"/>
                  </a:cxn>
                </a:cxnLst>
                <a:rect l="0" t="0" r="r" b="b"/>
                <a:pathLst>
                  <a:path w="9" h="29">
                    <a:moveTo>
                      <a:pt x="9" y="0"/>
                    </a:moveTo>
                    <a:cubicBezTo>
                      <a:pt x="0" y="5"/>
                      <a:pt x="1" y="25"/>
                      <a:pt x="7" y="29"/>
                    </a:cubicBezTo>
                  </a:path>
                </a:pathLst>
              </a:custGeom>
              <a:noFill/>
              <a:ln w="6350" cap="rnd">
                <a:solidFill>
                  <a:schemeClr val="accent5">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4" name="Freeform 44">
                <a:extLst>
                  <a:ext uri="{FF2B5EF4-FFF2-40B4-BE49-F238E27FC236}">
                    <a16:creationId xmlns:a16="http://schemas.microsoft.com/office/drawing/2014/main" id="{60C32829-2C56-4C62-BF87-9ABB276552DE}"/>
                  </a:ext>
                </a:extLst>
              </p:cNvPr>
              <p:cNvSpPr>
                <a:spLocks noChangeAspect="1"/>
              </p:cNvSpPr>
              <p:nvPr/>
            </p:nvSpPr>
            <p:spPr bwMode="auto">
              <a:xfrm>
                <a:off x="2376" y="1403"/>
                <a:ext cx="1007" cy="876"/>
              </a:xfrm>
              <a:custGeom>
                <a:avLst/>
                <a:gdLst>
                  <a:gd name="T0" fmla="*/ 114 w 226"/>
                  <a:gd name="T1" fmla="*/ 142 h 196"/>
                  <a:gd name="T2" fmla="*/ 173 w 226"/>
                  <a:gd name="T3" fmla="*/ 166 h 196"/>
                  <a:gd name="T4" fmla="*/ 189 w 226"/>
                  <a:gd name="T5" fmla="*/ 162 h 196"/>
                  <a:gd name="T6" fmla="*/ 186 w 226"/>
                  <a:gd name="T7" fmla="*/ 104 h 196"/>
                  <a:gd name="T8" fmla="*/ 214 w 226"/>
                  <a:gd name="T9" fmla="*/ 12 h 196"/>
                  <a:gd name="T10" fmla="*/ 204 w 226"/>
                  <a:gd name="T11" fmla="*/ 18 h 196"/>
                  <a:gd name="T12" fmla="*/ 191 w 226"/>
                  <a:gd name="T13" fmla="*/ 50 h 196"/>
                  <a:gd name="T14" fmla="*/ 145 w 226"/>
                  <a:gd name="T15" fmla="*/ 39 h 196"/>
                  <a:gd name="T16" fmla="*/ 116 w 226"/>
                  <a:gd name="T17" fmla="*/ 83 h 196"/>
                  <a:gd name="T18" fmla="*/ 110 w 226"/>
                  <a:gd name="T19" fmla="*/ 83 h 196"/>
                  <a:gd name="T20" fmla="*/ 81 w 226"/>
                  <a:gd name="T21" fmla="*/ 39 h 196"/>
                  <a:gd name="T22" fmla="*/ 35 w 226"/>
                  <a:gd name="T23" fmla="*/ 50 h 196"/>
                  <a:gd name="T24" fmla="*/ 22 w 226"/>
                  <a:gd name="T25" fmla="*/ 18 h 196"/>
                  <a:gd name="T26" fmla="*/ 12 w 226"/>
                  <a:gd name="T27" fmla="*/ 12 h 196"/>
                  <a:gd name="T28" fmla="*/ 40 w 226"/>
                  <a:gd name="T29" fmla="*/ 104 h 196"/>
                  <a:gd name="T30" fmla="*/ 37 w 226"/>
                  <a:gd name="T31" fmla="*/ 162 h 196"/>
                  <a:gd name="T32" fmla="*/ 53 w 226"/>
                  <a:gd name="T33" fmla="*/ 166 h 196"/>
                  <a:gd name="T34" fmla="*/ 112 w 226"/>
                  <a:gd name="T35" fmla="*/ 142 h 196"/>
                  <a:gd name="T36" fmla="*/ 114 w 226"/>
                  <a:gd name="T37" fmla="*/ 14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 h="196">
                    <a:moveTo>
                      <a:pt x="114" y="142"/>
                    </a:moveTo>
                    <a:cubicBezTo>
                      <a:pt x="159" y="158"/>
                      <a:pt x="163" y="130"/>
                      <a:pt x="173" y="166"/>
                    </a:cubicBezTo>
                    <a:cubicBezTo>
                      <a:pt x="180" y="196"/>
                      <a:pt x="185" y="170"/>
                      <a:pt x="189" y="162"/>
                    </a:cubicBezTo>
                    <a:cubicBezTo>
                      <a:pt x="196" y="148"/>
                      <a:pt x="186" y="146"/>
                      <a:pt x="186" y="104"/>
                    </a:cubicBezTo>
                    <a:cubicBezTo>
                      <a:pt x="186" y="63"/>
                      <a:pt x="226" y="40"/>
                      <a:pt x="214" y="12"/>
                    </a:cubicBezTo>
                    <a:cubicBezTo>
                      <a:pt x="209" y="0"/>
                      <a:pt x="202" y="0"/>
                      <a:pt x="204" y="18"/>
                    </a:cubicBezTo>
                    <a:cubicBezTo>
                      <a:pt x="205" y="28"/>
                      <a:pt x="205" y="37"/>
                      <a:pt x="191" y="50"/>
                    </a:cubicBezTo>
                    <a:cubicBezTo>
                      <a:pt x="181" y="36"/>
                      <a:pt x="161" y="37"/>
                      <a:pt x="145" y="39"/>
                    </a:cubicBezTo>
                    <a:cubicBezTo>
                      <a:pt x="134" y="46"/>
                      <a:pt x="132" y="82"/>
                      <a:pt x="116" y="83"/>
                    </a:cubicBezTo>
                    <a:cubicBezTo>
                      <a:pt x="110" y="83"/>
                      <a:pt x="110" y="83"/>
                      <a:pt x="110" y="83"/>
                    </a:cubicBezTo>
                    <a:cubicBezTo>
                      <a:pt x="94" y="82"/>
                      <a:pt x="92" y="46"/>
                      <a:pt x="81" y="39"/>
                    </a:cubicBezTo>
                    <a:cubicBezTo>
                      <a:pt x="65" y="37"/>
                      <a:pt x="45" y="36"/>
                      <a:pt x="35" y="50"/>
                    </a:cubicBezTo>
                    <a:cubicBezTo>
                      <a:pt x="21" y="37"/>
                      <a:pt x="21" y="28"/>
                      <a:pt x="22" y="18"/>
                    </a:cubicBezTo>
                    <a:cubicBezTo>
                      <a:pt x="24" y="0"/>
                      <a:pt x="17" y="0"/>
                      <a:pt x="12" y="12"/>
                    </a:cubicBezTo>
                    <a:cubicBezTo>
                      <a:pt x="0" y="40"/>
                      <a:pt x="40" y="63"/>
                      <a:pt x="40" y="104"/>
                    </a:cubicBezTo>
                    <a:cubicBezTo>
                      <a:pt x="40" y="146"/>
                      <a:pt x="30" y="148"/>
                      <a:pt x="37" y="162"/>
                    </a:cubicBezTo>
                    <a:cubicBezTo>
                      <a:pt x="41" y="170"/>
                      <a:pt x="46" y="196"/>
                      <a:pt x="53" y="166"/>
                    </a:cubicBezTo>
                    <a:cubicBezTo>
                      <a:pt x="63" y="130"/>
                      <a:pt x="67" y="158"/>
                      <a:pt x="112" y="142"/>
                    </a:cubicBezTo>
                    <a:lnTo>
                      <a:pt x="114" y="142"/>
                    </a:lnTo>
                    <a:close/>
                  </a:path>
                </a:pathLst>
              </a:custGeom>
              <a:solidFill>
                <a:srgbClr val="C0C0C0"/>
              </a:solidFill>
              <a:ln w="6350" cap="rnd">
                <a:solidFill>
                  <a:schemeClr val="accent5">
                    <a:lumMod val="75000"/>
                  </a:schemeClr>
                </a:solidFill>
                <a:prstDash val="solid"/>
                <a:miter lim="800000"/>
                <a:headEnd/>
                <a:tailEnd/>
              </a:ln>
            </p:spPr>
            <p:txBody>
              <a:bodyPr/>
              <a:lstStyle/>
              <a:p>
                <a:endParaRPr lang="en-US"/>
              </a:p>
            </p:txBody>
          </p:sp>
          <p:sp>
            <p:nvSpPr>
              <p:cNvPr id="505" name="Freeform 45">
                <a:extLst>
                  <a:ext uri="{FF2B5EF4-FFF2-40B4-BE49-F238E27FC236}">
                    <a16:creationId xmlns:a16="http://schemas.microsoft.com/office/drawing/2014/main" id="{8D202709-5682-4A23-80CC-631BFB016430}"/>
                  </a:ext>
                </a:extLst>
              </p:cNvPr>
              <p:cNvSpPr>
                <a:spLocks noChangeAspect="1"/>
              </p:cNvSpPr>
              <p:nvPr/>
            </p:nvSpPr>
            <p:spPr bwMode="auto">
              <a:xfrm>
                <a:off x="2374" y="1828"/>
                <a:ext cx="1010" cy="964"/>
              </a:xfrm>
              <a:custGeom>
                <a:avLst/>
                <a:gdLst>
                  <a:gd name="T0" fmla="*/ 115 w 226"/>
                  <a:gd name="T1" fmla="*/ 195 h 216"/>
                  <a:gd name="T2" fmla="*/ 179 w 226"/>
                  <a:gd name="T3" fmla="*/ 199 h 216"/>
                  <a:gd name="T4" fmla="*/ 225 w 226"/>
                  <a:gd name="T5" fmla="*/ 45 h 216"/>
                  <a:gd name="T6" fmla="*/ 173 w 226"/>
                  <a:gd name="T7" fmla="*/ 38 h 216"/>
                  <a:gd name="T8" fmla="*/ 132 w 226"/>
                  <a:gd name="T9" fmla="*/ 120 h 216"/>
                  <a:gd name="T10" fmla="*/ 113 w 226"/>
                  <a:gd name="T11" fmla="*/ 110 h 216"/>
                  <a:gd name="T12" fmla="*/ 113 w 226"/>
                  <a:gd name="T13" fmla="*/ 110 h 216"/>
                  <a:gd name="T14" fmla="*/ 94 w 226"/>
                  <a:gd name="T15" fmla="*/ 120 h 216"/>
                  <a:gd name="T16" fmla="*/ 53 w 226"/>
                  <a:gd name="T17" fmla="*/ 38 h 216"/>
                  <a:gd name="T18" fmla="*/ 1 w 226"/>
                  <a:gd name="T19" fmla="*/ 45 h 216"/>
                  <a:gd name="T20" fmla="*/ 47 w 226"/>
                  <a:gd name="T21" fmla="*/ 199 h 216"/>
                  <a:gd name="T22" fmla="*/ 111 w 226"/>
                  <a:gd name="T23" fmla="*/ 195 h 216"/>
                  <a:gd name="T24" fmla="*/ 115 w 226"/>
                  <a:gd name="T25" fmla="*/ 19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216">
                    <a:moveTo>
                      <a:pt x="115" y="195"/>
                    </a:moveTo>
                    <a:cubicBezTo>
                      <a:pt x="129" y="213"/>
                      <a:pt x="159" y="216"/>
                      <a:pt x="179" y="199"/>
                    </a:cubicBezTo>
                    <a:cubicBezTo>
                      <a:pt x="199" y="183"/>
                      <a:pt x="226" y="91"/>
                      <a:pt x="225" y="45"/>
                    </a:cubicBezTo>
                    <a:cubicBezTo>
                      <a:pt x="225" y="0"/>
                      <a:pt x="187" y="17"/>
                      <a:pt x="173" y="38"/>
                    </a:cubicBezTo>
                    <a:cubicBezTo>
                      <a:pt x="159" y="59"/>
                      <a:pt x="141" y="119"/>
                      <a:pt x="132" y="120"/>
                    </a:cubicBezTo>
                    <a:cubicBezTo>
                      <a:pt x="123" y="121"/>
                      <a:pt x="121" y="109"/>
                      <a:pt x="113" y="110"/>
                    </a:cubicBezTo>
                    <a:cubicBezTo>
                      <a:pt x="113" y="110"/>
                      <a:pt x="113" y="110"/>
                      <a:pt x="113" y="110"/>
                    </a:cubicBezTo>
                    <a:cubicBezTo>
                      <a:pt x="105" y="109"/>
                      <a:pt x="103" y="121"/>
                      <a:pt x="94" y="120"/>
                    </a:cubicBezTo>
                    <a:cubicBezTo>
                      <a:pt x="85" y="119"/>
                      <a:pt x="67" y="59"/>
                      <a:pt x="53" y="38"/>
                    </a:cubicBezTo>
                    <a:cubicBezTo>
                      <a:pt x="39" y="17"/>
                      <a:pt x="1" y="0"/>
                      <a:pt x="1" y="45"/>
                    </a:cubicBezTo>
                    <a:cubicBezTo>
                      <a:pt x="0" y="91"/>
                      <a:pt x="27" y="183"/>
                      <a:pt x="47" y="199"/>
                    </a:cubicBezTo>
                    <a:cubicBezTo>
                      <a:pt x="67" y="216"/>
                      <a:pt x="97" y="213"/>
                      <a:pt x="111" y="195"/>
                    </a:cubicBezTo>
                    <a:lnTo>
                      <a:pt x="115" y="195"/>
                    </a:lnTo>
                    <a:close/>
                  </a:path>
                </a:pathLst>
              </a:custGeom>
              <a:solidFill>
                <a:schemeClr val="accent2">
                  <a:lumMod val="75000"/>
                </a:schemeClr>
              </a:solidFill>
              <a:ln w="6350" cap="rnd">
                <a:solidFill>
                  <a:schemeClr val="accent5">
                    <a:lumMod val="75000"/>
                  </a:schemeClr>
                </a:solidFill>
                <a:prstDash val="solid"/>
                <a:miter lim="800000"/>
                <a:headEnd/>
                <a:tailEnd/>
              </a:ln>
            </p:spPr>
            <p:txBody>
              <a:bodyPr/>
              <a:lstStyle/>
              <a:p>
                <a:endParaRPr lang="en-US"/>
              </a:p>
            </p:txBody>
          </p:sp>
        </p:grpSp>
        <p:grpSp>
          <p:nvGrpSpPr>
            <p:cNvPr id="506" name="Group 105">
              <a:extLst>
                <a:ext uri="{FF2B5EF4-FFF2-40B4-BE49-F238E27FC236}">
                  <a16:creationId xmlns:a16="http://schemas.microsoft.com/office/drawing/2014/main" id="{968B4857-67FD-4958-AA74-1D8374014AD4}"/>
                </a:ext>
              </a:extLst>
            </p:cNvPr>
            <p:cNvGrpSpPr>
              <a:grpSpLocks noChangeAspect="1"/>
            </p:cNvGrpSpPr>
            <p:nvPr/>
          </p:nvGrpSpPr>
          <p:grpSpPr bwMode="auto">
            <a:xfrm>
              <a:off x="3632479" y="4820866"/>
              <a:ext cx="1121273" cy="877665"/>
              <a:chOff x="1440" y="1275"/>
              <a:chExt cx="2928" cy="2181"/>
            </a:xfrm>
            <a:solidFill>
              <a:schemeClr val="accent5">
                <a:lumMod val="20000"/>
                <a:lumOff val="80000"/>
              </a:schemeClr>
            </a:solidFill>
          </p:grpSpPr>
          <p:grpSp>
            <p:nvGrpSpPr>
              <p:cNvPr id="507" name="Group 64">
                <a:extLst>
                  <a:ext uri="{FF2B5EF4-FFF2-40B4-BE49-F238E27FC236}">
                    <a16:creationId xmlns:a16="http://schemas.microsoft.com/office/drawing/2014/main" id="{78676041-5455-4EB5-8929-81077C45EC22}"/>
                  </a:ext>
                </a:extLst>
              </p:cNvPr>
              <p:cNvGrpSpPr>
                <a:grpSpLocks noChangeAspect="1"/>
              </p:cNvGrpSpPr>
              <p:nvPr/>
            </p:nvGrpSpPr>
            <p:grpSpPr bwMode="auto">
              <a:xfrm flipH="1">
                <a:off x="3633" y="2385"/>
                <a:ext cx="735" cy="1071"/>
                <a:chOff x="4176" y="2256"/>
                <a:chExt cx="722" cy="1052"/>
              </a:xfrm>
              <a:grpFill/>
            </p:grpSpPr>
            <p:sp>
              <p:nvSpPr>
                <p:cNvPr id="543" name="Freeform 65">
                  <a:extLst>
                    <a:ext uri="{FF2B5EF4-FFF2-40B4-BE49-F238E27FC236}">
                      <a16:creationId xmlns:a16="http://schemas.microsoft.com/office/drawing/2014/main" id="{9DE24222-AAAA-4CF6-8E8B-2E88968D49EE}"/>
                    </a:ext>
                  </a:extLst>
                </p:cNvPr>
                <p:cNvSpPr>
                  <a:spLocks noChangeAspect="1"/>
                </p:cNvSpPr>
                <p:nvPr/>
              </p:nvSpPr>
              <p:spPr bwMode="auto">
                <a:xfrm>
                  <a:off x="4176" y="2256"/>
                  <a:ext cx="722" cy="1052"/>
                </a:xfrm>
                <a:custGeom>
                  <a:avLst/>
                  <a:gdLst>
                    <a:gd name="T0" fmla="*/ 49 w 84"/>
                    <a:gd name="T1" fmla="*/ 123 h 123"/>
                    <a:gd name="T2" fmla="*/ 47 w 84"/>
                    <a:gd name="T3" fmla="*/ 85 h 123"/>
                    <a:gd name="T4" fmla="*/ 45 w 84"/>
                    <a:gd name="T5" fmla="*/ 71 h 123"/>
                    <a:gd name="T6" fmla="*/ 53 w 84"/>
                    <a:gd name="T7" fmla="*/ 53 h 123"/>
                    <a:gd name="T8" fmla="*/ 69 w 84"/>
                    <a:gd name="T9" fmla="*/ 42 h 123"/>
                    <a:gd name="T10" fmla="*/ 73 w 84"/>
                    <a:gd name="T11" fmla="*/ 9 h 123"/>
                    <a:gd name="T12" fmla="*/ 46 w 84"/>
                    <a:gd name="T13" fmla="*/ 7 h 123"/>
                    <a:gd name="T14" fmla="*/ 32 w 84"/>
                    <a:gd name="T15" fmla="*/ 26 h 123"/>
                    <a:gd name="T16" fmla="*/ 14 w 84"/>
                    <a:gd name="T17" fmla="*/ 22 h 123"/>
                    <a:gd name="T18" fmla="*/ 3 w 84"/>
                    <a:gd name="T19" fmla="*/ 35 h 123"/>
                    <a:gd name="T20" fmla="*/ 2 w 84"/>
                    <a:gd name="T21" fmla="*/ 50 h 123"/>
                    <a:gd name="T22" fmla="*/ 13 w 84"/>
                    <a:gd name="T23" fmla="*/ 68 h 123"/>
                    <a:gd name="T24" fmla="*/ 23 w 84"/>
                    <a:gd name="T25" fmla="*/ 123 h 123"/>
                    <a:gd name="T26" fmla="*/ 49 w 84"/>
                    <a:gd name="T2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123">
                      <a:moveTo>
                        <a:pt x="49" y="123"/>
                      </a:moveTo>
                      <a:cubicBezTo>
                        <a:pt x="47" y="107"/>
                        <a:pt x="46" y="87"/>
                        <a:pt x="47" y="85"/>
                      </a:cubicBezTo>
                      <a:cubicBezTo>
                        <a:pt x="49" y="83"/>
                        <a:pt x="49" y="75"/>
                        <a:pt x="45" y="71"/>
                      </a:cubicBezTo>
                      <a:cubicBezTo>
                        <a:pt x="43" y="68"/>
                        <a:pt x="50" y="57"/>
                        <a:pt x="53" y="53"/>
                      </a:cubicBezTo>
                      <a:cubicBezTo>
                        <a:pt x="56" y="48"/>
                        <a:pt x="59" y="39"/>
                        <a:pt x="69" y="42"/>
                      </a:cubicBezTo>
                      <a:cubicBezTo>
                        <a:pt x="80" y="41"/>
                        <a:pt x="84" y="20"/>
                        <a:pt x="73" y="9"/>
                      </a:cubicBezTo>
                      <a:cubicBezTo>
                        <a:pt x="64" y="0"/>
                        <a:pt x="51" y="3"/>
                        <a:pt x="46" y="7"/>
                      </a:cubicBezTo>
                      <a:cubicBezTo>
                        <a:pt x="41" y="11"/>
                        <a:pt x="41" y="25"/>
                        <a:pt x="32" y="26"/>
                      </a:cubicBezTo>
                      <a:cubicBezTo>
                        <a:pt x="26" y="21"/>
                        <a:pt x="19" y="20"/>
                        <a:pt x="14" y="22"/>
                      </a:cubicBezTo>
                      <a:cubicBezTo>
                        <a:pt x="10" y="24"/>
                        <a:pt x="5" y="30"/>
                        <a:pt x="3" y="35"/>
                      </a:cubicBezTo>
                      <a:cubicBezTo>
                        <a:pt x="2" y="41"/>
                        <a:pt x="0" y="46"/>
                        <a:pt x="2" y="50"/>
                      </a:cubicBezTo>
                      <a:cubicBezTo>
                        <a:pt x="7" y="59"/>
                        <a:pt x="13" y="60"/>
                        <a:pt x="13" y="68"/>
                      </a:cubicBezTo>
                      <a:cubicBezTo>
                        <a:pt x="13" y="73"/>
                        <a:pt x="19" y="102"/>
                        <a:pt x="23" y="123"/>
                      </a:cubicBezTo>
                      <a:lnTo>
                        <a:pt x="49" y="123"/>
                      </a:lnTo>
                      <a:close/>
                    </a:path>
                  </a:pathLst>
                </a:custGeom>
                <a:grpFill/>
                <a:ln w="6350" cap="rnd">
                  <a:solidFill>
                    <a:schemeClr val="accent5">
                      <a:lumMod val="75000"/>
                    </a:schemeClr>
                  </a:solidFill>
                  <a:prstDash val="solid"/>
                  <a:miter lim="800000"/>
                  <a:headEnd/>
                  <a:tailEnd/>
                </a:ln>
              </p:spPr>
              <p:txBody>
                <a:bodyPr/>
                <a:lstStyle/>
                <a:p>
                  <a:endParaRPr lang="en-US"/>
                </a:p>
              </p:txBody>
            </p:sp>
            <p:sp>
              <p:nvSpPr>
                <p:cNvPr id="544" name="Freeform 66">
                  <a:extLst>
                    <a:ext uri="{FF2B5EF4-FFF2-40B4-BE49-F238E27FC236}">
                      <a16:creationId xmlns:a16="http://schemas.microsoft.com/office/drawing/2014/main" id="{D80E09D6-827F-4C1A-A682-B13F13FC004D}"/>
                    </a:ext>
                  </a:extLst>
                </p:cNvPr>
                <p:cNvSpPr>
                  <a:spLocks noChangeAspect="1"/>
                </p:cNvSpPr>
                <p:nvPr/>
              </p:nvSpPr>
              <p:spPr bwMode="auto">
                <a:xfrm>
                  <a:off x="4401" y="2477"/>
                  <a:ext cx="51" cy="95"/>
                </a:xfrm>
                <a:custGeom>
                  <a:avLst/>
                  <a:gdLst>
                    <a:gd name="T0" fmla="*/ 6 w 6"/>
                    <a:gd name="T1" fmla="*/ 0 h 11"/>
                    <a:gd name="T2" fmla="*/ 0 w 6"/>
                    <a:gd name="T3" fmla="*/ 11 h 11"/>
                  </a:gdLst>
                  <a:ahLst/>
                  <a:cxnLst>
                    <a:cxn ang="0">
                      <a:pos x="T0" y="T1"/>
                    </a:cxn>
                    <a:cxn ang="0">
                      <a:pos x="T2" y="T3"/>
                    </a:cxn>
                  </a:cxnLst>
                  <a:rect l="0" t="0" r="r" b="b"/>
                  <a:pathLst>
                    <a:path w="6" h="11">
                      <a:moveTo>
                        <a:pt x="6" y="0"/>
                      </a:moveTo>
                      <a:cubicBezTo>
                        <a:pt x="3" y="6"/>
                        <a:pt x="0" y="3"/>
                        <a:pt x="0" y="11"/>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45" name="Freeform 67">
                  <a:extLst>
                    <a:ext uri="{FF2B5EF4-FFF2-40B4-BE49-F238E27FC236}">
                      <a16:creationId xmlns:a16="http://schemas.microsoft.com/office/drawing/2014/main" id="{81DBABBB-9B4F-45B7-A62E-05BDF8897571}"/>
                    </a:ext>
                  </a:extLst>
                </p:cNvPr>
                <p:cNvSpPr>
                  <a:spLocks noChangeAspect="1"/>
                </p:cNvSpPr>
                <p:nvPr/>
              </p:nvSpPr>
              <p:spPr bwMode="auto">
                <a:xfrm>
                  <a:off x="4571" y="2314"/>
                  <a:ext cx="214" cy="294"/>
                </a:xfrm>
                <a:custGeom>
                  <a:avLst/>
                  <a:gdLst>
                    <a:gd name="T0" fmla="*/ 0 w 25"/>
                    <a:gd name="T1" fmla="*/ 0 h 34"/>
                    <a:gd name="T2" fmla="*/ 25 w 25"/>
                    <a:gd name="T3" fmla="*/ 34 h 34"/>
                  </a:gdLst>
                  <a:ahLst/>
                  <a:cxnLst>
                    <a:cxn ang="0">
                      <a:pos x="T0" y="T1"/>
                    </a:cxn>
                    <a:cxn ang="0">
                      <a:pos x="T2" y="T3"/>
                    </a:cxn>
                  </a:cxnLst>
                  <a:rect l="0" t="0" r="r" b="b"/>
                  <a:pathLst>
                    <a:path w="25" h="34">
                      <a:moveTo>
                        <a:pt x="0" y="0"/>
                      </a:moveTo>
                      <a:cubicBezTo>
                        <a:pt x="8" y="4"/>
                        <a:pt x="19" y="33"/>
                        <a:pt x="25" y="34"/>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46" name="Freeform 68">
                  <a:extLst>
                    <a:ext uri="{FF2B5EF4-FFF2-40B4-BE49-F238E27FC236}">
                      <a16:creationId xmlns:a16="http://schemas.microsoft.com/office/drawing/2014/main" id="{776A0418-0FFE-4C8A-B538-F79795EC0DCC}"/>
                    </a:ext>
                  </a:extLst>
                </p:cNvPr>
                <p:cNvSpPr>
                  <a:spLocks noChangeAspect="1"/>
                </p:cNvSpPr>
                <p:nvPr/>
              </p:nvSpPr>
              <p:spPr bwMode="auto">
                <a:xfrm>
                  <a:off x="4528" y="2985"/>
                  <a:ext cx="51" cy="290"/>
                </a:xfrm>
                <a:custGeom>
                  <a:avLst/>
                  <a:gdLst>
                    <a:gd name="T0" fmla="*/ 6 w 6"/>
                    <a:gd name="T1" fmla="*/ 0 h 34"/>
                    <a:gd name="T2" fmla="*/ 0 w 6"/>
                    <a:gd name="T3" fmla="*/ 34 h 34"/>
                  </a:gdLst>
                  <a:ahLst/>
                  <a:cxnLst>
                    <a:cxn ang="0">
                      <a:pos x="T0" y="T1"/>
                    </a:cxn>
                    <a:cxn ang="0">
                      <a:pos x="T2" y="T3"/>
                    </a:cxn>
                  </a:cxnLst>
                  <a:rect l="0" t="0" r="r" b="b"/>
                  <a:pathLst>
                    <a:path w="6" h="34">
                      <a:moveTo>
                        <a:pt x="6" y="0"/>
                      </a:moveTo>
                      <a:cubicBezTo>
                        <a:pt x="0" y="10"/>
                        <a:pt x="0" y="18"/>
                        <a:pt x="0" y="34"/>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47" name="Line 69">
                  <a:extLst>
                    <a:ext uri="{FF2B5EF4-FFF2-40B4-BE49-F238E27FC236}">
                      <a16:creationId xmlns:a16="http://schemas.microsoft.com/office/drawing/2014/main" id="{F0C53520-F58B-4F91-AB67-00DD01BB266C}"/>
                    </a:ext>
                  </a:extLst>
                </p:cNvPr>
                <p:cNvSpPr>
                  <a:spLocks noChangeAspect="1" noChangeShapeType="1"/>
                </p:cNvSpPr>
                <p:nvPr/>
              </p:nvSpPr>
              <p:spPr bwMode="auto">
                <a:xfrm>
                  <a:off x="4597" y="3308"/>
                  <a:ext cx="0" cy="0"/>
                </a:xfrm>
                <a:prstGeom prst="line">
                  <a:avLst/>
                </a:prstGeom>
                <a:grpFill/>
                <a:ln w="6350" cap="rnd">
                  <a:solidFill>
                    <a:schemeClr val="accent5">
                      <a:lumMod val="75000"/>
                    </a:schemeClr>
                  </a:solidFill>
                  <a:miter lim="800000"/>
                  <a:headEnd/>
                  <a:tailEnd/>
                </a:ln>
              </p:spPr>
              <p:txBody>
                <a:bodyPr/>
                <a:lstStyle/>
                <a:p>
                  <a:endParaRPr lang="en-US"/>
                </a:p>
              </p:txBody>
            </p:sp>
          </p:grpSp>
          <p:grpSp>
            <p:nvGrpSpPr>
              <p:cNvPr id="508" name="Group 70">
                <a:extLst>
                  <a:ext uri="{FF2B5EF4-FFF2-40B4-BE49-F238E27FC236}">
                    <a16:creationId xmlns:a16="http://schemas.microsoft.com/office/drawing/2014/main" id="{74BEA4B3-0C0E-4825-84CF-78EBBAC9613B}"/>
                  </a:ext>
                </a:extLst>
              </p:cNvPr>
              <p:cNvGrpSpPr>
                <a:grpSpLocks noChangeAspect="1"/>
              </p:cNvGrpSpPr>
              <p:nvPr/>
            </p:nvGrpSpPr>
            <p:grpSpPr bwMode="auto">
              <a:xfrm>
                <a:off x="1440" y="2385"/>
                <a:ext cx="735" cy="1071"/>
                <a:chOff x="1746" y="2071"/>
                <a:chExt cx="722" cy="1052"/>
              </a:xfrm>
              <a:grpFill/>
            </p:grpSpPr>
            <p:sp>
              <p:nvSpPr>
                <p:cNvPr id="538" name="Freeform 71">
                  <a:extLst>
                    <a:ext uri="{FF2B5EF4-FFF2-40B4-BE49-F238E27FC236}">
                      <a16:creationId xmlns:a16="http://schemas.microsoft.com/office/drawing/2014/main" id="{83D28CDF-21DC-4D5E-86C8-F5262A36A18C}"/>
                    </a:ext>
                  </a:extLst>
                </p:cNvPr>
                <p:cNvSpPr>
                  <a:spLocks noChangeAspect="1"/>
                </p:cNvSpPr>
                <p:nvPr/>
              </p:nvSpPr>
              <p:spPr bwMode="auto">
                <a:xfrm>
                  <a:off x="1746" y="2071"/>
                  <a:ext cx="722" cy="1052"/>
                </a:xfrm>
                <a:custGeom>
                  <a:avLst/>
                  <a:gdLst>
                    <a:gd name="T0" fmla="*/ 49 w 84"/>
                    <a:gd name="T1" fmla="*/ 123 h 123"/>
                    <a:gd name="T2" fmla="*/ 47 w 84"/>
                    <a:gd name="T3" fmla="*/ 85 h 123"/>
                    <a:gd name="T4" fmla="*/ 45 w 84"/>
                    <a:gd name="T5" fmla="*/ 71 h 123"/>
                    <a:gd name="T6" fmla="*/ 53 w 84"/>
                    <a:gd name="T7" fmla="*/ 53 h 123"/>
                    <a:gd name="T8" fmla="*/ 69 w 84"/>
                    <a:gd name="T9" fmla="*/ 42 h 123"/>
                    <a:gd name="T10" fmla="*/ 73 w 84"/>
                    <a:gd name="T11" fmla="*/ 9 h 123"/>
                    <a:gd name="T12" fmla="*/ 46 w 84"/>
                    <a:gd name="T13" fmla="*/ 7 h 123"/>
                    <a:gd name="T14" fmla="*/ 32 w 84"/>
                    <a:gd name="T15" fmla="*/ 26 h 123"/>
                    <a:gd name="T16" fmla="*/ 14 w 84"/>
                    <a:gd name="T17" fmla="*/ 22 h 123"/>
                    <a:gd name="T18" fmla="*/ 3 w 84"/>
                    <a:gd name="T19" fmla="*/ 35 h 123"/>
                    <a:gd name="T20" fmla="*/ 2 w 84"/>
                    <a:gd name="T21" fmla="*/ 50 h 123"/>
                    <a:gd name="T22" fmla="*/ 13 w 84"/>
                    <a:gd name="T23" fmla="*/ 68 h 123"/>
                    <a:gd name="T24" fmla="*/ 23 w 84"/>
                    <a:gd name="T25" fmla="*/ 123 h 123"/>
                    <a:gd name="T26" fmla="*/ 49 w 84"/>
                    <a:gd name="T2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123">
                      <a:moveTo>
                        <a:pt x="49" y="123"/>
                      </a:moveTo>
                      <a:cubicBezTo>
                        <a:pt x="47" y="107"/>
                        <a:pt x="46" y="87"/>
                        <a:pt x="47" y="85"/>
                      </a:cubicBezTo>
                      <a:cubicBezTo>
                        <a:pt x="49" y="83"/>
                        <a:pt x="49" y="75"/>
                        <a:pt x="45" y="71"/>
                      </a:cubicBezTo>
                      <a:cubicBezTo>
                        <a:pt x="43" y="68"/>
                        <a:pt x="50" y="57"/>
                        <a:pt x="53" y="53"/>
                      </a:cubicBezTo>
                      <a:cubicBezTo>
                        <a:pt x="56" y="48"/>
                        <a:pt x="59" y="39"/>
                        <a:pt x="69" y="42"/>
                      </a:cubicBezTo>
                      <a:cubicBezTo>
                        <a:pt x="80" y="41"/>
                        <a:pt x="84" y="20"/>
                        <a:pt x="73" y="9"/>
                      </a:cubicBezTo>
                      <a:cubicBezTo>
                        <a:pt x="64" y="0"/>
                        <a:pt x="51" y="3"/>
                        <a:pt x="46" y="7"/>
                      </a:cubicBezTo>
                      <a:cubicBezTo>
                        <a:pt x="41" y="11"/>
                        <a:pt x="41" y="25"/>
                        <a:pt x="32" y="26"/>
                      </a:cubicBezTo>
                      <a:cubicBezTo>
                        <a:pt x="26" y="21"/>
                        <a:pt x="19" y="20"/>
                        <a:pt x="14" y="22"/>
                      </a:cubicBezTo>
                      <a:cubicBezTo>
                        <a:pt x="10" y="24"/>
                        <a:pt x="5" y="30"/>
                        <a:pt x="3" y="35"/>
                      </a:cubicBezTo>
                      <a:cubicBezTo>
                        <a:pt x="2" y="41"/>
                        <a:pt x="0" y="46"/>
                        <a:pt x="2" y="50"/>
                      </a:cubicBezTo>
                      <a:cubicBezTo>
                        <a:pt x="7" y="59"/>
                        <a:pt x="13" y="60"/>
                        <a:pt x="13" y="68"/>
                      </a:cubicBezTo>
                      <a:cubicBezTo>
                        <a:pt x="13" y="73"/>
                        <a:pt x="19" y="102"/>
                        <a:pt x="23" y="123"/>
                      </a:cubicBezTo>
                      <a:lnTo>
                        <a:pt x="49" y="123"/>
                      </a:lnTo>
                      <a:close/>
                    </a:path>
                  </a:pathLst>
                </a:custGeom>
                <a:grpFill/>
                <a:ln w="6350" cap="rnd">
                  <a:solidFill>
                    <a:schemeClr val="accent5">
                      <a:lumMod val="75000"/>
                    </a:schemeClr>
                  </a:solidFill>
                  <a:prstDash val="solid"/>
                  <a:miter lim="800000"/>
                  <a:headEnd/>
                  <a:tailEnd/>
                </a:ln>
              </p:spPr>
              <p:txBody>
                <a:bodyPr/>
                <a:lstStyle/>
                <a:p>
                  <a:endParaRPr lang="en-US"/>
                </a:p>
              </p:txBody>
            </p:sp>
            <p:sp>
              <p:nvSpPr>
                <p:cNvPr id="539" name="Freeform 72">
                  <a:extLst>
                    <a:ext uri="{FF2B5EF4-FFF2-40B4-BE49-F238E27FC236}">
                      <a16:creationId xmlns:a16="http://schemas.microsoft.com/office/drawing/2014/main" id="{ACB4E02A-455B-4283-96EA-46D59DD5B019}"/>
                    </a:ext>
                  </a:extLst>
                </p:cNvPr>
                <p:cNvSpPr>
                  <a:spLocks noChangeAspect="1"/>
                </p:cNvSpPr>
                <p:nvPr/>
              </p:nvSpPr>
              <p:spPr bwMode="auto">
                <a:xfrm>
                  <a:off x="1971" y="2292"/>
                  <a:ext cx="51" cy="95"/>
                </a:xfrm>
                <a:custGeom>
                  <a:avLst/>
                  <a:gdLst>
                    <a:gd name="T0" fmla="*/ 6 w 6"/>
                    <a:gd name="T1" fmla="*/ 0 h 11"/>
                    <a:gd name="T2" fmla="*/ 0 w 6"/>
                    <a:gd name="T3" fmla="*/ 11 h 11"/>
                  </a:gdLst>
                  <a:ahLst/>
                  <a:cxnLst>
                    <a:cxn ang="0">
                      <a:pos x="T0" y="T1"/>
                    </a:cxn>
                    <a:cxn ang="0">
                      <a:pos x="T2" y="T3"/>
                    </a:cxn>
                  </a:cxnLst>
                  <a:rect l="0" t="0" r="r" b="b"/>
                  <a:pathLst>
                    <a:path w="6" h="11">
                      <a:moveTo>
                        <a:pt x="6" y="0"/>
                      </a:moveTo>
                      <a:cubicBezTo>
                        <a:pt x="3" y="6"/>
                        <a:pt x="0" y="3"/>
                        <a:pt x="0" y="11"/>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40" name="Freeform 73">
                  <a:extLst>
                    <a:ext uri="{FF2B5EF4-FFF2-40B4-BE49-F238E27FC236}">
                      <a16:creationId xmlns:a16="http://schemas.microsoft.com/office/drawing/2014/main" id="{C2EB713D-A0B2-40D1-A6D1-2FE9E26361E4}"/>
                    </a:ext>
                  </a:extLst>
                </p:cNvPr>
                <p:cNvSpPr>
                  <a:spLocks noChangeAspect="1"/>
                </p:cNvSpPr>
                <p:nvPr/>
              </p:nvSpPr>
              <p:spPr bwMode="auto">
                <a:xfrm>
                  <a:off x="2141" y="2129"/>
                  <a:ext cx="214" cy="294"/>
                </a:xfrm>
                <a:custGeom>
                  <a:avLst/>
                  <a:gdLst>
                    <a:gd name="T0" fmla="*/ 0 w 25"/>
                    <a:gd name="T1" fmla="*/ 0 h 34"/>
                    <a:gd name="T2" fmla="*/ 25 w 25"/>
                    <a:gd name="T3" fmla="*/ 34 h 34"/>
                  </a:gdLst>
                  <a:ahLst/>
                  <a:cxnLst>
                    <a:cxn ang="0">
                      <a:pos x="T0" y="T1"/>
                    </a:cxn>
                    <a:cxn ang="0">
                      <a:pos x="T2" y="T3"/>
                    </a:cxn>
                  </a:cxnLst>
                  <a:rect l="0" t="0" r="r" b="b"/>
                  <a:pathLst>
                    <a:path w="25" h="34">
                      <a:moveTo>
                        <a:pt x="0" y="0"/>
                      </a:moveTo>
                      <a:cubicBezTo>
                        <a:pt x="8" y="4"/>
                        <a:pt x="19" y="33"/>
                        <a:pt x="25" y="34"/>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41" name="Freeform 74">
                  <a:extLst>
                    <a:ext uri="{FF2B5EF4-FFF2-40B4-BE49-F238E27FC236}">
                      <a16:creationId xmlns:a16="http://schemas.microsoft.com/office/drawing/2014/main" id="{4F6421A7-037A-4C88-9AF0-4CA4D0539D4C}"/>
                    </a:ext>
                  </a:extLst>
                </p:cNvPr>
                <p:cNvSpPr>
                  <a:spLocks noChangeAspect="1"/>
                </p:cNvSpPr>
                <p:nvPr/>
              </p:nvSpPr>
              <p:spPr bwMode="auto">
                <a:xfrm>
                  <a:off x="2098" y="2800"/>
                  <a:ext cx="51" cy="290"/>
                </a:xfrm>
                <a:custGeom>
                  <a:avLst/>
                  <a:gdLst>
                    <a:gd name="T0" fmla="*/ 6 w 6"/>
                    <a:gd name="T1" fmla="*/ 0 h 34"/>
                    <a:gd name="T2" fmla="*/ 0 w 6"/>
                    <a:gd name="T3" fmla="*/ 34 h 34"/>
                  </a:gdLst>
                  <a:ahLst/>
                  <a:cxnLst>
                    <a:cxn ang="0">
                      <a:pos x="T0" y="T1"/>
                    </a:cxn>
                    <a:cxn ang="0">
                      <a:pos x="T2" y="T3"/>
                    </a:cxn>
                  </a:cxnLst>
                  <a:rect l="0" t="0" r="r" b="b"/>
                  <a:pathLst>
                    <a:path w="6" h="34">
                      <a:moveTo>
                        <a:pt x="6" y="0"/>
                      </a:moveTo>
                      <a:cubicBezTo>
                        <a:pt x="0" y="10"/>
                        <a:pt x="0" y="18"/>
                        <a:pt x="0" y="34"/>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42" name="Line 75">
                  <a:extLst>
                    <a:ext uri="{FF2B5EF4-FFF2-40B4-BE49-F238E27FC236}">
                      <a16:creationId xmlns:a16="http://schemas.microsoft.com/office/drawing/2014/main" id="{6375216A-28C5-4D38-925F-BBAA8F3B2DBF}"/>
                    </a:ext>
                  </a:extLst>
                </p:cNvPr>
                <p:cNvSpPr>
                  <a:spLocks noChangeAspect="1" noChangeShapeType="1"/>
                </p:cNvSpPr>
                <p:nvPr/>
              </p:nvSpPr>
              <p:spPr bwMode="auto">
                <a:xfrm>
                  <a:off x="2167" y="3123"/>
                  <a:ext cx="0" cy="0"/>
                </a:xfrm>
                <a:prstGeom prst="line">
                  <a:avLst/>
                </a:prstGeom>
                <a:grpFill/>
                <a:ln w="6350" cap="rnd">
                  <a:solidFill>
                    <a:schemeClr val="accent5">
                      <a:lumMod val="75000"/>
                    </a:schemeClr>
                  </a:solidFill>
                  <a:miter lim="800000"/>
                  <a:headEnd/>
                  <a:tailEnd/>
                </a:ln>
              </p:spPr>
              <p:txBody>
                <a:bodyPr/>
                <a:lstStyle/>
                <a:p>
                  <a:endParaRPr lang="en-US"/>
                </a:p>
              </p:txBody>
            </p:sp>
          </p:grpSp>
          <p:grpSp>
            <p:nvGrpSpPr>
              <p:cNvPr id="509" name="Group 76">
                <a:extLst>
                  <a:ext uri="{FF2B5EF4-FFF2-40B4-BE49-F238E27FC236}">
                    <a16:creationId xmlns:a16="http://schemas.microsoft.com/office/drawing/2014/main" id="{49A1E7EA-0BA2-4AFC-A078-7A8E45EEAA6B}"/>
                  </a:ext>
                </a:extLst>
              </p:cNvPr>
              <p:cNvGrpSpPr>
                <a:grpSpLocks noChangeAspect="1"/>
              </p:cNvGrpSpPr>
              <p:nvPr/>
            </p:nvGrpSpPr>
            <p:grpSpPr bwMode="auto">
              <a:xfrm>
                <a:off x="1888" y="1275"/>
                <a:ext cx="1979" cy="1595"/>
                <a:chOff x="1902" y="1197"/>
                <a:chExt cx="1944" cy="1567"/>
              </a:xfrm>
              <a:grpFill/>
            </p:grpSpPr>
            <p:sp>
              <p:nvSpPr>
                <p:cNvPr id="510" name="Freeform 77">
                  <a:extLst>
                    <a:ext uri="{FF2B5EF4-FFF2-40B4-BE49-F238E27FC236}">
                      <a16:creationId xmlns:a16="http://schemas.microsoft.com/office/drawing/2014/main" id="{5749216D-8056-4A73-BA4D-10028FDB6D60}"/>
                    </a:ext>
                  </a:extLst>
                </p:cNvPr>
                <p:cNvSpPr>
                  <a:spLocks noChangeAspect="1"/>
                </p:cNvSpPr>
                <p:nvPr/>
              </p:nvSpPr>
              <p:spPr bwMode="auto">
                <a:xfrm>
                  <a:off x="1902" y="1197"/>
                  <a:ext cx="1944" cy="1567"/>
                </a:xfrm>
                <a:custGeom>
                  <a:avLst/>
                  <a:gdLst>
                    <a:gd name="T0" fmla="*/ 116 w 227"/>
                    <a:gd name="T1" fmla="*/ 141 h 183"/>
                    <a:gd name="T2" fmla="*/ 118 w 227"/>
                    <a:gd name="T3" fmla="*/ 134 h 183"/>
                    <a:gd name="T4" fmla="*/ 122 w 227"/>
                    <a:gd name="T5" fmla="*/ 127 h 183"/>
                    <a:gd name="T6" fmla="*/ 120 w 227"/>
                    <a:gd name="T7" fmla="*/ 115 h 183"/>
                    <a:gd name="T8" fmla="*/ 136 w 227"/>
                    <a:gd name="T9" fmla="*/ 107 h 183"/>
                    <a:gd name="T10" fmla="*/ 145 w 227"/>
                    <a:gd name="T11" fmla="*/ 93 h 183"/>
                    <a:gd name="T12" fmla="*/ 153 w 227"/>
                    <a:gd name="T13" fmla="*/ 86 h 183"/>
                    <a:gd name="T14" fmla="*/ 161 w 227"/>
                    <a:gd name="T15" fmla="*/ 95 h 183"/>
                    <a:gd name="T16" fmla="*/ 152 w 227"/>
                    <a:gd name="T17" fmla="*/ 113 h 183"/>
                    <a:gd name="T18" fmla="*/ 147 w 227"/>
                    <a:gd name="T19" fmla="*/ 128 h 183"/>
                    <a:gd name="T20" fmla="*/ 122 w 227"/>
                    <a:gd name="T21" fmla="*/ 137 h 183"/>
                    <a:gd name="T22" fmla="*/ 120 w 227"/>
                    <a:gd name="T23" fmla="*/ 161 h 183"/>
                    <a:gd name="T24" fmla="*/ 141 w 227"/>
                    <a:gd name="T25" fmla="*/ 178 h 183"/>
                    <a:gd name="T26" fmla="*/ 164 w 227"/>
                    <a:gd name="T27" fmla="*/ 174 h 183"/>
                    <a:gd name="T28" fmla="*/ 175 w 227"/>
                    <a:gd name="T29" fmla="*/ 143 h 183"/>
                    <a:gd name="T30" fmla="*/ 184 w 227"/>
                    <a:gd name="T31" fmla="*/ 121 h 183"/>
                    <a:gd name="T32" fmla="*/ 199 w 227"/>
                    <a:gd name="T33" fmla="*/ 108 h 183"/>
                    <a:gd name="T34" fmla="*/ 219 w 227"/>
                    <a:gd name="T35" fmla="*/ 71 h 183"/>
                    <a:gd name="T36" fmla="*/ 225 w 227"/>
                    <a:gd name="T37" fmla="*/ 27 h 183"/>
                    <a:gd name="T38" fmla="*/ 197 w 227"/>
                    <a:gd name="T39" fmla="*/ 3 h 183"/>
                    <a:gd name="T40" fmla="*/ 143 w 227"/>
                    <a:gd name="T41" fmla="*/ 43 h 183"/>
                    <a:gd name="T42" fmla="*/ 136 w 227"/>
                    <a:gd name="T43" fmla="*/ 43 h 183"/>
                    <a:gd name="T44" fmla="*/ 125 w 227"/>
                    <a:gd name="T45" fmla="*/ 38 h 183"/>
                    <a:gd name="T46" fmla="*/ 120 w 227"/>
                    <a:gd name="T47" fmla="*/ 44 h 183"/>
                    <a:gd name="T48" fmla="*/ 115 w 227"/>
                    <a:gd name="T49" fmla="*/ 40 h 183"/>
                    <a:gd name="T50" fmla="*/ 113 w 227"/>
                    <a:gd name="T51" fmla="*/ 40 h 183"/>
                    <a:gd name="T52" fmla="*/ 107 w 227"/>
                    <a:gd name="T53" fmla="*/ 44 h 183"/>
                    <a:gd name="T54" fmla="*/ 103 w 227"/>
                    <a:gd name="T55" fmla="*/ 38 h 183"/>
                    <a:gd name="T56" fmla="*/ 91 w 227"/>
                    <a:gd name="T57" fmla="*/ 43 h 183"/>
                    <a:gd name="T58" fmla="*/ 84 w 227"/>
                    <a:gd name="T59" fmla="*/ 43 h 183"/>
                    <a:gd name="T60" fmla="*/ 31 w 227"/>
                    <a:gd name="T61" fmla="*/ 3 h 183"/>
                    <a:gd name="T62" fmla="*/ 2 w 227"/>
                    <a:gd name="T63" fmla="*/ 27 h 183"/>
                    <a:gd name="T64" fmla="*/ 8 w 227"/>
                    <a:gd name="T65" fmla="*/ 71 h 183"/>
                    <a:gd name="T66" fmla="*/ 28 w 227"/>
                    <a:gd name="T67" fmla="*/ 108 h 183"/>
                    <a:gd name="T68" fmla="*/ 43 w 227"/>
                    <a:gd name="T69" fmla="*/ 121 h 183"/>
                    <a:gd name="T70" fmla="*/ 52 w 227"/>
                    <a:gd name="T71" fmla="*/ 143 h 183"/>
                    <a:gd name="T72" fmla="*/ 63 w 227"/>
                    <a:gd name="T73" fmla="*/ 174 h 183"/>
                    <a:gd name="T74" fmla="*/ 86 w 227"/>
                    <a:gd name="T75" fmla="*/ 178 h 183"/>
                    <a:gd name="T76" fmla="*/ 108 w 227"/>
                    <a:gd name="T77" fmla="*/ 161 h 183"/>
                    <a:gd name="T78" fmla="*/ 105 w 227"/>
                    <a:gd name="T79" fmla="*/ 137 h 183"/>
                    <a:gd name="T80" fmla="*/ 80 w 227"/>
                    <a:gd name="T81" fmla="*/ 128 h 183"/>
                    <a:gd name="T82" fmla="*/ 75 w 227"/>
                    <a:gd name="T83" fmla="*/ 113 h 183"/>
                    <a:gd name="T84" fmla="*/ 67 w 227"/>
                    <a:gd name="T85" fmla="*/ 95 h 183"/>
                    <a:gd name="T86" fmla="*/ 75 w 227"/>
                    <a:gd name="T87" fmla="*/ 86 h 183"/>
                    <a:gd name="T88" fmla="*/ 83 w 227"/>
                    <a:gd name="T89" fmla="*/ 93 h 183"/>
                    <a:gd name="T90" fmla="*/ 92 w 227"/>
                    <a:gd name="T91" fmla="*/ 107 h 183"/>
                    <a:gd name="T92" fmla="*/ 107 w 227"/>
                    <a:gd name="T93" fmla="*/ 115 h 183"/>
                    <a:gd name="T94" fmla="*/ 105 w 227"/>
                    <a:gd name="T95" fmla="*/ 127 h 183"/>
                    <a:gd name="T96" fmla="*/ 109 w 227"/>
                    <a:gd name="T97" fmla="*/ 134 h 183"/>
                    <a:gd name="T98" fmla="*/ 112 w 227"/>
                    <a:gd name="T99" fmla="*/ 141 h 183"/>
                    <a:gd name="T100" fmla="*/ 116 w 227"/>
                    <a:gd name="T101"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7" h="183">
                      <a:moveTo>
                        <a:pt x="116" y="141"/>
                      </a:moveTo>
                      <a:cubicBezTo>
                        <a:pt x="118" y="141"/>
                        <a:pt x="121" y="137"/>
                        <a:pt x="118" y="134"/>
                      </a:cubicBezTo>
                      <a:cubicBezTo>
                        <a:pt x="123" y="132"/>
                        <a:pt x="124" y="129"/>
                        <a:pt x="122" y="127"/>
                      </a:cubicBezTo>
                      <a:cubicBezTo>
                        <a:pt x="127" y="127"/>
                        <a:pt x="134" y="122"/>
                        <a:pt x="120" y="115"/>
                      </a:cubicBezTo>
                      <a:cubicBezTo>
                        <a:pt x="121" y="111"/>
                        <a:pt x="130" y="111"/>
                        <a:pt x="136" y="107"/>
                      </a:cubicBezTo>
                      <a:cubicBezTo>
                        <a:pt x="141" y="104"/>
                        <a:pt x="143" y="103"/>
                        <a:pt x="145" y="93"/>
                      </a:cubicBezTo>
                      <a:cubicBezTo>
                        <a:pt x="146" y="85"/>
                        <a:pt x="149" y="86"/>
                        <a:pt x="153" y="86"/>
                      </a:cubicBezTo>
                      <a:cubicBezTo>
                        <a:pt x="156" y="86"/>
                        <a:pt x="160" y="89"/>
                        <a:pt x="161" y="95"/>
                      </a:cubicBezTo>
                      <a:cubicBezTo>
                        <a:pt x="161" y="101"/>
                        <a:pt x="155" y="110"/>
                        <a:pt x="152" y="113"/>
                      </a:cubicBezTo>
                      <a:cubicBezTo>
                        <a:pt x="148" y="116"/>
                        <a:pt x="142" y="123"/>
                        <a:pt x="147" y="128"/>
                      </a:cubicBezTo>
                      <a:cubicBezTo>
                        <a:pt x="144" y="133"/>
                        <a:pt x="134" y="141"/>
                        <a:pt x="122" y="137"/>
                      </a:cubicBezTo>
                      <a:cubicBezTo>
                        <a:pt x="120" y="147"/>
                        <a:pt x="123" y="150"/>
                        <a:pt x="120" y="161"/>
                      </a:cubicBezTo>
                      <a:cubicBezTo>
                        <a:pt x="121" y="167"/>
                        <a:pt x="130" y="173"/>
                        <a:pt x="141" y="178"/>
                      </a:cubicBezTo>
                      <a:cubicBezTo>
                        <a:pt x="153" y="183"/>
                        <a:pt x="157" y="180"/>
                        <a:pt x="164" y="174"/>
                      </a:cubicBezTo>
                      <a:cubicBezTo>
                        <a:pt x="172" y="168"/>
                        <a:pt x="180" y="146"/>
                        <a:pt x="175" y="143"/>
                      </a:cubicBezTo>
                      <a:cubicBezTo>
                        <a:pt x="171" y="138"/>
                        <a:pt x="179" y="128"/>
                        <a:pt x="184" y="121"/>
                      </a:cubicBezTo>
                      <a:cubicBezTo>
                        <a:pt x="190" y="112"/>
                        <a:pt x="195" y="109"/>
                        <a:pt x="199" y="108"/>
                      </a:cubicBezTo>
                      <a:cubicBezTo>
                        <a:pt x="194" y="102"/>
                        <a:pt x="209" y="80"/>
                        <a:pt x="219" y="71"/>
                      </a:cubicBezTo>
                      <a:cubicBezTo>
                        <a:pt x="226" y="65"/>
                        <a:pt x="227" y="39"/>
                        <a:pt x="225" y="27"/>
                      </a:cubicBezTo>
                      <a:cubicBezTo>
                        <a:pt x="224" y="18"/>
                        <a:pt x="208" y="7"/>
                        <a:pt x="197" y="3"/>
                      </a:cubicBezTo>
                      <a:cubicBezTo>
                        <a:pt x="185" y="0"/>
                        <a:pt x="150" y="8"/>
                        <a:pt x="143" y="43"/>
                      </a:cubicBezTo>
                      <a:cubicBezTo>
                        <a:pt x="142" y="46"/>
                        <a:pt x="136" y="47"/>
                        <a:pt x="136" y="43"/>
                      </a:cubicBezTo>
                      <a:cubicBezTo>
                        <a:pt x="139" y="27"/>
                        <a:pt x="127" y="33"/>
                        <a:pt x="125" y="38"/>
                      </a:cubicBezTo>
                      <a:cubicBezTo>
                        <a:pt x="123" y="43"/>
                        <a:pt x="124" y="43"/>
                        <a:pt x="120" y="44"/>
                      </a:cubicBezTo>
                      <a:cubicBezTo>
                        <a:pt x="118" y="44"/>
                        <a:pt x="118" y="41"/>
                        <a:pt x="115" y="40"/>
                      </a:cubicBezTo>
                      <a:cubicBezTo>
                        <a:pt x="113" y="40"/>
                        <a:pt x="113" y="40"/>
                        <a:pt x="113" y="40"/>
                      </a:cubicBezTo>
                      <a:cubicBezTo>
                        <a:pt x="109" y="41"/>
                        <a:pt x="110" y="44"/>
                        <a:pt x="107" y="44"/>
                      </a:cubicBezTo>
                      <a:cubicBezTo>
                        <a:pt x="103" y="43"/>
                        <a:pt x="105" y="43"/>
                        <a:pt x="103" y="38"/>
                      </a:cubicBezTo>
                      <a:cubicBezTo>
                        <a:pt x="100" y="33"/>
                        <a:pt x="88" y="27"/>
                        <a:pt x="91" y="43"/>
                      </a:cubicBezTo>
                      <a:cubicBezTo>
                        <a:pt x="92" y="47"/>
                        <a:pt x="85" y="46"/>
                        <a:pt x="84" y="43"/>
                      </a:cubicBezTo>
                      <a:cubicBezTo>
                        <a:pt x="78" y="8"/>
                        <a:pt x="43" y="0"/>
                        <a:pt x="31" y="3"/>
                      </a:cubicBezTo>
                      <a:cubicBezTo>
                        <a:pt x="19" y="7"/>
                        <a:pt x="4" y="18"/>
                        <a:pt x="2" y="27"/>
                      </a:cubicBezTo>
                      <a:cubicBezTo>
                        <a:pt x="0" y="39"/>
                        <a:pt x="1" y="65"/>
                        <a:pt x="8" y="71"/>
                      </a:cubicBezTo>
                      <a:cubicBezTo>
                        <a:pt x="19" y="80"/>
                        <a:pt x="33" y="102"/>
                        <a:pt x="28" y="108"/>
                      </a:cubicBezTo>
                      <a:cubicBezTo>
                        <a:pt x="33" y="109"/>
                        <a:pt x="37" y="112"/>
                        <a:pt x="43" y="121"/>
                      </a:cubicBezTo>
                      <a:cubicBezTo>
                        <a:pt x="48" y="128"/>
                        <a:pt x="56" y="138"/>
                        <a:pt x="52" y="143"/>
                      </a:cubicBezTo>
                      <a:cubicBezTo>
                        <a:pt x="47" y="146"/>
                        <a:pt x="56" y="168"/>
                        <a:pt x="63" y="174"/>
                      </a:cubicBezTo>
                      <a:cubicBezTo>
                        <a:pt x="71" y="180"/>
                        <a:pt x="75" y="183"/>
                        <a:pt x="86" y="178"/>
                      </a:cubicBezTo>
                      <a:cubicBezTo>
                        <a:pt x="98" y="173"/>
                        <a:pt x="106" y="167"/>
                        <a:pt x="108" y="161"/>
                      </a:cubicBezTo>
                      <a:cubicBezTo>
                        <a:pt x="105" y="150"/>
                        <a:pt x="107" y="147"/>
                        <a:pt x="105" y="137"/>
                      </a:cubicBezTo>
                      <a:cubicBezTo>
                        <a:pt x="93" y="141"/>
                        <a:pt x="83" y="133"/>
                        <a:pt x="80" y="128"/>
                      </a:cubicBezTo>
                      <a:cubicBezTo>
                        <a:pt x="85" y="123"/>
                        <a:pt x="79" y="116"/>
                        <a:pt x="75" y="113"/>
                      </a:cubicBezTo>
                      <a:cubicBezTo>
                        <a:pt x="72" y="110"/>
                        <a:pt x="66" y="101"/>
                        <a:pt x="67" y="95"/>
                      </a:cubicBezTo>
                      <a:cubicBezTo>
                        <a:pt x="67" y="89"/>
                        <a:pt x="71" y="86"/>
                        <a:pt x="75" y="86"/>
                      </a:cubicBezTo>
                      <a:cubicBezTo>
                        <a:pt x="78" y="86"/>
                        <a:pt x="81" y="85"/>
                        <a:pt x="83" y="93"/>
                      </a:cubicBezTo>
                      <a:cubicBezTo>
                        <a:pt x="84" y="103"/>
                        <a:pt x="87" y="104"/>
                        <a:pt x="92" y="107"/>
                      </a:cubicBezTo>
                      <a:cubicBezTo>
                        <a:pt x="98" y="111"/>
                        <a:pt x="106" y="111"/>
                        <a:pt x="107" y="115"/>
                      </a:cubicBezTo>
                      <a:cubicBezTo>
                        <a:pt x="93" y="122"/>
                        <a:pt x="101" y="127"/>
                        <a:pt x="105" y="127"/>
                      </a:cubicBezTo>
                      <a:cubicBezTo>
                        <a:pt x="103" y="129"/>
                        <a:pt x="105" y="132"/>
                        <a:pt x="109" y="134"/>
                      </a:cubicBezTo>
                      <a:cubicBezTo>
                        <a:pt x="106" y="137"/>
                        <a:pt x="109" y="141"/>
                        <a:pt x="112" y="141"/>
                      </a:cubicBezTo>
                      <a:lnTo>
                        <a:pt x="116" y="141"/>
                      </a:lnTo>
                      <a:close/>
                    </a:path>
                  </a:pathLst>
                </a:custGeom>
                <a:grpFill/>
                <a:ln w="6350" cap="rnd">
                  <a:solidFill>
                    <a:schemeClr val="accent5">
                      <a:lumMod val="75000"/>
                    </a:schemeClr>
                  </a:solidFill>
                  <a:prstDash val="solid"/>
                  <a:miter lim="800000"/>
                  <a:headEnd/>
                  <a:tailEnd/>
                </a:ln>
              </p:spPr>
              <p:txBody>
                <a:bodyPr/>
                <a:lstStyle/>
                <a:p>
                  <a:endParaRPr lang="en-US"/>
                </a:p>
              </p:txBody>
            </p:sp>
            <p:sp>
              <p:nvSpPr>
                <p:cNvPr id="511" name="Freeform 78">
                  <a:extLst>
                    <a:ext uri="{FF2B5EF4-FFF2-40B4-BE49-F238E27FC236}">
                      <a16:creationId xmlns:a16="http://schemas.microsoft.com/office/drawing/2014/main" id="{82624443-008C-4D64-B85C-D65980A51E6A}"/>
                    </a:ext>
                  </a:extLst>
                </p:cNvPr>
                <p:cNvSpPr>
                  <a:spLocks noChangeAspect="1"/>
                </p:cNvSpPr>
                <p:nvPr/>
              </p:nvSpPr>
              <p:spPr bwMode="auto">
                <a:xfrm>
                  <a:off x="2544" y="2379"/>
                  <a:ext cx="178" cy="233"/>
                </a:xfrm>
                <a:custGeom>
                  <a:avLst/>
                  <a:gdLst>
                    <a:gd name="T0" fmla="*/ 0 w 21"/>
                    <a:gd name="T1" fmla="*/ 3 h 27"/>
                    <a:gd name="T2" fmla="*/ 11 w 21"/>
                    <a:gd name="T3" fmla="*/ 25 h 27"/>
                    <a:gd name="T4" fmla="*/ 16 w 21"/>
                    <a:gd name="T5" fmla="*/ 10 h 27"/>
                    <a:gd name="T6" fmla="*/ 0 w 21"/>
                    <a:gd name="T7" fmla="*/ 3 h 27"/>
                  </a:gdLst>
                  <a:ahLst/>
                  <a:cxnLst>
                    <a:cxn ang="0">
                      <a:pos x="T0" y="T1"/>
                    </a:cxn>
                    <a:cxn ang="0">
                      <a:pos x="T2" y="T3"/>
                    </a:cxn>
                    <a:cxn ang="0">
                      <a:pos x="T4" y="T5"/>
                    </a:cxn>
                    <a:cxn ang="0">
                      <a:pos x="T6" y="T7"/>
                    </a:cxn>
                  </a:cxnLst>
                  <a:rect l="0" t="0" r="r" b="b"/>
                  <a:pathLst>
                    <a:path w="21" h="27">
                      <a:moveTo>
                        <a:pt x="0" y="3"/>
                      </a:moveTo>
                      <a:cubicBezTo>
                        <a:pt x="1" y="9"/>
                        <a:pt x="2" y="27"/>
                        <a:pt x="11" y="25"/>
                      </a:cubicBezTo>
                      <a:cubicBezTo>
                        <a:pt x="21" y="24"/>
                        <a:pt x="19" y="15"/>
                        <a:pt x="16" y="10"/>
                      </a:cubicBezTo>
                      <a:cubicBezTo>
                        <a:pt x="8" y="0"/>
                        <a:pt x="2" y="2"/>
                        <a:pt x="0" y="3"/>
                      </a:cubicBezTo>
                      <a:close/>
                    </a:path>
                  </a:pathLst>
                </a:custGeom>
                <a:grpFill/>
                <a:ln w="6350" cap="rnd">
                  <a:solidFill>
                    <a:schemeClr val="accent5">
                      <a:lumMod val="75000"/>
                    </a:schemeClr>
                  </a:solidFill>
                  <a:prstDash val="solid"/>
                  <a:miter lim="800000"/>
                  <a:headEnd/>
                  <a:tailEnd/>
                </a:ln>
              </p:spPr>
              <p:txBody>
                <a:bodyPr/>
                <a:lstStyle/>
                <a:p>
                  <a:endParaRPr lang="en-US"/>
                </a:p>
              </p:txBody>
            </p:sp>
            <p:sp>
              <p:nvSpPr>
                <p:cNvPr id="512" name="Freeform 79">
                  <a:extLst>
                    <a:ext uri="{FF2B5EF4-FFF2-40B4-BE49-F238E27FC236}">
                      <a16:creationId xmlns:a16="http://schemas.microsoft.com/office/drawing/2014/main" id="{A32FDEC7-A945-48EC-AA79-6A76DD7F7C2B}"/>
                    </a:ext>
                  </a:extLst>
                </p:cNvPr>
                <p:cNvSpPr>
                  <a:spLocks noChangeAspect="1"/>
                </p:cNvSpPr>
                <p:nvPr/>
              </p:nvSpPr>
              <p:spPr bwMode="auto">
                <a:xfrm>
                  <a:off x="2595" y="1592"/>
                  <a:ext cx="69" cy="410"/>
                </a:xfrm>
                <a:custGeom>
                  <a:avLst/>
                  <a:gdLst>
                    <a:gd name="T0" fmla="*/ 8 w 8"/>
                    <a:gd name="T1" fmla="*/ 0 h 48"/>
                    <a:gd name="T2" fmla="*/ 1 w 8"/>
                    <a:gd name="T3" fmla="*/ 22 h 48"/>
                    <a:gd name="T4" fmla="*/ 2 w 8"/>
                    <a:gd name="T5" fmla="*/ 48 h 48"/>
                  </a:gdLst>
                  <a:ahLst/>
                  <a:cxnLst>
                    <a:cxn ang="0">
                      <a:pos x="T0" y="T1"/>
                    </a:cxn>
                    <a:cxn ang="0">
                      <a:pos x="T2" y="T3"/>
                    </a:cxn>
                    <a:cxn ang="0">
                      <a:pos x="T4" y="T5"/>
                    </a:cxn>
                  </a:cxnLst>
                  <a:rect l="0" t="0" r="r" b="b"/>
                  <a:pathLst>
                    <a:path w="8" h="48">
                      <a:moveTo>
                        <a:pt x="8" y="0"/>
                      </a:moveTo>
                      <a:cubicBezTo>
                        <a:pt x="6" y="11"/>
                        <a:pt x="2" y="9"/>
                        <a:pt x="1" y="22"/>
                      </a:cubicBezTo>
                      <a:cubicBezTo>
                        <a:pt x="0" y="33"/>
                        <a:pt x="5" y="37"/>
                        <a:pt x="2" y="48"/>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13" name="Freeform 80">
                  <a:extLst>
                    <a:ext uri="{FF2B5EF4-FFF2-40B4-BE49-F238E27FC236}">
                      <a16:creationId xmlns:a16="http://schemas.microsoft.com/office/drawing/2014/main" id="{61048AFA-8962-43A8-A050-9E9DC818B357}"/>
                    </a:ext>
                  </a:extLst>
                </p:cNvPr>
                <p:cNvSpPr>
                  <a:spLocks noChangeAspect="1"/>
                </p:cNvSpPr>
                <p:nvPr/>
              </p:nvSpPr>
              <p:spPr bwMode="auto">
                <a:xfrm>
                  <a:off x="1916" y="1513"/>
                  <a:ext cx="251" cy="496"/>
                </a:xfrm>
                <a:custGeom>
                  <a:avLst/>
                  <a:gdLst>
                    <a:gd name="T0" fmla="*/ 0 w 29"/>
                    <a:gd name="T1" fmla="*/ 0 h 58"/>
                    <a:gd name="T2" fmla="*/ 28 w 29"/>
                    <a:gd name="T3" fmla="*/ 58 h 58"/>
                  </a:gdLst>
                  <a:ahLst/>
                  <a:cxnLst>
                    <a:cxn ang="0">
                      <a:pos x="T0" y="T1"/>
                    </a:cxn>
                    <a:cxn ang="0">
                      <a:pos x="T2" y="T3"/>
                    </a:cxn>
                  </a:cxnLst>
                  <a:rect l="0" t="0" r="r" b="b"/>
                  <a:pathLst>
                    <a:path w="29" h="58">
                      <a:moveTo>
                        <a:pt x="0" y="0"/>
                      </a:moveTo>
                      <a:cubicBezTo>
                        <a:pt x="29" y="24"/>
                        <a:pt x="28" y="55"/>
                        <a:pt x="28" y="58"/>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14" name="Freeform 81">
                  <a:extLst>
                    <a:ext uri="{FF2B5EF4-FFF2-40B4-BE49-F238E27FC236}">
                      <a16:creationId xmlns:a16="http://schemas.microsoft.com/office/drawing/2014/main" id="{E4617EB0-3AF9-4218-9F79-8A12BE6C8EED}"/>
                    </a:ext>
                  </a:extLst>
                </p:cNvPr>
                <p:cNvSpPr>
                  <a:spLocks noChangeAspect="1"/>
                </p:cNvSpPr>
                <p:nvPr/>
              </p:nvSpPr>
              <p:spPr bwMode="auto">
                <a:xfrm>
                  <a:off x="2319" y="1386"/>
                  <a:ext cx="181" cy="478"/>
                </a:xfrm>
                <a:custGeom>
                  <a:avLst/>
                  <a:gdLst>
                    <a:gd name="T0" fmla="*/ 13 w 21"/>
                    <a:gd name="T1" fmla="*/ 0 h 56"/>
                    <a:gd name="T2" fmla="*/ 12 w 21"/>
                    <a:gd name="T3" fmla="*/ 30 h 56"/>
                    <a:gd name="T4" fmla="*/ 0 w 21"/>
                    <a:gd name="T5" fmla="*/ 56 h 56"/>
                  </a:gdLst>
                  <a:ahLst/>
                  <a:cxnLst>
                    <a:cxn ang="0">
                      <a:pos x="T0" y="T1"/>
                    </a:cxn>
                    <a:cxn ang="0">
                      <a:pos x="T2" y="T3"/>
                    </a:cxn>
                    <a:cxn ang="0">
                      <a:pos x="T4" y="T5"/>
                    </a:cxn>
                  </a:cxnLst>
                  <a:rect l="0" t="0" r="r" b="b"/>
                  <a:pathLst>
                    <a:path w="21" h="56">
                      <a:moveTo>
                        <a:pt x="13" y="0"/>
                      </a:moveTo>
                      <a:cubicBezTo>
                        <a:pt x="21" y="12"/>
                        <a:pt x="17" y="25"/>
                        <a:pt x="12" y="30"/>
                      </a:cubicBezTo>
                      <a:cubicBezTo>
                        <a:pt x="1" y="42"/>
                        <a:pt x="1" y="45"/>
                        <a:pt x="0" y="56"/>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15" name="Freeform 82">
                  <a:extLst>
                    <a:ext uri="{FF2B5EF4-FFF2-40B4-BE49-F238E27FC236}">
                      <a16:creationId xmlns:a16="http://schemas.microsoft.com/office/drawing/2014/main" id="{84560BD7-2F63-4A31-9892-226F86410165}"/>
                    </a:ext>
                  </a:extLst>
                </p:cNvPr>
                <p:cNvSpPr>
                  <a:spLocks noChangeAspect="1"/>
                </p:cNvSpPr>
                <p:nvPr/>
              </p:nvSpPr>
              <p:spPr bwMode="auto">
                <a:xfrm>
                  <a:off x="2707" y="1549"/>
                  <a:ext cx="94" cy="83"/>
                </a:xfrm>
                <a:custGeom>
                  <a:avLst/>
                  <a:gdLst>
                    <a:gd name="T0" fmla="*/ 9 w 11"/>
                    <a:gd name="T1" fmla="*/ 0 h 10"/>
                    <a:gd name="T2" fmla="*/ 0 w 11"/>
                    <a:gd name="T3" fmla="*/ 6 h 10"/>
                  </a:gdLst>
                  <a:ahLst/>
                  <a:cxnLst>
                    <a:cxn ang="0">
                      <a:pos x="T0" y="T1"/>
                    </a:cxn>
                    <a:cxn ang="0">
                      <a:pos x="T2" y="T3"/>
                    </a:cxn>
                  </a:cxnLst>
                  <a:rect l="0" t="0" r="r" b="b"/>
                  <a:pathLst>
                    <a:path w="11" h="10">
                      <a:moveTo>
                        <a:pt x="9" y="0"/>
                      </a:moveTo>
                      <a:cubicBezTo>
                        <a:pt x="11" y="7"/>
                        <a:pt x="5" y="10"/>
                        <a:pt x="0" y="6"/>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16" name="Freeform 83">
                  <a:extLst>
                    <a:ext uri="{FF2B5EF4-FFF2-40B4-BE49-F238E27FC236}">
                      <a16:creationId xmlns:a16="http://schemas.microsoft.com/office/drawing/2014/main" id="{75919B69-F279-40B4-B508-F810D7FCAB45}"/>
                    </a:ext>
                  </a:extLst>
                </p:cNvPr>
                <p:cNvSpPr>
                  <a:spLocks noChangeAspect="1"/>
                </p:cNvSpPr>
                <p:nvPr/>
              </p:nvSpPr>
              <p:spPr bwMode="auto">
                <a:xfrm>
                  <a:off x="2783" y="1719"/>
                  <a:ext cx="8" cy="345"/>
                </a:xfrm>
                <a:custGeom>
                  <a:avLst/>
                  <a:gdLst>
                    <a:gd name="T0" fmla="*/ 0 w 1"/>
                    <a:gd name="T1" fmla="*/ 0 h 40"/>
                    <a:gd name="T2" fmla="*/ 1 w 1"/>
                    <a:gd name="T3" fmla="*/ 40 h 40"/>
                  </a:gdLst>
                  <a:ahLst/>
                  <a:cxnLst>
                    <a:cxn ang="0">
                      <a:pos x="T0" y="T1"/>
                    </a:cxn>
                    <a:cxn ang="0">
                      <a:pos x="T2" y="T3"/>
                    </a:cxn>
                  </a:cxnLst>
                  <a:rect l="0" t="0" r="r" b="b"/>
                  <a:pathLst>
                    <a:path w="1" h="40">
                      <a:moveTo>
                        <a:pt x="0" y="0"/>
                      </a:moveTo>
                      <a:cubicBezTo>
                        <a:pt x="0" y="10"/>
                        <a:pt x="0" y="36"/>
                        <a:pt x="1" y="40"/>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17" name="Oval 84">
                  <a:extLst>
                    <a:ext uri="{FF2B5EF4-FFF2-40B4-BE49-F238E27FC236}">
                      <a16:creationId xmlns:a16="http://schemas.microsoft.com/office/drawing/2014/main" id="{E1BB4F0B-02B2-499D-98B7-844BACEE55A8}"/>
                    </a:ext>
                  </a:extLst>
                </p:cNvPr>
                <p:cNvSpPr>
                  <a:spLocks noChangeAspect="1" noChangeArrowheads="1"/>
                </p:cNvSpPr>
                <p:nvPr/>
              </p:nvSpPr>
              <p:spPr bwMode="auto">
                <a:xfrm>
                  <a:off x="2707" y="1788"/>
                  <a:ext cx="76" cy="51"/>
                </a:xfrm>
                <a:prstGeom prst="ellipse">
                  <a:avLst/>
                </a:prstGeom>
                <a:grpFill/>
                <a:ln w="6350" cap="rnd">
                  <a:solidFill>
                    <a:schemeClr val="accent5">
                      <a:lumMod val="75000"/>
                    </a:schemeClr>
                  </a:solidFill>
                  <a:miter lim="800000"/>
                  <a:headEnd/>
                  <a:tailEnd/>
                </a:ln>
              </p:spPr>
              <p:txBody>
                <a:bodyPr/>
                <a:lstStyle/>
                <a:p>
                  <a:endParaRPr lang="en-US"/>
                </a:p>
              </p:txBody>
            </p:sp>
            <p:sp>
              <p:nvSpPr>
                <p:cNvPr id="518" name="Oval 85">
                  <a:extLst>
                    <a:ext uri="{FF2B5EF4-FFF2-40B4-BE49-F238E27FC236}">
                      <a16:creationId xmlns:a16="http://schemas.microsoft.com/office/drawing/2014/main" id="{4D6CE21E-160A-47BA-81D7-0792B84EECA6}"/>
                    </a:ext>
                  </a:extLst>
                </p:cNvPr>
                <p:cNvSpPr>
                  <a:spLocks noChangeAspect="1" noChangeArrowheads="1"/>
                </p:cNvSpPr>
                <p:nvPr/>
              </p:nvSpPr>
              <p:spPr bwMode="auto">
                <a:xfrm>
                  <a:off x="2707" y="1901"/>
                  <a:ext cx="69" cy="50"/>
                </a:xfrm>
                <a:prstGeom prst="ellipse">
                  <a:avLst/>
                </a:prstGeom>
                <a:grpFill/>
                <a:ln w="6350" cap="rnd">
                  <a:solidFill>
                    <a:schemeClr val="accent5">
                      <a:lumMod val="75000"/>
                    </a:schemeClr>
                  </a:solidFill>
                  <a:miter lim="800000"/>
                  <a:headEnd/>
                  <a:tailEnd/>
                </a:ln>
              </p:spPr>
              <p:txBody>
                <a:bodyPr/>
                <a:lstStyle/>
                <a:p>
                  <a:endParaRPr lang="en-US"/>
                </a:p>
              </p:txBody>
            </p:sp>
            <p:sp>
              <p:nvSpPr>
                <p:cNvPr id="519" name="Oval 86">
                  <a:extLst>
                    <a:ext uri="{FF2B5EF4-FFF2-40B4-BE49-F238E27FC236}">
                      <a16:creationId xmlns:a16="http://schemas.microsoft.com/office/drawing/2014/main" id="{AEB6EFB2-F63D-416B-9FB4-DC30723B51CE}"/>
                    </a:ext>
                  </a:extLst>
                </p:cNvPr>
                <p:cNvSpPr>
                  <a:spLocks noChangeAspect="1" noChangeArrowheads="1"/>
                </p:cNvSpPr>
                <p:nvPr/>
              </p:nvSpPr>
              <p:spPr bwMode="auto">
                <a:xfrm>
                  <a:off x="2722" y="2028"/>
                  <a:ext cx="69" cy="43"/>
                </a:xfrm>
                <a:prstGeom prst="ellipse">
                  <a:avLst/>
                </a:prstGeom>
                <a:grpFill/>
                <a:ln w="6350" cap="rnd">
                  <a:solidFill>
                    <a:schemeClr val="accent5">
                      <a:lumMod val="75000"/>
                    </a:schemeClr>
                  </a:solidFill>
                  <a:miter lim="800000"/>
                  <a:headEnd/>
                  <a:tailEnd/>
                </a:ln>
              </p:spPr>
              <p:txBody>
                <a:bodyPr/>
                <a:lstStyle/>
                <a:p>
                  <a:endParaRPr lang="en-US"/>
                </a:p>
              </p:txBody>
            </p:sp>
            <p:sp>
              <p:nvSpPr>
                <p:cNvPr id="520" name="Freeform 87">
                  <a:extLst>
                    <a:ext uri="{FF2B5EF4-FFF2-40B4-BE49-F238E27FC236}">
                      <a16:creationId xmlns:a16="http://schemas.microsoft.com/office/drawing/2014/main" id="{EB20736A-E27D-4DA4-B619-4CA6C38B9BB3}"/>
                    </a:ext>
                  </a:extLst>
                </p:cNvPr>
                <p:cNvSpPr>
                  <a:spLocks noChangeAspect="1"/>
                </p:cNvSpPr>
                <p:nvPr/>
              </p:nvSpPr>
              <p:spPr bwMode="auto">
                <a:xfrm>
                  <a:off x="2816" y="2330"/>
                  <a:ext cx="121" cy="278"/>
                </a:xfrm>
                <a:custGeom>
                  <a:avLst/>
                  <a:gdLst>
                    <a:gd name="T0" fmla="*/ 1 w 13"/>
                    <a:gd name="T1" fmla="*/ 5 h 30"/>
                    <a:gd name="T2" fmla="*/ 2 w 13"/>
                    <a:gd name="T3" fmla="*/ 26 h 30"/>
                    <a:gd name="T4" fmla="*/ 12 w 13"/>
                    <a:gd name="T5" fmla="*/ 24 h 30"/>
                    <a:gd name="T6" fmla="*/ 13 w 13"/>
                    <a:gd name="T7" fmla="*/ 7 h 30"/>
                    <a:gd name="T8" fmla="*/ 1 w 13"/>
                    <a:gd name="T9" fmla="*/ 5 h 30"/>
                  </a:gdLst>
                  <a:ahLst/>
                  <a:cxnLst>
                    <a:cxn ang="0">
                      <a:pos x="T0" y="T1"/>
                    </a:cxn>
                    <a:cxn ang="0">
                      <a:pos x="T2" y="T3"/>
                    </a:cxn>
                    <a:cxn ang="0">
                      <a:pos x="T4" y="T5"/>
                    </a:cxn>
                    <a:cxn ang="0">
                      <a:pos x="T6" y="T7"/>
                    </a:cxn>
                    <a:cxn ang="0">
                      <a:pos x="T8" y="T9"/>
                    </a:cxn>
                  </a:cxnLst>
                  <a:rect l="0" t="0" r="r" b="b"/>
                  <a:pathLst>
                    <a:path w="13" h="30">
                      <a:moveTo>
                        <a:pt x="1" y="5"/>
                      </a:moveTo>
                      <a:cubicBezTo>
                        <a:pt x="0" y="8"/>
                        <a:pt x="0" y="22"/>
                        <a:pt x="2" y="26"/>
                      </a:cubicBezTo>
                      <a:cubicBezTo>
                        <a:pt x="3" y="30"/>
                        <a:pt x="11" y="30"/>
                        <a:pt x="12" y="24"/>
                      </a:cubicBezTo>
                      <a:cubicBezTo>
                        <a:pt x="13" y="15"/>
                        <a:pt x="13" y="14"/>
                        <a:pt x="13" y="7"/>
                      </a:cubicBezTo>
                      <a:cubicBezTo>
                        <a:pt x="12" y="0"/>
                        <a:pt x="2" y="2"/>
                        <a:pt x="1" y="5"/>
                      </a:cubicBezTo>
                      <a:close/>
                    </a:path>
                  </a:pathLst>
                </a:custGeom>
                <a:grpFill/>
                <a:ln w="6350" cap="rnd">
                  <a:solidFill>
                    <a:schemeClr val="accent5">
                      <a:lumMod val="75000"/>
                    </a:schemeClr>
                  </a:solidFill>
                  <a:prstDash val="solid"/>
                  <a:miter lim="800000"/>
                  <a:headEnd/>
                  <a:tailEnd/>
                </a:ln>
              </p:spPr>
              <p:txBody>
                <a:bodyPr/>
                <a:lstStyle/>
                <a:p>
                  <a:endParaRPr lang="en-US"/>
                </a:p>
              </p:txBody>
            </p:sp>
            <p:sp>
              <p:nvSpPr>
                <p:cNvPr id="521" name="Freeform 88">
                  <a:extLst>
                    <a:ext uri="{FF2B5EF4-FFF2-40B4-BE49-F238E27FC236}">
                      <a16:creationId xmlns:a16="http://schemas.microsoft.com/office/drawing/2014/main" id="{E86964AB-5DD8-4BEA-A8DD-57CE168BCF6C}"/>
                    </a:ext>
                  </a:extLst>
                </p:cNvPr>
                <p:cNvSpPr>
                  <a:spLocks noChangeAspect="1"/>
                </p:cNvSpPr>
                <p:nvPr/>
              </p:nvSpPr>
              <p:spPr bwMode="auto">
                <a:xfrm>
                  <a:off x="3030" y="2379"/>
                  <a:ext cx="174" cy="233"/>
                </a:xfrm>
                <a:custGeom>
                  <a:avLst/>
                  <a:gdLst>
                    <a:gd name="T0" fmla="*/ 20 w 20"/>
                    <a:gd name="T1" fmla="*/ 3 h 27"/>
                    <a:gd name="T2" fmla="*/ 9 w 20"/>
                    <a:gd name="T3" fmla="*/ 25 h 27"/>
                    <a:gd name="T4" fmla="*/ 5 w 20"/>
                    <a:gd name="T5" fmla="*/ 10 h 27"/>
                    <a:gd name="T6" fmla="*/ 20 w 20"/>
                    <a:gd name="T7" fmla="*/ 3 h 27"/>
                  </a:gdLst>
                  <a:ahLst/>
                  <a:cxnLst>
                    <a:cxn ang="0">
                      <a:pos x="T0" y="T1"/>
                    </a:cxn>
                    <a:cxn ang="0">
                      <a:pos x="T2" y="T3"/>
                    </a:cxn>
                    <a:cxn ang="0">
                      <a:pos x="T4" y="T5"/>
                    </a:cxn>
                    <a:cxn ang="0">
                      <a:pos x="T6" y="T7"/>
                    </a:cxn>
                  </a:cxnLst>
                  <a:rect l="0" t="0" r="r" b="b"/>
                  <a:pathLst>
                    <a:path w="20" h="27">
                      <a:moveTo>
                        <a:pt x="20" y="3"/>
                      </a:moveTo>
                      <a:cubicBezTo>
                        <a:pt x="19" y="9"/>
                        <a:pt x="18" y="27"/>
                        <a:pt x="9" y="25"/>
                      </a:cubicBezTo>
                      <a:cubicBezTo>
                        <a:pt x="0" y="24"/>
                        <a:pt x="1" y="15"/>
                        <a:pt x="5" y="10"/>
                      </a:cubicBezTo>
                      <a:cubicBezTo>
                        <a:pt x="12" y="0"/>
                        <a:pt x="18" y="2"/>
                        <a:pt x="20" y="3"/>
                      </a:cubicBezTo>
                      <a:close/>
                    </a:path>
                  </a:pathLst>
                </a:custGeom>
                <a:grpFill/>
                <a:ln w="6350" cap="rnd">
                  <a:solidFill>
                    <a:schemeClr val="accent5">
                      <a:lumMod val="75000"/>
                    </a:schemeClr>
                  </a:solidFill>
                  <a:prstDash val="solid"/>
                  <a:miter lim="800000"/>
                  <a:headEnd/>
                  <a:tailEnd/>
                </a:ln>
              </p:spPr>
              <p:txBody>
                <a:bodyPr/>
                <a:lstStyle/>
                <a:p>
                  <a:endParaRPr lang="en-US"/>
                </a:p>
              </p:txBody>
            </p:sp>
            <p:sp>
              <p:nvSpPr>
                <p:cNvPr id="522" name="Freeform 89">
                  <a:extLst>
                    <a:ext uri="{FF2B5EF4-FFF2-40B4-BE49-F238E27FC236}">
                      <a16:creationId xmlns:a16="http://schemas.microsoft.com/office/drawing/2014/main" id="{C1280F37-9F8D-4DBA-B986-FBAFCCA6B23D}"/>
                    </a:ext>
                  </a:extLst>
                </p:cNvPr>
                <p:cNvSpPr>
                  <a:spLocks noChangeAspect="1"/>
                </p:cNvSpPr>
                <p:nvPr/>
              </p:nvSpPr>
              <p:spPr bwMode="auto">
                <a:xfrm>
                  <a:off x="3092" y="1592"/>
                  <a:ext cx="58" cy="410"/>
                </a:xfrm>
                <a:custGeom>
                  <a:avLst/>
                  <a:gdLst>
                    <a:gd name="T0" fmla="*/ 0 w 7"/>
                    <a:gd name="T1" fmla="*/ 0 h 48"/>
                    <a:gd name="T2" fmla="*/ 6 w 7"/>
                    <a:gd name="T3" fmla="*/ 22 h 48"/>
                    <a:gd name="T4" fmla="*/ 5 w 7"/>
                    <a:gd name="T5" fmla="*/ 48 h 48"/>
                  </a:gdLst>
                  <a:ahLst/>
                  <a:cxnLst>
                    <a:cxn ang="0">
                      <a:pos x="T0" y="T1"/>
                    </a:cxn>
                    <a:cxn ang="0">
                      <a:pos x="T2" y="T3"/>
                    </a:cxn>
                    <a:cxn ang="0">
                      <a:pos x="T4" y="T5"/>
                    </a:cxn>
                  </a:cxnLst>
                  <a:rect l="0" t="0" r="r" b="b"/>
                  <a:pathLst>
                    <a:path w="7" h="48">
                      <a:moveTo>
                        <a:pt x="0" y="0"/>
                      </a:moveTo>
                      <a:cubicBezTo>
                        <a:pt x="1" y="11"/>
                        <a:pt x="5" y="9"/>
                        <a:pt x="6" y="22"/>
                      </a:cubicBezTo>
                      <a:cubicBezTo>
                        <a:pt x="7" y="33"/>
                        <a:pt x="2" y="37"/>
                        <a:pt x="5" y="48"/>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23" name="Freeform 90">
                  <a:extLst>
                    <a:ext uri="{FF2B5EF4-FFF2-40B4-BE49-F238E27FC236}">
                      <a16:creationId xmlns:a16="http://schemas.microsoft.com/office/drawing/2014/main" id="{8107A334-01CB-4776-A579-8787700590A4}"/>
                    </a:ext>
                  </a:extLst>
                </p:cNvPr>
                <p:cNvSpPr>
                  <a:spLocks noChangeAspect="1"/>
                </p:cNvSpPr>
                <p:nvPr/>
              </p:nvSpPr>
              <p:spPr bwMode="auto">
                <a:xfrm>
                  <a:off x="3581" y="1513"/>
                  <a:ext cx="254" cy="496"/>
                </a:xfrm>
                <a:custGeom>
                  <a:avLst/>
                  <a:gdLst>
                    <a:gd name="T0" fmla="*/ 30 w 30"/>
                    <a:gd name="T1" fmla="*/ 0 h 58"/>
                    <a:gd name="T2" fmla="*/ 2 w 30"/>
                    <a:gd name="T3" fmla="*/ 58 h 58"/>
                  </a:gdLst>
                  <a:ahLst/>
                  <a:cxnLst>
                    <a:cxn ang="0">
                      <a:pos x="T0" y="T1"/>
                    </a:cxn>
                    <a:cxn ang="0">
                      <a:pos x="T2" y="T3"/>
                    </a:cxn>
                  </a:cxnLst>
                  <a:rect l="0" t="0" r="r" b="b"/>
                  <a:pathLst>
                    <a:path w="30" h="58">
                      <a:moveTo>
                        <a:pt x="30" y="0"/>
                      </a:moveTo>
                      <a:cubicBezTo>
                        <a:pt x="0" y="24"/>
                        <a:pt x="2" y="55"/>
                        <a:pt x="2" y="58"/>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24" name="Freeform 91">
                  <a:extLst>
                    <a:ext uri="{FF2B5EF4-FFF2-40B4-BE49-F238E27FC236}">
                      <a16:creationId xmlns:a16="http://schemas.microsoft.com/office/drawing/2014/main" id="{C4448931-DD33-408E-908E-E6D056CA09D6}"/>
                    </a:ext>
                  </a:extLst>
                </p:cNvPr>
                <p:cNvSpPr>
                  <a:spLocks noChangeAspect="1"/>
                </p:cNvSpPr>
                <p:nvPr/>
              </p:nvSpPr>
              <p:spPr bwMode="auto">
                <a:xfrm>
                  <a:off x="3244" y="1386"/>
                  <a:ext cx="181" cy="478"/>
                </a:xfrm>
                <a:custGeom>
                  <a:avLst/>
                  <a:gdLst>
                    <a:gd name="T0" fmla="*/ 8 w 21"/>
                    <a:gd name="T1" fmla="*/ 0 h 56"/>
                    <a:gd name="T2" fmla="*/ 9 w 21"/>
                    <a:gd name="T3" fmla="*/ 30 h 56"/>
                    <a:gd name="T4" fmla="*/ 21 w 21"/>
                    <a:gd name="T5" fmla="*/ 56 h 56"/>
                  </a:gdLst>
                  <a:ahLst/>
                  <a:cxnLst>
                    <a:cxn ang="0">
                      <a:pos x="T0" y="T1"/>
                    </a:cxn>
                    <a:cxn ang="0">
                      <a:pos x="T2" y="T3"/>
                    </a:cxn>
                    <a:cxn ang="0">
                      <a:pos x="T4" y="T5"/>
                    </a:cxn>
                  </a:cxnLst>
                  <a:rect l="0" t="0" r="r" b="b"/>
                  <a:pathLst>
                    <a:path w="21" h="56">
                      <a:moveTo>
                        <a:pt x="8" y="0"/>
                      </a:moveTo>
                      <a:cubicBezTo>
                        <a:pt x="0" y="12"/>
                        <a:pt x="4" y="25"/>
                        <a:pt x="9" y="30"/>
                      </a:cubicBezTo>
                      <a:cubicBezTo>
                        <a:pt x="21" y="42"/>
                        <a:pt x="20" y="45"/>
                        <a:pt x="21" y="56"/>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25" name="Freeform 92">
                  <a:extLst>
                    <a:ext uri="{FF2B5EF4-FFF2-40B4-BE49-F238E27FC236}">
                      <a16:creationId xmlns:a16="http://schemas.microsoft.com/office/drawing/2014/main" id="{3236DEA9-9940-4479-AB5C-F757711FCD7B}"/>
                    </a:ext>
                  </a:extLst>
                </p:cNvPr>
                <p:cNvSpPr>
                  <a:spLocks noChangeAspect="1"/>
                </p:cNvSpPr>
                <p:nvPr/>
              </p:nvSpPr>
              <p:spPr bwMode="auto">
                <a:xfrm>
                  <a:off x="2946" y="1549"/>
                  <a:ext cx="95" cy="83"/>
                </a:xfrm>
                <a:custGeom>
                  <a:avLst/>
                  <a:gdLst>
                    <a:gd name="T0" fmla="*/ 2 w 11"/>
                    <a:gd name="T1" fmla="*/ 0 h 10"/>
                    <a:gd name="T2" fmla="*/ 11 w 11"/>
                    <a:gd name="T3" fmla="*/ 6 h 10"/>
                  </a:gdLst>
                  <a:ahLst/>
                  <a:cxnLst>
                    <a:cxn ang="0">
                      <a:pos x="T0" y="T1"/>
                    </a:cxn>
                    <a:cxn ang="0">
                      <a:pos x="T2" y="T3"/>
                    </a:cxn>
                  </a:cxnLst>
                  <a:rect l="0" t="0" r="r" b="b"/>
                  <a:pathLst>
                    <a:path w="11" h="10">
                      <a:moveTo>
                        <a:pt x="2" y="0"/>
                      </a:moveTo>
                      <a:cubicBezTo>
                        <a:pt x="0" y="7"/>
                        <a:pt x="6" y="10"/>
                        <a:pt x="11" y="6"/>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26" name="Freeform 93">
                  <a:extLst>
                    <a:ext uri="{FF2B5EF4-FFF2-40B4-BE49-F238E27FC236}">
                      <a16:creationId xmlns:a16="http://schemas.microsoft.com/office/drawing/2014/main" id="{03B898B7-9FFC-4F79-AE6F-78213A05DE12}"/>
                    </a:ext>
                  </a:extLst>
                </p:cNvPr>
                <p:cNvSpPr>
                  <a:spLocks noChangeAspect="1"/>
                </p:cNvSpPr>
                <p:nvPr/>
              </p:nvSpPr>
              <p:spPr bwMode="auto">
                <a:xfrm>
                  <a:off x="2954" y="1719"/>
                  <a:ext cx="11" cy="345"/>
                </a:xfrm>
                <a:custGeom>
                  <a:avLst/>
                  <a:gdLst>
                    <a:gd name="T0" fmla="*/ 1 w 1"/>
                    <a:gd name="T1" fmla="*/ 0 h 40"/>
                    <a:gd name="T2" fmla="*/ 0 w 1"/>
                    <a:gd name="T3" fmla="*/ 40 h 40"/>
                  </a:gdLst>
                  <a:ahLst/>
                  <a:cxnLst>
                    <a:cxn ang="0">
                      <a:pos x="T0" y="T1"/>
                    </a:cxn>
                    <a:cxn ang="0">
                      <a:pos x="T2" y="T3"/>
                    </a:cxn>
                  </a:cxnLst>
                  <a:rect l="0" t="0" r="r" b="b"/>
                  <a:pathLst>
                    <a:path w="1" h="40">
                      <a:moveTo>
                        <a:pt x="1" y="0"/>
                      </a:moveTo>
                      <a:cubicBezTo>
                        <a:pt x="1" y="10"/>
                        <a:pt x="1" y="36"/>
                        <a:pt x="0" y="40"/>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27" name="Oval 94">
                  <a:extLst>
                    <a:ext uri="{FF2B5EF4-FFF2-40B4-BE49-F238E27FC236}">
                      <a16:creationId xmlns:a16="http://schemas.microsoft.com/office/drawing/2014/main" id="{3309DFD9-5CE1-4463-A9B0-23DF954567E7}"/>
                    </a:ext>
                  </a:extLst>
                </p:cNvPr>
                <p:cNvSpPr>
                  <a:spLocks noChangeAspect="1" noChangeArrowheads="1"/>
                </p:cNvSpPr>
                <p:nvPr/>
              </p:nvSpPr>
              <p:spPr bwMode="auto">
                <a:xfrm>
                  <a:off x="2965" y="1788"/>
                  <a:ext cx="83" cy="51"/>
                </a:xfrm>
                <a:prstGeom prst="ellipse">
                  <a:avLst/>
                </a:prstGeom>
                <a:grpFill/>
                <a:ln w="6350" cap="rnd">
                  <a:solidFill>
                    <a:schemeClr val="accent5">
                      <a:lumMod val="75000"/>
                    </a:schemeClr>
                  </a:solidFill>
                  <a:miter lim="800000"/>
                  <a:headEnd/>
                  <a:tailEnd/>
                </a:ln>
              </p:spPr>
              <p:txBody>
                <a:bodyPr/>
                <a:lstStyle/>
                <a:p>
                  <a:endParaRPr lang="en-US"/>
                </a:p>
              </p:txBody>
            </p:sp>
            <p:sp>
              <p:nvSpPr>
                <p:cNvPr id="528" name="Oval 95">
                  <a:extLst>
                    <a:ext uri="{FF2B5EF4-FFF2-40B4-BE49-F238E27FC236}">
                      <a16:creationId xmlns:a16="http://schemas.microsoft.com/office/drawing/2014/main" id="{00C9119E-7278-410C-8583-6BAE27A30FC2}"/>
                    </a:ext>
                  </a:extLst>
                </p:cNvPr>
                <p:cNvSpPr>
                  <a:spLocks noChangeAspect="1" noChangeArrowheads="1"/>
                </p:cNvSpPr>
                <p:nvPr/>
              </p:nvSpPr>
              <p:spPr bwMode="auto">
                <a:xfrm>
                  <a:off x="2972" y="1901"/>
                  <a:ext cx="69" cy="50"/>
                </a:xfrm>
                <a:prstGeom prst="ellipse">
                  <a:avLst/>
                </a:prstGeom>
                <a:grpFill/>
                <a:ln w="6350" cap="rnd">
                  <a:solidFill>
                    <a:schemeClr val="accent5">
                      <a:lumMod val="75000"/>
                    </a:schemeClr>
                  </a:solidFill>
                  <a:miter lim="800000"/>
                  <a:headEnd/>
                  <a:tailEnd/>
                </a:ln>
              </p:spPr>
              <p:txBody>
                <a:bodyPr/>
                <a:lstStyle/>
                <a:p>
                  <a:endParaRPr lang="en-US"/>
                </a:p>
              </p:txBody>
            </p:sp>
            <p:sp>
              <p:nvSpPr>
                <p:cNvPr id="529" name="Oval 96">
                  <a:extLst>
                    <a:ext uri="{FF2B5EF4-FFF2-40B4-BE49-F238E27FC236}">
                      <a16:creationId xmlns:a16="http://schemas.microsoft.com/office/drawing/2014/main" id="{ECD1F3DE-7C6C-451F-9B8B-EDE15A6C861A}"/>
                    </a:ext>
                  </a:extLst>
                </p:cNvPr>
                <p:cNvSpPr>
                  <a:spLocks noChangeAspect="1" noChangeArrowheads="1"/>
                </p:cNvSpPr>
                <p:nvPr/>
              </p:nvSpPr>
              <p:spPr bwMode="auto">
                <a:xfrm>
                  <a:off x="2965" y="2028"/>
                  <a:ext cx="65" cy="43"/>
                </a:xfrm>
                <a:prstGeom prst="ellipse">
                  <a:avLst/>
                </a:prstGeom>
                <a:grpFill/>
                <a:ln w="6350" cap="rnd">
                  <a:solidFill>
                    <a:schemeClr val="accent5">
                      <a:lumMod val="75000"/>
                    </a:schemeClr>
                  </a:solidFill>
                  <a:miter lim="800000"/>
                  <a:headEnd/>
                  <a:tailEnd/>
                </a:ln>
              </p:spPr>
              <p:txBody>
                <a:bodyPr/>
                <a:lstStyle/>
                <a:p>
                  <a:endParaRPr lang="en-US"/>
                </a:p>
              </p:txBody>
            </p:sp>
            <p:sp>
              <p:nvSpPr>
                <p:cNvPr id="530" name="Freeform 97">
                  <a:extLst>
                    <a:ext uri="{FF2B5EF4-FFF2-40B4-BE49-F238E27FC236}">
                      <a16:creationId xmlns:a16="http://schemas.microsoft.com/office/drawing/2014/main" id="{EE71B4EB-CEA6-4890-8560-722373B4FC2F}"/>
                    </a:ext>
                  </a:extLst>
                </p:cNvPr>
                <p:cNvSpPr>
                  <a:spLocks noChangeAspect="1"/>
                </p:cNvSpPr>
                <p:nvPr/>
              </p:nvSpPr>
              <p:spPr bwMode="auto">
                <a:xfrm>
                  <a:off x="2816" y="2173"/>
                  <a:ext cx="112" cy="11"/>
                </a:xfrm>
                <a:custGeom>
                  <a:avLst/>
                  <a:gdLst>
                    <a:gd name="T0" fmla="*/ 0 w 13"/>
                    <a:gd name="T1" fmla="*/ 1 h 1"/>
                    <a:gd name="T2" fmla="*/ 13 w 13"/>
                    <a:gd name="T3" fmla="*/ 1 h 1"/>
                  </a:gdLst>
                  <a:ahLst/>
                  <a:cxnLst>
                    <a:cxn ang="0">
                      <a:pos x="T0" y="T1"/>
                    </a:cxn>
                    <a:cxn ang="0">
                      <a:pos x="T2" y="T3"/>
                    </a:cxn>
                  </a:cxnLst>
                  <a:rect l="0" t="0" r="r" b="b"/>
                  <a:pathLst>
                    <a:path w="13" h="1">
                      <a:moveTo>
                        <a:pt x="0" y="1"/>
                      </a:moveTo>
                      <a:cubicBezTo>
                        <a:pt x="5" y="1"/>
                        <a:pt x="10" y="0"/>
                        <a:pt x="13" y="1"/>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31" name="Freeform 98">
                  <a:extLst>
                    <a:ext uri="{FF2B5EF4-FFF2-40B4-BE49-F238E27FC236}">
                      <a16:creationId xmlns:a16="http://schemas.microsoft.com/office/drawing/2014/main" id="{AF13627F-E25E-4895-8575-611446E31B73}"/>
                    </a:ext>
                  </a:extLst>
                </p:cNvPr>
                <p:cNvSpPr>
                  <a:spLocks noChangeAspect="1"/>
                </p:cNvSpPr>
                <p:nvPr/>
              </p:nvSpPr>
              <p:spPr bwMode="auto">
                <a:xfrm>
                  <a:off x="2801" y="2278"/>
                  <a:ext cx="145" cy="7"/>
                </a:xfrm>
                <a:custGeom>
                  <a:avLst/>
                  <a:gdLst>
                    <a:gd name="T0" fmla="*/ 0 w 17"/>
                    <a:gd name="T1" fmla="*/ 1 h 1"/>
                    <a:gd name="T2" fmla="*/ 17 w 17"/>
                    <a:gd name="T3" fmla="*/ 1 h 1"/>
                  </a:gdLst>
                  <a:ahLst/>
                  <a:cxnLst>
                    <a:cxn ang="0">
                      <a:pos x="T0" y="T1"/>
                    </a:cxn>
                    <a:cxn ang="0">
                      <a:pos x="T2" y="T3"/>
                    </a:cxn>
                  </a:cxnLst>
                  <a:rect l="0" t="0" r="r" b="b"/>
                  <a:pathLst>
                    <a:path w="17" h="1">
                      <a:moveTo>
                        <a:pt x="0" y="1"/>
                      </a:moveTo>
                      <a:cubicBezTo>
                        <a:pt x="5" y="0"/>
                        <a:pt x="14" y="0"/>
                        <a:pt x="17" y="1"/>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32" name="Freeform 99">
                  <a:extLst>
                    <a:ext uri="{FF2B5EF4-FFF2-40B4-BE49-F238E27FC236}">
                      <a16:creationId xmlns:a16="http://schemas.microsoft.com/office/drawing/2014/main" id="{A825AEB4-B649-45C2-AA4C-8C71426E7E4F}"/>
                    </a:ext>
                  </a:extLst>
                </p:cNvPr>
                <p:cNvSpPr>
                  <a:spLocks noChangeAspect="1"/>
                </p:cNvSpPr>
                <p:nvPr/>
              </p:nvSpPr>
              <p:spPr bwMode="auto">
                <a:xfrm>
                  <a:off x="2834" y="2329"/>
                  <a:ext cx="76" cy="14"/>
                </a:xfrm>
                <a:custGeom>
                  <a:avLst/>
                  <a:gdLst>
                    <a:gd name="T0" fmla="*/ 0 w 9"/>
                    <a:gd name="T1" fmla="*/ 2 h 2"/>
                    <a:gd name="T2" fmla="*/ 9 w 9"/>
                    <a:gd name="T3" fmla="*/ 2 h 2"/>
                  </a:gdLst>
                  <a:ahLst/>
                  <a:cxnLst>
                    <a:cxn ang="0">
                      <a:pos x="T0" y="T1"/>
                    </a:cxn>
                    <a:cxn ang="0">
                      <a:pos x="T2" y="T3"/>
                    </a:cxn>
                  </a:cxnLst>
                  <a:rect l="0" t="0" r="r" b="b"/>
                  <a:pathLst>
                    <a:path w="9" h="2">
                      <a:moveTo>
                        <a:pt x="0" y="2"/>
                      </a:moveTo>
                      <a:cubicBezTo>
                        <a:pt x="5" y="0"/>
                        <a:pt x="6" y="0"/>
                        <a:pt x="9" y="2"/>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33" name="Freeform 100">
                  <a:extLst>
                    <a:ext uri="{FF2B5EF4-FFF2-40B4-BE49-F238E27FC236}">
                      <a16:creationId xmlns:a16="http://schemas.microsoft.com/office/drawing/2014/main" id="{EA8ACDBA-CA67-4D98-A537-22436D3E4B04}"/>
                    </a:ext>
                  </a:extLst>
                </p:cNvPr>
                <p:cNvSpPr>
                  <a:spLocks noChangeAspect="1"/>
                </p:cNvSpPr>
                <p:nvPr/>
              </p:nvSpPr>
              <p:spPr bwMode="auto">
                <a:xfrm>
                  <a:off x="2852" y="1752"/>
                  <a:ext cx="58" cy="36"/>
                </a:xfrm>
                <a:custGeom>
                  <a:avLst/>
                  <a:gdLst>
                    <a:gd name="T0" fmla="*/ 0 w 7"/>
                    <a:gd name="T1" fmla="*/ 0 h 4"/>
                    <a:gd name="T2" fmla="*/ 7 w 7"/>
                    <a:gd name="T3" fmla="*/ 0 h 4"/>
                  </a:gdLst>
                  <a:ahLst/>
                  <a:cxnLst>
                    <a:cxn ang="0">
                      <a:pos x="T0" y="T1"/>
                    </a:cxn>
                    <a:cxn ang="0">
                      <a:pos x="T2" y="T3"/>
                    </a:cxn>
                  </a:cxnLst>
                  <a:rect l="0" t="0" r="r" b="b"/>
                  <a:pathLst>
                    <a:path w="7" h="4">
                      <a:moveTo>
                        <a:pt x="0" y="0"/>
                      </a:moveTo>
                      <a:cubicBezTo>
                        <a:pt x="0" y="4"/>
                        <a:pt x="7" y="4"/>
                        <a:pt x="7" y="0"/>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34" name="Freeform 101">
                  <a:extLst>
                    <a:ext uri="{FF2B5EF4-FFF2-40B4-BE49-F238E27FC236}">
                      <a16:creationId xmlns:a16="http://schemas.microsoft.com/office/drawing/2014/main" id="{B0D74B1D-BFCB-4B92-ACAD-3D8D6F65C287}"/>
                    </a:ext>
                  </a:extLst>
                </p:cNvPr>
                <p:cNvSpPr>
                  <a:spLocks noChangeAspect="1"/>
                </p:cNvSpPr>
                <p:nvPr/>
              </p:nvSpPr>
              <p:spPr bwMode="auto">
                <a:xfrm>
                  <a:off x="2852" y="1581"/>
                  <a:ext cx="58" cy="37"/>
                </a:xfrm>
                <a:custGeom>
                  <a:avLst/>
                  <a:gdLst>
                    <a:gd name="T0" fmla="*/ 0 w 7"/>
                    <a:gd name="T1" fmla="*/ 0 h 4"/>
                    <a:gd name="T2" fmla="*/ 7 w 7"/>
                    <a:gd name="T3" fmla="*/ 0 h 4"/>
                  </a:gdLst>
                  <a:ahLst/>
                  <a:cxnLst>
                    <a:cxn ang="0">
                      <a:pos x="T0" y="T1"/>
                    </a:cxn>
                    <a:cxn ang="0">
                      <a:pos x="T2" y="T3"/>
                    </a:cxn>
                  </a:cxnLst>
                  <a:rect l="0" t="0" r="r" b="b"/>
                  <a:pathLst>
                    <a:path w="7" h="4">
                      <a:moveTo>
                        <a:pt x="0" y="0"/>
                      </a:moveTo>
                      <a:cubicBezTo>
                        <a:pt x="0" y="4"/>
                        <a:pt x="7" y="4"/>
                        <a:pt x="7" y="0"/>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35" name="Freeform 102">
                  <a:extLst>
                    <a:ext uri="{FF2B5EF4-FFF2-40B4-BE49-F238E27FC236}">
                      <a16:creationId xmlns:a16="http://schemas.microsoft.com/office/drawing/2014/main" id="{1B6C177C-63C7-48E8-A100-EF04019EC36D}"/>
                    </a:ext>
                  </a:extLst>
                </p:cNvPr>
                <p:cNvSpPr>
                  <a:spLocks noChangeAspect="1"/>
                </p:cNvSpPr>
                <p:nvPr/>
              </p:nvSpPr>
              <p:spPr bwMode="auto">
                <a:xfrm>
                  <a:off x="2852" y="1883"/>
                  <a:ext cx="58" cy="43"/>
                </a:xfrm>
                <a:custGeom>
                  <a:avLst/>
                  <a:gdLst>
                    <a:gd name="T0" fmla="*/ 0 w 7"/>
                    <a:gd name="T1" fmla="*/ 0 h 5"/>
                    <a:gd name="T2" fmla="*/ 7 w 7"/>
                    <a:gd name="T3" fmla="*/ 1 h 5"/>
                  </a:gdLst>
                  <a:ahLst/>
                  <a:cxnLst>
                    <a:cxn ang="0">
                      <a:pos x="T0" y="T1"/>
                    </a:cxn>
                    <a:cxn ang="0">
                      <a:pos x="T2" y="T3"/>
                    </a:cxn>
                  </a:cxnLst>
                  <a:rect l="0" t="0" r="r" b="b"/>
                  <a:pathLst>
                    <a:path w="7" h="5">
                      <a:moveTo>
                        <a:pt x="0" y="0"/>
                      </a:moveTo>
                      <a:cubicBezTo>
                        <a:pt x="0" y="5"/>
                        <a:pt x="7" y="5"/>
                        <a:pt x="7" y="1"/>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36" name="Freeform 103">
                  <a:extLst>
                    <a:ext uri="{FF2B5EF4-FFF2-40B4-BE49-F238E27FC236}">
                      <a16:creationId xmlns:a16="http://schemas.microsoft.com/office/drawing/2014/main" id="{B0850756-82AF-402C-9D60-B8E7E4C146ED}"/>
                    </a:ext>
                  </a:extLst>
                </p:cNvPr>
                <p:cNvSpPr>
                  <a:spLocks noChangeAspect="1"/>
                </p:cNvSpPr>
                <p:nvPr/>
              </p:nvSpPr>
              <p:spPr bwMode="auto">
                <a:xfrm>
                  <a:off x="2852" y="2002"/>
                  <a:ext cx="58" cy="33"/>
                </a:xfrm>
                <a:custGeom>
                  <a:avLst/>
                  <a:gdLst>
                    <a:gd name="T0" fmla="*/ 0 w 7"/>
                    <a:gd name="T1" fmla="*/ 0 h 4"/>
                    <a:gd name="T2" fmla="*/ 7 w 7"/>
                    <a:gd name="T3" fmla="*/ 0 h 4"/>
                  </a:gdLst>
                  <a:ahLst/>
                  <a:cxnLst>
                    <a:cxn ang="0">
                      <a:pos x="T0" y="T1"/>
                    </a:cxn>
                    <a:cxn ang="0">
                      <a:pos x="T2" y="T3"/>
                    </a:cxn>
                  </a:cxnLst>
                  <a:rect l="0" t="0" r="r" b="b"/>
                  <a:pathLst>
                    <a:path w="7" h="4">
                      <a:moveTo>
                        <a:pt x="0" y="0"/>
                      </a:moveTo>
                      <a:cubicBezTo>
                        <a:pt x="0" y="4"/>
                        <a:pt x="7" y="4"/>
                        <a:pt x="7" y="0"/>
                      </a:cubicBezTo>
                    </a:path>
                  </a:pathLst>
                </a:custGeom>
                <a:grpFill/>
                <a:ln w="6350" cap="rnd">
                  <a:solidFill>
                    <a:schemeClr val="accent5">
                      <a:lumMod val="75000"/>
                    </a:schemeClr>
                  </a:solidFill>
                  <a:prstDash val="solid"/>
                  <a:miter lim="800000"/>
                  <a:headEnd/>
                  <a:tailEnd/>
                </a:ln>
              </p:spPr>
              <p:txBody>
                <a:bodyPr/>
                <a:lstStyle/>
                <a:p>
                  <a:endParaRPr lang="en-US"/>
                </a:p>
              </p:txBody>
            </p:sp>
            <p:sp>
              <p:nvSpPr>
                <p:cNvPr id="537" name="Freeform 104">
                  <a:extLst>
                    <a:ext uri="{FF2B5EF4-FFF2-40B4-BE49-F238E27FC236}">
                      <a16:creationId xmlns:a16="http://schemas.microsoft.com/office/drawing/2014/main" id="{13629A5A-0EF9-465D-8FB6-7635296EC571}"/>
                    </a:ext>
                  </a:extLst>
                </p:cNvPr>
                <p:cNvSpPr>
                  <a:spLocks noChangeAspect="1"/>
                </p:cNvSpPr>
                <p:nvPr/>
              </p:nvSpPr>
              <p:spPr bwMode="auto">
                <a:xfrm>
                  <a:off x="2852" y="2104"/>
                  <a:ext cx="58" cy="43"/>
                </a:xfrm>
                <a:custGeom>
                  <a:avLst/>
                  <a:gdLst>
                    <a:gd name="T0" fmla="*/ 0 w 7"/>
                    <a:gd name="T1" fmla="*/ 0 h 5"/>
                    <a:gd name="T2" fmla="*/ 7 w 7"/>
                    <a:gd name="T3" fmla="*/ 1 h 5"/>
                  </a:gdLst>
                  <a:ahLst/>
                  <a:cxnLst>
                    <a:cxn ang="0">
                      <a:pos x="T0" y="T1"/>
                    </a:cxn>
                    <a:cxn ang="0">
                      <a:pos x="T2" y="T3"/>
                    </a:cxn>
                  </a:cxnLst>
                  <a:rect l="0" t="0" r="r" b="b"/>
                  <a:pathLst>
                    <a:path w="7" h="5">
                      <a:moveTo>
                        <a:pt x="0" y="0"/>
                      </a:moveTo>
                      <a:cubicBezTo>
                        <a:pt x="0" y="5"/>
                        <a:pt x="7" y="5"/>
                        <a:pt x="7" y="1"/>
                      </a:cubicBezTo>
                    </a:path>
                  </a:pathLst>
                </a:custGeom>
                <a:grpFill/>
                <a:ln w="6350" cap="rnd">
                  <a:solidFill>
                    <a:schemeClr val="accent5">
                      <a:lumMod val="75000"/>
                    </a:schemeClr>
                  </a:solidFill>
                  <a:prstDash val="solid"/>
                  <a:miter lim="800000"/>
                  <a:headEnd/>
                  <a:tailEnd/>
                </a:ln>
              </p:spPr>
              <p:txBody>
                <a:bodyPr/>
                <a:lstStyle/>
                <a:p>
                  <a:endParaRPr lang="en-US"/>
                </a:p>
              </p:txBody>
            </p:sp>
          </p:grpSp>
        </p:grpSp>
        <p:sp>
          <p:nvSpPr>
            <p:cNvPr id="548" name="TextBox 547">
              <a:extLst>
                <a:ext uri="{FF2B5EF4-FFF2-40B4-BE49-F238E27FC236}">
                  <a16:creationId xmlns:a16="http://schemas.microsoft.com/office/drawing/2014/main" id="{26C43099-3CD6-467D-990C-68EBB1C9A2EA}"/>
                </a:ext>
              </a:extLst>
            </p:cNvPr>
            <p:cNvSpPr txBox="1"/>
            <p:nvPr/>
          </p:nvSpPr>
          <p:spPr>
            <a:xfrm>
              <a:off x="339047" y="5081718"/>
              <a:ext cx="3185824" cy="646331"/>
            </a:xfrm>
            <a:prstGeom prst="rect">
              <a:avLst/>
            </a:prstGeom>
            <a:noFill/>
          </p:spPr>
          <p:txBody>
            <a:bodyPr wrap="square" rtlCol="0">
              <a:spAutoFit/>
            </a:bodyPr>
            <a:lstStyle/>
            <a:p>
              <a:pPr algn="r"/>
              <a:r>
                <a:rPr lang="en-US" dirty="0"/>
                <a:t>Gian cell tumor of bone (80%) Chondrosarcoma (56% )</a:t>
              </a:r>
            </a:p>
          </p:txBody>
        </p:sp>
        <p:grpSp>
          <p:nvGrpSpPr>
            <p:cNvPr id="551" name="Group 550">
              <a:extLst>
                <a:ext uri="{FF2B5EF4-FFF2-40B4-BE49-F238E27FC236}">
                  <a16:creationId xmlns:a16="http://schemas.microsoft.com/office/drawing/2014/main" id="{188A1428-68F2-4565-BC98-357C6BF36B5B}"/>
                </a:ext>
              </a:extLst>
            </p:cNvPr>
            <p:cNvGrpSpPr/>
            <p:nvPr/>
          </p:nvGrpSpPr>
          <p:grpSpPr>
            <a:xfrm>
              <a:off x="6241775" y="4518236"/>
              <a:ext cx="1051349" cy="1089410"/>
              <a:chOff x="2562225" y="1228725"/>
              <a:chExt cx="4048125" cy="4019550"/>
            </a:xfrm>
          </p:grpSpPr>
          <p:sp>
            <p:nvSpPr>
              <p:cNvPr id="552" name="Oval 639">
                <a:extLst>
                  <a:ext uri="{FF2B5EF4-FFF2-40B4-BE49-F238E27FC236}">
                    <a16:creationId xmlns:a16="http://schemas.microsoft.com/office/drawing/2014/main" id="{1829EB9D-1C65-4379-9F13-CF310784246B}"/>
                  </a:ext>
                </a:extLst>
              </p:cNvPr>
              <p:cNvSpPr>
                <a:spLocks noChangeAspect="1" noChangeArrowheads="1"/>
              </p:cNvSpPr>
              <p:nvPr/>
            </p:nvSpPr>
            <p:spPr bwMode="auto">
              <a:xfrm>
                <a:off x="2562225" y="1228725"/>
                <a:ext cx="4038600" cy="4019550"/>
              </a:xfrm>
              <a:prstGeom prst="ellipse">
                <a:avLst/>
              </a:prstGeom>
              <a:solidFill>
                <a:schemeClr val="bg1"/>
              </a:solidFill>
              <a:ln w="6350">
                <a:solidFill>
                  <a:schemeClr val="accent6">
                    <a:lumMod val="60000"/>
                    <a:lumOff val="40000"/>
                  </a:schemeClr>
                </a:solidFill>
                <a:miter lim="800000"/>
                <a:headEnd/>
                <a:tailEnd/>
              </a:ln>
            </p:spPr>
            <p:txBody>
              <a:bodyPr/>
              <a:lstStyle/>
              <a:p>
                <a:endParaRPr lang="en-US"/>
              </a:p>
            </p:txBody>
          </p:sp>
          <p:sp>
            <p:nvSpPr>
              <p:cNvPr id="553" name="Freeform 646">
                <a:extLst>
                  <a:ext uri="{FF2B5EF4-FFF2-40B4-BE49-F238E27FC236}">
                    <a16:creationId xmlns:a16="http://schemas.microsoft.com/office/drawing/2014/main" id="{D5DA0068-1DB7-4E97-B22F-C4D1676F4ED9}"/>
                  </a:ext>
                </a:extLst>
              </p:cNvPr>
              <p:cNvSpPr>
                <a:spLocks noChangeAspect="1"/>
              </p:cNvSpPr>
              <p:nvPr/>
            </p:nvSpPr>
            <p:spPr bwMode="auto">
              <a:xfrm>
                <a:off x="5391150" y="1463675"/>
                <a:ext cx="312738" cy="438150"/>
              </a:xfrm>
              <a:custGeom>
                <a:avLst/>
                <a:gdLst>
                  <a:gd name="T0" fmla="*/ 31 w 32"/>
                  <a:gd name="T1" fmla="*/ 10 h 45"/>
                  <a:gd name="T2" fmla="*/ 13 w 32"/>
                  <a:gd name="T3" fmla="*/ 0 h 45"/>
                  <a:gd name="T4" fmla="*/ 0 w 32"/>
                  <a:gd name="T5" fmla="*/ 14 h 45"/>
                  <a:gd name="T6" fmla="*/ 6 w 32"/>
                  <a:gd name="T7" fmla="*/ 25 h 45"/>
                  <a:gd name="T8" fmla="*/ 15 w 32"/>
                  <a:gd name="T9" fmla="*/ 41 h 45"/>
                  <a:gd name="T10" fmla="*/ 26 w 32"/>
                  <a:gd name="T11" fmla="*/ 38 h 45"/>
                  <a:gd name="T12" fmla="*/ 31 w 32"/>
                  <a:gd name="T13" fmla="*/ 10 h 45"/>
                </a:gdLst>
                <a:ahLst/>
                <a:cxnLst>
                  <a:cxn ang="0">
                    <a:pos x="T0" y="T1"/>
                  </a:cxn>
                  <a:cxn ang="0">
                    <a:pos x="T2" y="T3"/>
                  </a:cxn>
                  <a:cxn ang="0">
                    <a:pos x="T4" y="T5"/>
                  </a:cxn>
                  <a:cxn ang="0">
                    <a:pos x="T6" y="T7"/>
                  </a:cxn>
                  <a:cxn ang="0">
                    <a:pos x="T8" y="T9"/>
                  </a:cxn>
                  <a:cxn ang="0">
                    <a:pos x="T10" y="T11"/>
                  </a:cxn>
                  <a:cxn ang="0">
                    <a:pos x="T12" y="T13"/>
                  </a:cxn>
                </a:cxnLst>
                <a:rect l="0" t="0" r="r" b="b"/>
                <a:pathLst>
                  <a:path w="32" h="45">
                    <a:moveTo>
                      <a:pt x="31" y="10"/>
                    </a:moveTo>
                    <a:cubicBezTo>
                      <a:pt x="31" y="10"/>
                      <a:pt x="15" y="0"/>
                      <a:pt x="13" y="0"/>
                    </a:cubicBezTo>
                    <a:cubicBezTo>
                      <a:pt x="12" y="0"/>
                      <a:pt x="0" y="9"/>
                      <a:pt x="0" y="14"/>
                    </a:cubicBezTo>
                    <a:cubicBezTo>
                      <a:pt x="0" y="18"/>
                      <a:pt x="4" y="23"/>
                      <a:pt x="6" y="25"/>
                    </a:cubicBezTo>
                    <a:cubicBezTo>
                      <a:pt x="8" y="27"/>
                      <a:pt x="12" y="37"/>
                      <a:pt x="15" y="41"/>
                    </a:cubicBezTo>
                    <a:cubicBezTo>
                      <a:pt x="17" y="45"/>
                      <a:pt x="23" y="45"/>
                      <a:pt x="26" y="38"/>
                    </a:cubicBezTo>
                    <a:cubicBezTo>
                      <a:pt x="28" y="32"/>
                      <a:pt x="32" y="15"/>
                      <a:pt x="31" y="10"/>
                    </a:cubicBezTo>
                    <a:close/>
                  </a:path>
                </a:pathLst>
              </a:custGeom>
              <a:solidFill>
                <a:srgbClr val="99CCFF"/>
              </a:solidFill>
              <a:ln w="6350" cap="flat">
                <a:solidFill>
                  <a:srgbClr val="3366FF"/>
                </a:solidFill>
                <a:prstDash val="solid"/>
                <a:miter lim="800000"/>
                <a:headEnd/>
                <a:tailEnd/>
              </a:ln>
            </p:spPr>
            <p:txBody>
              <a:bodyPr/>
              <a:lstStyle/>
              <a:p>
                <a:endParaRPr lang="en-US"/>
              </a:p>
            </p:txBody>
          </p:sp>
          <p:grpSp>
            <p:nvGrpSpPr>
              <p:cNvPr id="554" name="Group 824">
                <a:extLst>
                  <a:ext uri="{FF2B5EF4-FFF2-40B4-BE49-F238E27FC236}">
                    <a16:creationId xmlns:a16="http://schemas.microsoft.com/office/drawing/2014/main" id="{7AA833F7-D7AE-4854-AC61-EDC32BC2B559}"/>
                  </a:ext>
                </a:extLst>
              </p:cNvPr>
              <p:cNvGrpSpPr>
                <a:grpSpLocks noChangeAspect="1"/>
              </p:cNvGrpSpPr>
              <p:nvPr/>
            </p:nvGrpSpPr>
            <p:grpSpPr bwMode="auto">
              <a:xfrm>
                <a:off x="2786063" y="2087563"/>
                <a:ext cx="1044575" cy="1141412"/>
                <a:chOff x="1755" y="1315"/>
                <a:chExt cx="658" cy="719"/>
              </a:xfrm>
            </p:grpSpPr>
            <p:sp>
              <p:nvSpPr>
                <p:cNvPr id="709" name="Freeform 649">
                  <a:extLst>
                    <a:ext uri="{FF2B5EF4-FFF2-40B4-BE49-F238E27FC236}">
                      <a16:creationId xmlns:a16="http://schemas.microsoft.com/office/drawing/2014/main" id="{C62D58A5-F5C4-4075-9A27-85B73799A05C}"/>
                    </a:ext>
                  </a:extLst>
                </p:cNvPr>
                <p:cNvSpPr>
                  <a:spLocks noChangeAspect="1"/>
                </p:cNvSpPr>
                <p:nvPr/>
              </p:nvSpPr>
              <p:spPr bwMode="auto">
                <a:xfrm>
                  <a:off x="1755" y="1315"/>
                  <a:ext cx="658" cy="719"/>
                </a:xfrm>
                <a:custGeom>
                  <a:avLst/>
                  <a:gdLst>
                    <a:gd name="T0" fmla="*/ 42 w 107"/>
                    <a:gd name="T1" fmla="*/ 111 h 117"/>
                    <a:gd name="T2" fmla="*/ 15 w 107"/>
                    <a:gd name="T3" fmla="*/ 100 h 117"/>
                    <a:gd name="T4" fmla="*/ 1 w 107"/>
                    <a:gd name="T5" fmla="*/ 51 h 117"/>
                    <a:gd name="T6" fmla="*/ 17 w 107"/>
                    <a:gd name="T7" fmla="*/ 16 h 117"/>
                    <a:gd name="T8" fmla="*/ 45 w 107"/>
                    <a:gd name="T9" fmla="*/ 1 h 117"/>
                    <a:gd name="T10" fmla="*/ 87 w 107"/>
                    <a:gd name="T11" fmla="*/ 16 h 117"/>
                    <a:gd name="T12" fmla="*/ 107 w 107"/>
                    <a:gd name="T13" fmla="*/ 56 h 117"/>
                    <a:gd name="T14" fmla="*/ 97 w 107"/>
                    <a:gd name="T15" fmla="*/ 86 h 117"/>
                    <a:gd name="T16" fmla="*/ 42 w 107"/>
                    <a:gd name="T17"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17">
                      <a:moveTo>
                        <a:pt x="42" y="111"/>
                      </a:moveTo>
                      <a:cubicBezTo>
                        <a:pt x="42" y="111"/>
                        <a:pt x="23" y="108"/>
                        <a:pt x="15" y="100"/>
                      </a:cubicBezTo>
                      <a:cubicBezTo>
                        <a:pt x="8" y="92"/>
                        <a:pt x="0" y="73"/>
                        <a:pt x="1" y="51"/>
                      </a:cubicBezTo>
                      <a:cubicBezTo>
                        <a:pt x="2" y="28"/>
                        <a:pt x="9" y="21"/>
                        <a:pt x="17" y="16"/>
                      </a:cubicBezTo>
                      <a:cubicBezTo>
                        <a:pt x="25" y="12"/>
                        <a:pt x="33" y="2"/>
                        <a:pt x="45" y="1"/>
                      </a:cubicBezTo>
                      <a:cubicBezTo>
                        <a:pt x="56" y="0"/>
                        <a:pt x="73" y="5"/>
                        <a:pt x="87" y="16"/>
                      </a:cubicBezTo>
                      <a:cubicBezTo>
                        <a:pt x="102" y="26"/>
                        <a:pt x="107" y="47"/>
                        <a:pt x="107" y="56"/>
                      </a:cubicBezTo>
                      <a:cubicBezTo>
                        <a:pt x="106" y="64"/>
                        <a:pt x="99" y="81"/>
                        <a:pt x="97" y="86"/>
                      </a:cubicBezTo>
                      <a:cubicBezTo>
                        <a:pt x="95" y="91"/>
                        <a:pt x="71" y="117"/>
                        <a:pt x="42" y="111"/>
                      </a:cubicBezTo>
                      <a:close/>
                    </a:path>
                  </a:pathLst>
                </a:custGeom>
                <a:solidFill>
                  <a:srgbClr val="99CCFF"/>
                </a:solidFill>
                <a:ln w="6350" cap="flat">
                  <a:solidFill>
                    <a:srgbClr val="3366FF"/>
                  </a:solidFill>
                  <a:prstDash val="solid"/>
                  <a:miter lim="800000"/>
                  <a:headEnd/>
                  <a:tailEnd/>
                </a:ln>
              </p:spPr>
              <p:txBody>
                <a:bodyPr/>
                <a:lstStyle/>
                <a:p>
                  <a:endParaRPr lang="en-US"/>
                </a:p>
              </p:txBody>
            </p:sp>
            <p:sp>
              <p:nvSpPr>
                <p:cNvPr id="710" name="Freeform 650">
                  <a:extLst>
                    <a:ext uri="{FF2B5EF4-FFF2-40B4-BE49-F238E27FC236}">
                      <a16:creationId xmlns:a16="http://schemas.microsoft.com/office/drawing/2014/main" id="{6D14203F-06EE-4684-8A0B-B18247A4B751}"/>
                    </a:ext>
                  </a:extLst>
                </p:cNvPr>
                <p:cNvSpPr>
                  <a:spLocks noChangeAspect="1"/>
                </p:cNvSpPr>
                <p:nvPr/>
              </p:nvSpPr>
              <p:spPr bwMode="auto">
                <a:xfrm>
                  <a:off x="1774" y="1370"/>
                  <a:ext cx="608" cy="566"/>
                </a:xfrm>
                <a:custGeom>
                  <a:avLst/>
                  <a:gdLst>
                    <a:gd name="T0" fmla="*/ 23 w 99"/>
                    <a:gd name="T1" fmla="*/ 78 h 92"/>
                    <a:gd name="T2" fmla="*/ 7 w 99"/>
                    <a:gd name="T3" fmla="*/ 56 h 92"/>
                    <a:gd name="T4" fmla="*/ 3 w 99"/>
                    <a:gd name="T5" fmla="*/ 31 h 92"/>
                    <a:gd name="T6" fmla="*/ 18 w 99"/>
                    <a:gd name="T7" fmla="*/ 10 h 92"/>
                    <a:gd name="T8" fmla="*/ 41 w 99"/>
                    <a:gd name="T9" fmla="*/ 0 h 92"/>
                    <a:gd name="T10" fmla="*/ 68 w 99"/>
                    <a:gd name="T11" fmla="*/ 6 h 92"/>
                    <a:gd name="T12" fmla="*/ 92 w 99"/>
                    <a:gd name="T13" fmla="*/ 24 h 92"/>
                    <a:gd name="T14" fmla="*/ 94 w 99"/>
                    <a:gd name="T15" fmla="*/ 58 h 92"/>
                    <a:gd name="T16" fmla="*/ 70 w 99"/>
                    <a:gd name="T17" fmla="*/ 86 h 92"/>
                    <a:gd name="T18" fmla="*/ 43 w 99"/>
                    <a:gd name="T19" fmla="*/ 91 h 92"/>
                    <a:gd name="T20" fmla="*/ 23 w 99"/>
                    <a:gd name="T21" fmla="*/ 7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92">
                      <a:moveTo>
                        <a:pt x="23" y="78"/>
                      </a:moveTo>
                      <a:cubicBezTo>
                        <a:pt x="22" y="75"/>
                        <a:pt x="12" y="63"/>
                        <a:pt x="7" y="56"/>
                      </a:cubicBezTo>
                      <a:cubicBezTo>
                        <a:pt x="3" y="50"/>
                        <a:pt x="0" y="43"/>
                        <a:pt x="3" y="31"/>
                      </a:cubicBezTo>
                      <a:cubicBezTo>
                        <a:pt x="6" y="19"/>
                        <a:pt x="11" y="13"/>
                        <a:pt x="18" y="10"/>
                      </a:cubicBezTo>
                      <a:cubicBezTo>
                        <a:pt x="25" y="8"/>
                        <a:pt x="30" y="0"/>
                        <a:pt x="41" y="0"/>
                      </a:cubicBezTo>
                      <a:cubicBezTo>
                        <a:pt x="53" y="0"/>
                        <a:pt x="64" y="6"/>
                        <a:pt x="68" y="6"/>
                      </a:cubicBezTo>
                      <a:cubicBezTo>
                        <a:pt x="72" y="7"/>
                        <a:pt x="87" y="14"/>
                        <a:pt x="92" y="24"/>
                      </a:cubicBezTo>
                      <a:cubicBezTo>
                        <a:pt x="96" y="35"/>
                        <a:pt x="99" y="47"/>
                        <a:pt x="94" y="58"/>
                      </a:cubicBezTo>
                      <a:cubicBezTo>
                        <a:pt x="88" y="69"/>
                        <a:pt x="78" y="83"/>
                        <a:pt x="70" y="86"/>
                      </a:cubicBezTo>
                      <a:cubicBezTo>
                        <a:pt x="63" y="89"/>
                        <a:pt x="51" y="92"/>
                        <a:pt x="43" y="91"/>
                      </a:cubicBezTo>
                      <a:cubicBezTo>
                        <a:pt x="35" y="90"/>
                        <a:pt x="29" y="91"/>
                        <a:pt x="23" y="78"/>
                      </a:cubicBezTo>
                      <a:close/>
                    </a:path>
                  </a:pathLst>
                </a:custGeom>
                <a:solidFill>
                  <a:srgbClr val="3399FF"/>
                </a:solidFill>
                <a:ln w="6350" cap="flat">
                  <a:solidFill>
                    <a:srgbClr val="3366FF"/>
                  </a:solidFill>
                  <a:prstDash val="solid"/>
                  <a:miter lim="800000"/>
                  <a:headEnd/>
                  <a:tailEnd/>
                </a:ln>
              </p:spPr>
              <p:txBody>
                <a:bodyPr/>
                <a:lstStyle/>
                <a:p>
                  <a:endParaRPr lang="en-US"/>
                </a:p>
              </p:txBody>
            </p:sp>
            <p:sp>
              <p:nvSpPr>
                <p:cNvPr id="711" name="Freeform 651">
                  <a:extLst>
                    <a:ext uri="{FF2B5EF4-FFF2-40B4-BE49-F238E27FC236}">
                      <a16:creationId xmlns:a16="http://schemas.microsoft.com/office/drawing/2014/main" id="{248BE238-615A-46DE-A58C-FB57B8EBA7D2}"/>
                    </a:ext>
                  </a:extLst>
                </p:cNvPr>
                <p:cNvSpPr>
                  <a:spLocks noChangeAspect="1"/>
                </p:cNvSpPr>
                <p:nvPr/>
              </p:nvSpPr>
              <p:spPr bwMode="auto">
                <a:xfrm>
                  <a:off x="1786" y="1377"/>
                  <a:ext cx="314" cy="282"/>
                </a:xfrm>
                <a:custGeom>
                  <a:avLst/>
                  <a:gdLst>
                    <a:gd name="T0" fmla="*/ 6 w 51"/>
                    <a:gd name="T1" fmla="*/ 46 h 46"/>
                    <a:gd name="T2" fmla="*/ 4 w 51"/>
                    <a:gd name="T3" fmla="*/ 46 h 46"/>
                    <a:gd name="T4" fmla="*/ 6 w 51"/>
                    <a:gd name="T5" fmla="*/ 23 h 46"/>
                    <a:gd name="T6" fmla="*/ 51 w 51"/>
                    <a:gd name="T7" fmla="*/ 5 h 46"/>
                    <a:gd name="T8" fmla="*/ 16 w 51"/>
                    <a:gd name="T9" fmla="*/ 15 h 46"/>
                    <a:gd name="T10" fmla="*/ 6 w 51"/>
                    <a:gd name="T11" fmla="*/ 46 h 46"/>
                  </a:gdLst>
                  <a:ahLst/>
                  <a:cxnLst>
                    <a:cxn ang="0">
                      <a:pos x="T0" y="T1"/>
                    </a:cxn>
                    <a:cxn ang="0">
                      <a:pos x="T2" y="T3"/>
                    </a:cxn>
                    <a:cxn ang="0">
                      <a:pos x="T4" y="T5"/>
                    </a:cxn>
                    <a:cxn ang="0">
                      <a:pos x="T6" y="T7"/>
                    </a:cxn>
                    <a:cxn ang="0">
                      <a:pos x="T8" y="T9"/>
                    </a:cxn>
                    <a:cxn ang="0">
                      <a:pos x="T10" y="T11"/>
                    </a:cxn>
                  </a:cxnLst>
                  <a:rect l="0" t="0" r="r" b="b"/>
                  <a:pathLst>
                    <a:path w="51" h="46">
                      <a:moveTo>
                        <a:pt x="6" y="46"/>
                      </a:moveTo>
                      <a:cubicBezTo>
                        <a:pt x="4" y="46"/>
                        <a:pt x="4" y="46"/>
                        <a:pt x="4" y="46"/>
                      </a:cubicBezTo>
                      <a:cubicBezTo>
                        <a:pt x="4" y="46"/>
                        <a:pt x="0" y="38"/>
                        <a:pt x="6" y="23"/>
                      </a:cubicBezTo>
                      <a:cubicBezTo>
                        <a:pt x="11" y="8"/>
                        <a:pt x="36" y="0"/>
                        <a:pt x="51" y="5"/>
                      </a:cubicBezTo>
                      <a:cubicBezTo>
                        <a:pt x="51" y="5"/>
                        <a:pt x="28" y="3"/>
                        <a:pt x="16" y="15"/>
                      </a:cubicBezTo>
                      <a:cubicBezTo>
                        <a:pt x="5" y="26"/>
                        <a:pt x="5" y="34"/>
                        <a:pt x="6" y="46"/>
                      </a:cubicBezTo>
                      <a:close/>
                    </a:path>
                  </a:pathLst>
                </a:custGeom>
                <a:solidFill>
                  <a:srgbClr val="FFFFFF"/>
                </a:solidFill>
                <a:ln>
                  <a:noFill/>
                </a:ln>
                <a:extLst>
                  <a:ext uri="{91240B29-F687-4F45-9708-019B960494DF}">
                    <a14:hiddenLine xmlns:a14="http://schemas.microsoft.com/office/drawing/2010/main" w="6350" cap="flat">
                      <a:solidFill>
                        <a:srgbClr val="231815"/>
                      </a:solidFill>
                      <a:prstDash val="solid"/>
                      <a:miter lim="800000"/>
                      <a:headEnd/>
                      <a:tailEnd/>
                    </a14:hiddenLine>
                  </a:ext>
                </a:extLst>
              </p:spPr>
              <p:txBody>
                <a:bodyPr/>
                <a:lstStyle/>
                <a:p>
                  <a:endParaRPr lang="en-US"/>
                </a:p>
              </p:txBody>
            </p:sp>
          </p:grpSp>
          <p:grpSp>
            <p:nvGrpSpPr>
              <p:cNvPr id="555" name="Group 826">
                <a:extLst>
                  <a:ext uri="{FF2B5EF4-FFF2-40B4-BE49-F238E27FC236}">
                    <a16:creationId xmlns:a16="http://schemas.microsoft.com/office/drawing/2014/main" id="{6114DDC5-AFE2-42D6-9F0B-3F96DA02F744}"/>
                  </a:ext>
                </a:extLst>
              </p:cNvPr>
              <p:cNvGrpSpPr>
                <a:grpSpLocks noChangeAspect="1"/>
              </p:cNvGrpSpPr>
              <p:nvPr/>
            </p:nvGrpSpPr>
            <p:grpSpPr bwMode="auto">
              <a:xfrm>
                <a:off x="5459142" y="3670338"/>
                <a:ext cx="838200" cy="812574"/>
                <a:chOff x="3027" y="1837"/>
                <a:chExt cx="1014" cy="983"/>
              </a:xfrm>
            </p:grpSpPr>
            <p:sp>
              <p:nvSpPr>
                <p:cNvPr id="656" name="Freeform 667">
                  <a:extLst>
                    <a:ext uri="{FF2B5EF4-FFF2-40B4-BE49-F238E27FC236}">
                      <a16:creationId xmlns:a16="http://schemas.microsoft.com/office/drawing/2014/main" id="{4C666AEF-A50A-4F3B-83D2-287B3FA9AAF0}"/>
                    </a:ext>
                  </a:extLst>
                </p:cNvPr>
                <p:cNvSpPr>
                  <a:spLocks noChangeAspect="1"/>
                </p:cNvSpPr>
                <p:nvPr/>
              </p:nvSpPr>
              <p:spPr bwMode="auto">
                <a:xfrm>
                  <a:off x="3027" y="1837"/>
                  <a:ext cx="1014" cy="983"/>
                </a:xfrm>
                <a:custGeom>
                  <a:avLst/>
                  <a:gdLst>
                    <a:gd name="T0" fmla="*/ 39 w 165"/>
                    <a:gd name="T1" fmla="*/ 31 h 160"/>
                    <a:gd name="T2" fmla="*/ 56 w 165"/>
                    <a:gd name="T3" fmla="*/ 12 h 160"/>
                    <a:gd name="T4" fmla="*/ 98 w 165"/>
                    <a:gd name="T5" fmla="*/ 7 h 160"/>
                    <a:gd name="T6" fmla="*/ 129 w 165"/>
                    <a:gd name="T7" fmla="*/ 20 h 160"/>
                    <a:gd name="T8" fmla="*/ 159 w 165"/>
                    <a:gd name="T9" fmla="*/ 53 h 160"/>
                    <a:gd name="T10" fmla="*/ 146 w 165"/>
                    <a:gd name="T11" fmla="*/ 128 h 160"/>
                    <a:gd name="T12" fmla="*/ 113 w 165"/>
                    <a:gd name="T13" fmla="*/ 156 h 160"/>
                    <a:gd name="T14" fmla="*/ 35 w 165"/>
                    <a:gd name="T15" fmla="*/ 148 h 160"/>
                    <a:gd name="T16" fmla="*/ 4 w 165"/>
                    <a:gd name="T17" fmla="*/ 105 h 160"/>
                    <a:gd name="T18" fmla="*/ 8 w 165"/>
                    <a:gd name="T19" fmla="*/ 57 h 160"/>
                    <a:gd name="T20" fmla="*/ 39 w 165"/>
                    <a:gd name="T21" fmla="*/ 3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60">
                      <a:moveTo>
                        <a:pt x="39" y="31"/>
                      </a:moveTo>
                      <a:cubicBezTo>
                        <a:pt x="39" y="31"/>
                        <a:pt x="52" y="16"/>
                        <a:pt x="56" y="12"/>
                      </a:cubicBezTo>
                      <a:cubicBezTo>
                        <a:pt x="60" y="9"/>
                        <a:pt x="73" y="0"/>
                        <a:pt x="98" y="7"/>
                      </a:cubicBezTo>
                      <a:cubicBezTo>
                        <a:pt x="116" y="12"/>
                        <a:pt x="128" y="19"/>
                        <a:pt x="129" y="20"/>
                      </a:cubicBezTo>
                      <a:cubicBezTo>
                        <a:pt x="131" y="21"/>
                        <a:pt x="153" y="33"/>
                        <a:pt x="159" y="53"/>
                      </a:cubicBezTo>
                      <a:cubicBezTo>
                        <a:pt x="165" y="74"/>
                        <a:pt x="165" y="107"/>
                        <a:pt x="146" y="128"/>
                      </a:cubicBezTo>
                      <a:cubicBezTo>
                        <a:pt x="146" y="128"/>
                        <a:pt x="135" y="151"/>
                        <a:pt x="113" y="156"/>
                      </a:cubicBezTo>
                      <a:cubicBezTo>
                        <a:pt x="92" y="160"/>
                        <a:pt x="52" y="159"/>
                        <a:pt x="35" y="148"/>
                      </a:cubicBezTo>
                      <a:cubicBezTo>
                        <a:pt x="17" y="137"/>
                        <a:pt x="7" y="124"/>
                        <a:pt x="4" y="105"/>
                      </a:cubicBezTo>
                      <a:cubicBezTo>
                        <a:pt x="1" y="85"/>
                        <a:pt x="0" y="71"/>
                        <a:pt x="8" y="57"/>
                      </a:cubicBezTo>
                      <a:cubicBezTo>
                        <a:pt x="15" y="43"/>
                        <a:pt x="30" y="38"/>
                        <a:pt x="39" y="31"/>
                      </a:cubicBezTo>
                      <a:close/>
                    </a:path>
                  </a:pathLst>
                </a:custGeom>
                <a:solidFill>
                  <a:srgbClr val="CCCCFF"/>
                </a:solidFill>
                <a:ln w="6350" cap="flat">
                  <a:solidFill>
                    <a:srgbClr val="800080"/>
                  </a:solidFill>
                  <a:prstDash val="solid"/>
                  <a:miter lim="800000"/>
                  <a:headEnd/>
                  <a:tailEnd/>
                </a:ln>
              </p:spPr>
              <p:txBody>
                <a:bodyPr/>
                <a:lstStyle/>
                <a:p>
                  <a:endParaRPr lang="en-US"/>
                </a:p>
              </p:txBody>
            </p:sp>
            <p:sp>
              <p:nvSpPr>
                <p:cNvPr id="657" name="Freeform 668">
                  <a:extLst>
                    <a:ext uri="{FF2B5EF4-FFF2-40B4-BE49-F238E27FC236}">
                      <a16:creationId xmlns:a16="http://schemas.microsoft.com/office/drawing/2014/main" id="{B31AFAD6-F8C2-45C7-9E7E-F05D3580CCCA}"/>
                    </a:ext>
                  </a:extLst>
                </p:cNvPr>
                <p:cNvSpPr>
                  <a:spLocks noChangeAspect="1"/>
                </p:cNvSpPr>
                <p:nvPr/>
              </p:nvSpPr>
              <p:spPr bwMode="auto">
                <a:xfrm>
                  <a:off x="3230" y="2090"/>
                  <a:ext cx="559" cy="626"/>
                </a:xfrm>
                <a:custGeom>
                  <a:avLst/>
                  <a:gdLst>
                    <a:gd name="T0" fmla="*/ 233 w 559"/>
                    <a:gd name="T1" fmla="*/ 140 h 626"/>
                    <a:gd name="T2" fmla="*/ 147 w 559"/>
                    <a:gd name="T3" fmla="*/ 140 h 626"/>
                    <a:gd name="T4" fmla="*/ 135 w 559"/>
                    <a:gd name="T5" fmla="*/ 66 h 626"/>
                    <a:gd name="T6" fmla="*/ 221 w 559"/>
                    <a:gd name="T7" fmla="*/ 30 h 626"/>
                    <a:gd name="T8" fmla="*/ 307 w 559"/>
                    <a:gd name="T9" fmla="*/ 23 h 626"/>
                    <a:gd name="T10" fmla="*/ 338 w 559"/>
                    <a:gd name="T11" fmla="*/ 11 h 626"/>
                    <a:gd name="T12" fmla="*/ 393 w 559"/>
                    <a:gd name="T13" fmla="*/ 5 h 626"/>
                    <a:gd name="T14" fmla="*/ 491 w 559"/>
                    <a:gd name="T15" fmla="*/ 128 h 626"/>
                    <a:gd name="T16" fmla="*/ 498 w 559"/>
                    <a:gd name="T17" fmla="*/ 245 h 626"/>
                    <a:gd name="T18" fmla="*/ 553 w 559"/>
                    <a:gd name="T19" fmla="*/ 331 h 626"/>
                    <a:gd name="T20" fmla="*/ 541 w 559"/>
                    <a:gd name="T21" fmla="*/ 392 h 626"/>
                    <a:gd name="T22" fmla="*/ 467 w 559"/>
                    <a:gd name="T23" fmla="*/ 448 h 626"/>
                    <a:gd name="T24" fmla="*/ 412 w 559"/>
                    <a:gd name="T25" fmla="*/ 337 h 626"/>
                    <a:gd name="T26" fmla="*/ 461 w 559"/>
                    <a:gd name="T27" fmla="*/ 269 h 626"/>
                    <a:gd name="T28" fmla="*/ 467 w 559"/>
                    <a:gd name="T29" fmla="*/ 146 h 626"/>
                    <a:gd name="T30" fmla="*/ 424 w 559"/>
                    <a:gd name="T31" fmla="*/ 103 h 626"/>
                    <a:gd name="T32" fmla="*/ 362 w 559"/>
                    <a:gd name="T33" fmla="*/ 134 h 626"/>
                    <a:gd name="T34" fmla="*/ 289 w 559"/>
                    <a:gd name="T35" fmla="*/ 159 h 626"/>
                    <a:gd name="T36" fmla="*/ 252 w 559"/>
                    <a:gd name="T37" fmla="*/ 251 h 626"/>
                    <a:gd name="T38" fmla="*/ 184 w 559"/>
                    <a:gd name="T39" fmla="*/ 294 h 626"/>
                    <a:gd name="T40" fmla="*/ 160 w 559"/>
                    <a:gd name="T41" fmla="*/ 343 h 626"/>
                    <a:gd name="T42" fmla="*/ 184 w 559"/>
                    <a:gd name="T43" fmla="*/ 491 h 626"/>
                    <a:gd name="T44" fmla="*/ 197 w 559"/>
                    <a:gd name="T45" fmla="*/ 515 h 626"/>
                    <a:gd name="T46" fmla="*/ 264 w 559"/>
                    <a:gd name="T47" fmla="*/ 571 h 626"/>
                    <a:gd name="T48" fmla="*/ 172 w 559"/>
                    <a:gd name="T49" fmla="*/ 601 h 626"/>
                    <a:gd name="T50" fmla="*/ 92 w 559"/>
                    <a:gd name="T51" fmla="*/ 515 h 626"/>
                    <a:gd name="T52" fmla="*/ 6 w 559"/>
                    <a:gd name="T53" fmla="*/ 435 h 626"/>
                    <a:gd name="T54" fmla="*/ 0 w 559"/>
                    <a:gd name="T55" fmla="*/ 343 h 626"/>
                    <a:gd name="T56" fmla="*/ 55 w 559"/>
                    <a:gd name="T57" fmla="*/ 294 h 626"/>
                    <a:gd name="T58" fmla="*/ 154 w 559"/>
                    <a:gd name="T59" fmla="*/ 282 h 626"/>
                    <a:gd name="T60" fmla="*/ 221 w 559"/>
                    <a:gd name="T61" fmla="*/ 251 h 626"/>
                    <a:gd name="T62" fmla="*/ 246 w 559"/>
                    <a:gd name="T63" fmla="*/ 189 h 626"/>
                    <a:gd name="T64" fmla="*/ 233 w 559"/>
                    <a:gd name="T65" fmla="*/ 14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9" h="626">
                      <a:moveTo>
                        <a:pt x="233" y="140"/>
                      </a:moveTo>
                      <a:cubicBezTo>
                        <a:pt x="221" y="140"/>
                        <a:pt x="172" y="140"/>
                        <a:pt x="147" y="140"/>
                      </a:cubicBezTo>
                      <a:cubicBezTo>
                        <a:pt x="117" y="140"/>
                        <a:pt x="104" y="97"/>
                        <a:pt x="135" y="66"/>
                      </a:cubicBezTo>
                      <a:cubicBezTo>
                        <a:pt x="172" y="36"/>
                        <a:pt x="203" y="30"/>
                        <a:pt x="221" y="30"/>
                      </a:cubicBezTo>
                      <a:cubicBezTo>
                        <a:pt x="240" y="30"/>
                        <a:pt x="295" y="30"/>
                        <a:pt x="307" y="23"/>
                      </a:cubicBezTo>
                      <a:cubicBezTo>
                        <a:pt x="313" y="23"/>
                        <a:pt x="332" y="11"/>
                        <a:pt x="338" y="11"/>
                      </a:cubicBezTo>
                      <a:cubicBezTo>
                        <a:pt x="350" y="11"/>
                        <a:pt x="380" y="0"/>
                        <a:pt x="393" y="5"/>
                      </a:cubicBezTo>
                      <a:cubicBezTo>
                        <a:pt x="466" y="22"/>
                        <a:pt x="491" y="110"/>
                        <a:pt x="491" y="128"/>
                      </a:cubicBezTo>
                      <a:cubicBezTo>
                        <a:pt x="491" y="146"/>
                        <a:pt x="498" y="226"/>
                        <a:pt x="498" y="245"/>
                      </a:cubicBezTo>
                      <a:cubicBezTo>
                        <a:pt x="504" y="257"/>
                        <a:pt x="553" y="306"/>
                        <a:pt x="553" y="331"/>
                      </a:cubicBezTo>
                      <a:cubicBezTo>
                        <a:pt x="559" y="355"/>
                        <a:pt x="541" y="380"/>
                        <a:pt x="541" y="392"/>
                      </a:cubicBezTo>
                      <a:cubicBezTo>
                        <a:pt x="541" y="399"/>
                        <a:pt x="541" y="460"/>
                        <a:pt x="467" y="448"/>
                      </a:cubicBezTo>
                      <a:cubicBezTo>
                        <a:pt x="393" y="435"/>
                        <a:pt x="399" y="362"/>
                        <a:pt x="412" y="337"/>
                      </a:cubicBezTo>
                      <a:cubicBezTo>
                        <a:pt x="424" y="319"/>
                        <a:pt x="461" y="300"/>
                        <a:pt x="461" y="269"/>
                      </a:cubicBezTo>
                      <a:cubicBezTo>
                        <a:pt x="467" y="239"/>
                        <a:pt x="473" y="159"/>
                        <a:pt x="467" y="146"/>
                      </a:cubicBezTo>
                      <a:cubicBezTo>
                        <a:pt x="467" y="128"/>
                        <a:pt x="455" y="103"/>
                        <a:pt x="424" y="103"/>
                      </a:cubicBezTo>
                      <a:cubicBezTo>
                        <a:pt x="393" y="103"/>
                        <a:pt x="369" y="128"/>
                        <a:pt x="362" y="134"/>
                      </a:cubicBezTo>
                      <a:cubicBezTo>
                        <a:pt x="350" y="140"/>
                        <a:pt x="289" y="140"/>
                        <a:pt x="289" y="159"/>
                      </a:cubicBezTo>
                      <a:cubicBezTo>
                        <a:pt x="289" y="183"/>
                        <a:pt x="270" y="232"/>
                        <a:pt x="252" y="251"/>
                      </a:cubicBezTo>
                      <a:cubicBezTo>
                        <a:pt x="227" y="276"/>
                        <a:pt x="184" y="294"/>
                        <a:pt x="184" y="294"/>
                      </a:cubicBezTo>
                      <a:cubicBezTo>
                        <a:pt x="184" y="294"/>
                        <a:pt x="147" y="319"/>
                        <a:pt x="160" y="343"/>
                      </a:cubicBezTo>
                      <a:cubicBezTo>
                        <a:pt x="166" y="368"/>
                        <a:pt x="240" y="386"/>
                        <a:pt x="184" y="491"/>
                      </a:cubicBezTo>
                      <a:cubicBezTo>
                        <a:pt x="184" y="491"/>
                        <a:pt x="178" y="515"/>
                        <a:pt x="197" y="515"/>
                      </a:cubicBezTo>
                      <a:cubicBezTo>
                        <a:pt x="221" y="521"/>
                        <a:pt x="264" y="546"/>
                        <a:pt x="264" y="571"/>
                      </a:cubicBezTo>
                      <a:cubicBezTo>
                        <a:pt x="264" y="595"/>
                        <a:pt x="240" y="626"/>
                        <a:pt x="172" y="601"/>
                      </a:cubicBezTo>
                      <a:cubicBezTo>
                        <a:pt x="129" y="583"/>
                        <a:pt x="135" y="546"/>
                        <a:pt x="92" y="515"/>
                      </a:cubicBezTo>
                      <a:cubicBezTo>
                        <a:pt x="49" y="485"/>
                        <a:pt x="12" y="466"/>
                        <a:pt x="6" y="435"/>
                      </a:cubicBezTo>
                      <a:cubicBezTo>
                        <a:pt x="0" y="405"/>
                        <a:pt x="0" y="374"/>
                        <a:pt x="0" y="343"/>
                      </a:cubicBezTo>
                      <a:cubicBezTo>
                        <a:pt x="0" y="306"/>
                        <a:pt x="12" y="288"/>
                        <a:pt x="55" y="294"/>
                      </a:cubicBezTo>
                      <a:cubicBezTo>
                        <a:pt x="98" y="294"/>
                        <a:pt x="123" y="306"/>
                        <a:pt x="154" y="282"/>
                      </a:cubicBezTo>
                      <a:cubicBezTo>
                        <a:pt x="184" y="263"/>
                        <a:pt x="209" y="257"/>
                        <a:pt x="221" y="251"/>
                      </a:cubicBezTo>
                      <a:cubicBezTo>
                        <a:pt x="233" y="251"/>
                        <a:pt x="246" y="220"/>
                        <a:pt x="246" y="189"/>
                      </a:cubicBezTo>
                      <a:cubicBezTo>
                        <a:pt x="252" y="153"/>
                        <a:pt x="233" y="140"/>
                        <a:pt x="233" y="140"/>
                      </a:cubicBezTo>
                      <a:close/>
                    </a:path>
                  </a:pathLst>
                </a:custGeom>
                <a:solidFill>
                  <a:srgbClr val="9966FF"/>
                </a:solidFill>
                <a:ln w="6350" cap="flat">
                  <a:solidFill>
                    <a:srgbClr val="993366"/>
                  </a:solidFill>
                  <a:prstDash val="solid"/>
                  <a:miter lim="800000"/>
                  <a:headEnd/>
                  <a:tailEnd/>
                </a:ln>
              </p:spPr>
              <p:txBody>
                <a:bodyPr/>
                <a:lstStyle/>
                <a:p>
                  <a:endParaRPr lang="en-US"/>
                </a:p>
              </p:txBody>
            </p:sp>
            <p:sp>
              <p:nvSpPr>
                <p:cNvPr id="658" name="Freeform 669">
                  <a:extLst>
                    <a:ext uri="{FF2B5EF4-FFF2-40B4-BE49-F238E27FC236}">
                      <a16:creationId xmlns:a16="http://schemas.microsoft.com/office/drawing/2014/main" id="{832B74CA-9EBF-4DC0-8561-34877D768391}"/>
                    </a:ext>
                  </a:extLst>
                </p:cNvPr>
                <p:cNvSpPr>
                  <a:spLocks noChangeAspect="1"/>
                </p:cNvSpPr>
                <p:nvPr/>
              </p:nvSpPr>
              <p:spPr bwMode="auto">
                <a:xfrm>
                  <a:off x="3076" y="2132"/>
                  <a:ext cx="129" cy="264"/>
                </a:xfrm>
                <a:custGeom>
                  <a:avLst/>
                  <a:gdLst>
                    <a:gd name="T0" fmla="*/ 4 w 21"/>
                    <a:gd name="T1" fmla="*/ 43 h 43"/>
                    <a:gd name="T2" fmla="*/ 21 w 21"/>
                    <a:gd name="T3" fmla="*/ 0 h 43"/>
                    <a:gd name="T4" fmla="*/ 3 w 21"/>
                    <a:gd name="T5" fmla="*/ 18 h 43"/>
                    <a:gd name="T6" fmla="*/ 4 w 21"/>
                    <a:gd name="T7" fmla="*/ 43 h 43"/>
                  </a:gdLst>
                  <a:ahLst/>
                  <a:cxnLst>
                    <a:cxn ang="0">
                      <a:pos x="T0" y="T1"/>
                    </a:cxn>
                    <a:cxn ang="0">
                      <a:pos x="T2" y="T3"/>
                    </a:cxn>
                    <a:cxn ang="0">
                      <a:pos x="T4" y="T5"/>
                    </a:cxn>
                    <a:cxn ang="0">
                      <a:pos x="T6" y="T7"/>
                    </a:cxn>
                  </a:cxnLst>
                  <a:rect l="0" t="0" r="r" b="b"/>
                  <a:pathLst>
                    <a:path w="21" h="43">
                      <a:moveTo>
                        <a:pt x="4" y="43"/>
                      </a:moveTo>
                      <a:cubicBezTo>
                        <a:pt x="4" y="43"/>
                        <a:pt x="1" y="14"/>
                        <a:pt x="21" y="0"/>
                      </a:cubicBezTo>
                      <a:cubicBezTo>
                        <a:pt x="21" y="0"/>
                        <a:pt x="6" y="4"/>
                        <a:pt x="3" y="18"/>
                      </a:cubicBezTo>
                      <a:cubicBezTo>
                        <a:pt x="0" y="31"/>
                        <a:pt x="0" y="38"/>
                        <a:pt x="4" y="43"/>
                      </a:cubicBezTo>
                      <a:close/>
                    </a:path>
                  </a:pathLst>
                </a:custGeom>
                <a:solidFill>
                  <a:srgbClr val="FFFFFF"/>
                </a:solidFill>
                <a:ln>
                  <a:noFill/>
                </a:ln>
                <a:extLst>
                  <a:ext uri="{91240B29-F687-4F45-9708-019B960494DF}">
                    <a14:hiddenLine xmlns:a14="http://schemas.microsoft.com/office/drawing/2010/main" w="6350" cap="flat">
                      <a:solidFill>
                        <a:srgbClr val="231815"/>
                      </a:solidFill>
                      <a:prstDash val="solid"/>
                      <a:miter lim="800000"/>
                      <a:headEnd/>
                      <a:tailEnd/>
                    </a14:hiddenLine>
                  </a:ext>
                </a:extLst>
              </p:spPr>
              <p:txBody>
                <a:bodyPr/>
                <a:lstStyle/>
                <a:p>
                  <a:endParaRPr lang="en-US"/>
                </a:p>
              </p:txBody>
            </p:sp>
            <p:sp>
              <p:nvSpPr>
                <p:cNvPr id="659" name="Freeform 670">
                  <a:extLst>
                    <a:ext uri="{FF2B5EF4-FFF2-40B4-BE49-F238E27FC236}">
                      <a16:creationId xmlns:a16="http://schemas.microsoft.com/office/drawing/2014/main" id="{94E32674-6940-4ABE-9B42-1BCA00B5269B}"/>
                    </a:ext>
                  </a:extLst>
                </p:cNvPr>
                <p:cNvSpPr>
                  <a:spLocks noChangeAspect="1"/>
                </p:cNvSpPr>
                <p:nvPr/>
              </p:nvSpPr>
              <p:spPr bwMode="auto">
                <a:xfrm>
                  <a:off x="3335" y="1880"/>
                  <a:ext cx="325" cy="154"/>
                </a:xfrm>
                <a:custGeom>
                  <a:avLst/>
                  <a:gdLst>
                    <a:gd name="T0" fmla="*/ 0 w 53"/>
                    <a:gd name="T1" fmla="*/ 25 h 25"/>
                    <a:gd name="T2" fmla="*/ 25 w 53"/>
                    <a:gd name="T3" fmla="*/ 7 h 25"/>
                    <a:gd name="T4" fmla="*/ 53 w 53"/>
                    <a:gd name="T5" fmla="*/ 8 h 25"/>
                    <a:gd name="T6" fmla="*/ 26 w 53"/>
                    <a:gd name="T7" fmla="*/ 2 h 25"/>
                    <a:gd name="T8" fmla="*/ 0 w 53"/>
                    <a:gd name="T9" fmla="*/ 25 h 25"/>
                  </a:gdLst>
                  <a:ahLst/>
                  <a:cxnLst>
                    <a:cxn ang="0">
                      <a:pos x="T0" y="T1"/>
                    </a:cxn>
                    <a:cxn ang="0">
                      <a:pos x="T2" y="T3"/>
                    </a:cxn>
                    <a:cxn ang="0">
                      <a:pos x="T4" y="T5"/>
                    </a:cxn>
                    <a:cxn ang="0">
                      <a:pos x="T6" y="T7"/>
                    </a:cxn>
                    <a:cxn ang="0">
                      <a:pos x="T8" y="T9"/>
                    </a:cxn>
                  </a:cxnLst>
                  <a:rect l="0" t="0" r="r" b="b"/>
                  <a:pathLst>
                    <a:path w="53" h="25">
                      <a:moveTo>
                        <a:pt x="0" y="25"/>
                      </a:moveTo>
                      <a:cubicBezTo>
                        <a:pt x="0" y="25"/>
                        <a:pt x="7" y="10"/>
                        <a:pt x="25" y="7"/>
                      </a:cubicBezTo>
                      <a:cubicBezTo>
                        <a:pt x="42" y="3"/>
                        <a:pt x="53" y="8"/>
                        <a:pt x="53" y="8"/>
                      </a:cubicBezTo>
                      <a:cubicBezTo>
                        <a:pt x="53" y="8"/>
                        <a:pt x="40" y="0"/>
                        <a:pt x="26" y="2"/>
                      </a:cubicBezTo>
                      <a:cubicBezTo>
                        <a:pt x="11" y="3"/>
                        <a:pt x="1" y="15"/>
                        <a:pt x="0" y="25"/>
                      </a:cubicBezTo>
                      <a:close/>
                    </a:path>
                  </a:pathLst>
                </a:custGeom>
                <a:solidFill>
                  <a:srgbClr val="FFFFFF"/>
                </a:solidFill>
                <a:ln>
                  <a:noFill/>
                </a:ln>
                <a:extLst>
                  <a:ext uri="{91240B29-F687-4F45-9708-019B960494DF}">
                    <a14:hiddenLine xmlns:a14="http://schemas.microsoft.com/office/drawing/2010/main" w="6350" cap="flat">
                      <a:solidFill>
                        <a:srgbClr val="FF6600"/>
                      </a:solidFill>
                      <a:prstDash val="solid"/>
                      <a:miter lim="800000"/>
                      <a:headEnd/>
                      <a:tailEnd/>
                    </a14:hiddenLine>
                  </a:ext>
                </a:extLst>
              </p:spPr>
              <p:txBody>
                <a:bodyPr/>
                <a:lstStyle/>
                <a:p>
                  <a:endParaRPr lang="en-US"/>
                </a:p>
              </p:txBody>
            </p:sp>
            <p:sp>
              <p:nvSpPr>
                <p:cNvPr id="660" name="Freeform 671">
                  <a:extLst>
                    <a:ext uri="{FF2B5EF4-FFF2-40B4-BE49-F238E27FC236}">
                      <a16:creationId xmlns:a16="http://schemas.microsoft.com/office/drawing/2014/main" id="{D3226F7F-1FF6-4303-9872-A559C0D3223A}"/>
                    </a:ext>
                  </a:extLst>
                </p:cNvPr>
                <p:cNvSpPr>
                  <a:spLocks noChangeAspect="1"/>
                </p:cNvSpPr>
                <p:nvPr/>
              </p:nvSpPr>
              <p:spPr bwMode="auto">
                <a:xfrm>
                  <a:off x="3279" y="2071"/>
                  <a:ext cx="31" cy="67"/>
                </a:xfrm>
                <a:custGeom>
                  <a:avLst/>
                  <a:gdLst>
                    <a:gd name="T0" fmla="*/ 1 w 5"/>
                    <a:gd name="T1" fmla="*/ 4 h 11"/>
                    <a:gd name="T2" fmla="*/ 0 w 5"/>
                    <a:gd name="T3" fmla="*/ 1 h 11"/>
                    <a:gd name="T4" fmla="*/ 5 w 5"/>
                    <a:gd name="T5" fmla="*/ 4 h 11"/>
                    <a:gd name="T6" fmla="*/ 1 w 5"/>
                    <a:gd name="T7" fmla="*/ 9 h 11"/>
                    <a:gd name="T8" fmla="*/ 1 w 5"/>
                    <a:gd name="T9" fmla="*/ 4 h 11"/>
                  </a:gdLst>
                  <a:ahLst/>
                  <a:cxnLst>
                    <a:cxn ang="0">
                      <a:pos x="T0" y="T1"/>
                    </a:cxn>
                    <a:cxn ang="0">
                      <a:pos x="T2" y="T3"/>
                    </a:cxn>
                    <a:cxn ang="0">
                      <a:pos x="T4" y="T5"/>
                    </a:cxn>
                    <a:cxn ang="0">
                      <a:pos x="T6" y="T7"/>
                    </a:cxn>
                    <a:cxn ang="0">
                      <a:pos x="T8" y="T9"/>
                    </a:cxn>
                  </a:cxnLst>
                  <a:rect l="0" t="0" r="r" b="b"/>
                  <a:pathLst>
                    <a:path w="5" h="11">
                      <a:moveTo>
                        <a:pt x="1" y="4"/>
                      </a:moveTo>
                      <a:cubicBezTo>
                        <a:pt x="1" y="4"/>
                        <a:pt x="0" y="1"/>
                        <a:pt x="0" y="1"/>
                      </a:cubicBezTo>
                      <a:cubicBezTo>
                        <a:pt x="0" y="0"/>
                        <a:pt x="5" y="1"/>
                        <a:pt x="5" y="4"/>
                      </a:cubicBezTo>
                      <a:cubicBezTo>
                        <a:pt x="5" y="7"/>
                        <a:pt x="4" y="11"/>
                        <a:pt x="1" y="9"/>
                      </a:cubicBezTo>
                      <a:cubicBezTo>
                        <a:pt x="1" y="9"/>
                        <a:pt x="3" y="5"/>
                        <a:pt x="1" y="4"/>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61" name="Freeform 672">
                  <a:extLst>
                    <a:ext uri="{FF2B5EF4-FFF2-40B4-BE49-F238E27FC236}">
                      <a16:creationId xmlns:a16="http://schemas.microsoft.com/office/drawing/2014/main" id="{9E00E9AA-B91B-4874-A68E-F47C736F8A50}"/>
                    </a:ext>
                  </a:extLst>
                </p:cNvPr>
                <p:cNvSpPr>
                  <a:spLocks noChangeAspect="1"/>
                </p:cNvSpPr>
                <p:nvPr/>
              </p:nvSpPr>
              <p:spPr bwMode="auto">
                <a:xfrm>
                  <a:off x="3396" y="1948"/>
                  <a:ext cx="49" cy="31"/>
                </a:xfrm>
                <a:custGeom>
                  <a:avLst/>
                  <a:gdLst>
                    <a:gd name="T0" fmla="*/ 4 w 8"/>
                    <a:gd name="T1" fmla="*/ 5 h 5"/>
                    <a:gd name="T2" fmla="*/ 0 w 8"/>
                    <a:gd name="T3" fmla="*/ 3 h 5"/>
                    <a:gd name="T4" fmla="*/ 3 w 8"/>
                    <a:gd name="T5" fmla="*/ 0 h 5"/>
                    <a:gd name="T6" fmla="*/ 4 w 8"/>
                    <a:gd name="T7" fmla="*/ 5 h 5"/>
                  </a:gdLst>
                  <a:ahLst/>
                  <a:cxnLst>
                    <a:cxn ang="0">
                      <a:pos x="T0" y="T1"/>
                    </a:cxn>
                    <a:cxn ang="0">
                      <a:pos x="T2" y="T3"/>
                    </a:cxn>
                    <a:cxn ang="0">
                      <a:pos x="T4" y="T5"/>
                    </a:cxn>
                    <a:cxn ang="0">
                      <a:pos x="T6" y="T7"/>
                    </a:cxn>
                  </a:cxnLst>
                  <a:rect l="0" t="0" r="r" b="b"/>
                  <a:pathLst>
                    <a:path w="8" h="5">
                      <a:moveTo>
                        <a:pt x="4" y="5"/>
                      </a:moveTo>
                      <a:cubicBezTo>
                        <a:pt x="0" y="3"/>
                        <a:pt x="0" y="3"/>
                        <a:pt x="0" y="3"/>
                      </a:cubicBezTo>
                      <a:cubicBezTo>
                        <a:pt x="0" y="3"/>
                        <a:pt x="1" y="0"/>
                        <a:pt x="3" y="0"/>
                      </a:cubicBezTo>
                      <a:cubicBezTo>
                        <a:pt x="5" y="1"/>
                        <a:pt x="8" y="5"/>
                        <a:pt x="4" y="5"/>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62" name="Freeform 673">
                  <a:extLst>
                    <a:ext uri="{FF2B5EF4-FFF2-40B4-BE49-F238E27FC236}">
                      <a16:creationId xmlns:a16="http://schemas.microsoft.com/office/drawing/2014/main" id="{F79DD0BC-EAF0-49FD-89CA-C03B2BD63680}"/>
                    </a:ext>
                  </a:extLst>
                </p:cNvPr>
                <p:cNvSpPr>
                  <a:spLocks noChangeAspect="1"/>
                </p:cNvSpPr>
                <p:nvPr/>
              </p:nvSpPr>
              <p:spPr bwMode="auto">
                <a:xfrm>
                  <a:off x="3537" y="1917"/>
                  <a:ext cx="49" cy="62"/>
                </a:xfrm>
                <a:custGeom>
                  <a:avLst/>
                  <a:gdLst>
                    <a:gd name="T0" fmla="*/ 2 w 8"/>
                    <a:gd name="T1" fmla="*/ 0 h 10"/>
                    <a:gd name="T2" fmla="*/ 3 w 8"/>
                    <a:gd name="T3" fmla="*/ 9 h 10"/>
                    <a:gd name="T4" fmla="*/ 2 w 8"/>
                    <a:gd name="T5" fmla="*/ 0 h 10"/>
                  </a:gdLst>
                  <a:ahLst/>
                  <a:cxnLst>
                    <a:cxn ang="0">
                      <a:pos x="T0" y="T1"/>
                    </a:cxn>
                    <a:cxn ang="0">
                      <a:pos x="T2" y="T3"/>
                    </a:cxn>
                    <a:cxn ang="0">
                      <a:pos x="T4" y="T5"/>
                    </a:cxn>
                  </a:cxnLst>
                  <a:rect l="0" t="0" r="r" b="b"/>
                  <a:pathLst>
                    <a:path w="8" h="10">
                      <a:moveTo>
                        <a:pt x="2" y="0"/>
                      </a:moveTo>
                      <a:cubicBezTo>
                        <a:pt x="2" y="0"/>
                        <a:pt x="0" y="8"/>
                        <a:pt x="3" y="9"/>
                      </a:cubicBezTo>
                      <a:cubicBezTo>
                        <a:pt x="6" y="10"/>
                        <a:pt x="8" y="3"/>
                        <a:pt x="2" y="0"/>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63" name="Freeform 674">
                  <a:extLst>
                    <a:ext uri="{FF2B5EF4-FFF2-40B4-BE49-F238E27FC236}">
                      <a16:creationId xmlns:a16="http://schemas.microsoft.com/office/drawing/2014/main" id="{33C64F01-D5ED-4211-A097-D893AE2E88A7}"/>
                    </a:ext>
                  </a:extLst>
                </p:cNvPr>
                <p:cNvSpPr>
                  <a:spLocks noChangeAspect="1"/>
                </p:cNvSpPr>
                <p:nvPr/>
              </p:nvSpPr>
              <p:spPr bwMode="auto">
                <a:xfrm>
                  <a:off x="3611" y="2022"/>
                  <a:ext cx="61" cy="43"/>
                </a:xfrm>
                <a:custGeom>
                  <a:avLst/>
                  <a:gdLst>
                    <a:gd name="T0" fmla="*/ 2 w 10"/>
                    <a:gd name="T1" fmla="*/ 7 h 7"/>
                    <a:gd name="T2" fmla="*/ 2 w 10"/>
                    <a:gd name="T3" fmla="*/ 2 h 7"/>
                    <a:gd name="T4" fmla="*/ 7 w 10"/>
                    <a:gd name="T5" fmla="*/ 0 h 7"/>
                    <a:gd name="T6" fmla="*/ 2 w 10"/>
                    <a:gd name="T7" fmla="*/ 7 h 7"/>
                  </a:gdLst>
                  <a:ahLst/>
                  <a:cxnLst>
                    <a:cxn ang="0">
                      <a:pos x="T0" y="T1"/>
                    </a:cxn>
                    <a:cxn ang="0">
                      <a:pos x="T2" y="T3"/>
                    </a:cxn>
                    <a:cxn ang="0">
                      <a:pos x="T4" y="T5"/>
                    </a:cxn>
                    <a:cxn ang="0">
                      <a:pos x="T6" y="T7"/>
                    </a:cxn>
                  </a:cxnLst>
                  <a:rect l="0" t="0" r="r" b="b"/>
                  <a:pathLst>
                    <a:path w="10" h="7">
                      <a:moveTo>
                        <a:pt x="2" y="7"/>
                      </a:moveTo>
                      <a:cubicBezTo>
                        <a:pt x="2" y="7"/>
                        <a:pt x="0" y="3"/>
                        <a:pt x="2" y="2"/>
                      </a:cubicBezTo>
                      <a:cubicBezTo>
                        <a:pt x="4" y="0"/>
                        <a:pt x="7" y="0"/>
                        <a:pt x="7" y="0"/>
                      </a:cubicBezTo>
                      <a:cubicBezTo>
                        <a:pt x="7" y="0"/>
                        <a:pt x="10" y="6"/>
                        <a:pt x="2" y="7"/>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64" name="Freeform 675">
                  <a:extLst>
                    <a:ext uri="{FF2B5EF4-FFF2-40B4-BE49-F238E27FC236}">
                      <a16:creationId xmlns:a16="http://schemas.microsoft.com/office/drawing/2014/main" id="{3C324E86-0D93-4D43-9D3B-050E6CA2EFF7}"/>
                    </a:ext>
                  </a:extLst>
                </p:cNvPr>
                <p:cNvSpPr>
                  <a:spLocks noChangeAspect="1"/>
                </p:cNvSpPr>
                <p:nvPr/>
              </p:nvSpPr>
              <p:spPr bwMode="auto">
                <a:xfrm>
                  <a:off x="3494" y="2046"/>
                  <a:ext cx="37" cy="43"/>
                </a:xfrm>
                <a:custGeom>
                  <a:avLst/>
                  <a:gdLst>
                    <a:gd name="T0" fmla="*/ 2 w 6"/>
                    <a:gd name="T1" fmla="*/ 7 h 7"/>
                    <a:gd name="T2" fmla="*/ 4 w 6"/>
                    <a:gd name="T3" fmla="*/ 2 h 7"/>
                    <a:gd name="T4" fmla="*/ 6 w 6"/>
                    <a:gd name="T5" fmla="*/ 0 h 7"/>
                    <a:gd name="T6" fmla="*/ 0 w 6"/>
                    <a:gd name="T7" fmla="*/ 4 h 7"/>
                    <a:gd name="T8" fmla="*/ 2 w 6"/>
                    <a:gd name="T9" fmla="*/ 7 h 7"/>
                  </a:gdLst>
                  <a:ahLst/>
                  <a:cxnLst>
                    <a:cxn ang="0">
                      <a:pos x="T0" y="T1"/>
                    </a:cxn>
                    <a:cxn ang="0">
                      <a:pos x="T2" y="T3"/>
                    </a:cxn>
                    <a:cxn ang="0">
                      <a:pos x="T4" y="T5"/>
                    </a:cxn>
                    <a:cxn ang="0">
                      <a:pos x="T6" y="T7"/>
                    </a:cxn>
                    <a:cxn ang="0">
                      <a:pos x="T8" y="T9"/>
                    </a:cxn>
                  </a:cxnLst>
                  <a:rect l="0" t="0" r="r" b="b"/>
                  <a:pathLst>
                    <a:path w="6" h="7">
                      <a:moveTo>
                        <a:pt x="2" y="7"/>
                      </a:moveTo>
                      <a:cubicBezTo>
                        <a:pt x="2" y="7"/>
                        <a:pt x="3" y="3"/>
                        <a:pt x="4" y="2"/>
                      </a:cubicBezTo>
                      <a:cubicBezTo>
                        <a:pt x="5" y="1"/>
                        <a:pt x="6" y="0"/>
                        <a:pt x="6" y="0"/>
                      </a:cubicBezTo>
                      <a:cubicBezTo>
                        <a:pt x="6" y="0"/>
                        <a:pt x="0" y="0"/>
                        <a:pt x="0" y="4"/>
                      </a:cubicBezTo>
                      <a:cubicBezTo>
                        <a:pt x="0" y="7"/>
                        <a:pt x="2" y="7"/>
                        <a:pt x="2" y="7"/>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65" name="Freeform 676">
                  <a:extLst>
                    <a:ext uri="{FF2B5EF4-FFF2-40B4-BE49-F238E27FC236}">
                      <a16:creationId xmlns:a16="http://schemas.microsoft.com/office/drawing/2014/main" id="{8FDCBFFD-58DC-42DA-8940-DB7DB4CB00F1}"/>
                    </a:ext>
                  </a:extLst>
                </p:cNvPr>
                <p:cNvSpPr>
                  <a:spLocks noChangeAspect="1"/>
                </p:cNvSpPr>
                <p:nvPr/>
              </p:nvSpPr>
              <p:spPr bwMode="auto">
                <a:xfrm>
                  <a:off x="3789" y="1997"/>
                  <a:ext cx="62" cy="55"/>
                </a:xfrm>
                <a:custGeom>
                  <a:avLst/>
                  <a:gdLst>
                    <a:gd name="T0" fmla="*/ 0 w 10"/>
                    <a:gd name="T1" fmla="*/ 0 h 9"/>
                    <a:gd name="T2" fmla="*/ 6 w 10"/>
                    <a:gd name="T3" fmla="*/ 8 h 9"/>
                    <a:gd name="T4" fmla="*/ 0 w 10"/>
                    <a:gd name="T5" fmla="*/ 0 h 9"/>
                  </a:gdLst>
                  <a:ahLst/>
                  <a:cxnLst>
                    <a:cxn ang="0">
                      <a:pos x="T0" y="T1"/>
                    </a:cxn>
                    <a:cxn ang="0">
                      <a:pos x="T2" y="T3"/>
                    </a:cxn>
                    <a:cxn ang="0">
                      <a:pos x="T4" y="T5"/>
                    </a:cxn>
                  </a:cxnLst>
                  <a:rect l="0" t="0" r="r" b="b"/>
                  <a:pathLst>
                    <a:path w="10" h="9">
                      <a:moveTo>
                        <a:pt x="0" y="0"/>
                      </a:moveTo>
                      <a:cubicBezTo>
                        <a:pt x="0" y="0"/>
                        <a:pt x="1" y="9"/>
                        <a:pt x="6" y="8"/>
                      </a:cubicBezTo>
                      <a:cubicBezTo>
                        <a:pt x="10" y="6"/>
                        <a:pt x="7" y="1"/>
                        <a:pt x="0" y="0"/>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66" name="Freeform 677">
                  <a:extLst>
                    <a:ext uri="{FF2B5EF4-FFF2-40B4-BE49-F238E27FC236}">
                      <a16:creationId xmlns:a16="http://schemas.microsoft.com/office/drawing/2014/main" id="{2EA397B2-6B7A-4C65-9E98-42D68F9259A0}"/>
                    </a:ext>
                  </a:extLst>
                </p:cNvPr>
                <p:cNvSpPr>
                  <a:spLocks noChangeAspect="1"/>
                </p:cNvSpPr>
                <p:nvPr/>
              </p:nvSpPr>
              <p:spPr bwMode="auto">
                <a:xfrm>
                  <a:off x="3888" y="2126"/>
                  <a:ext cx="49" cy="49"/>
                </a:xfrm>
                <a:custGeom>
                  <a:avLst/>
                  <a:gdLst>
                    <a:gd name="T0" fmla="*/ 0 w 8"/>
                    <a:gd name="T1" fmla="*/ 0 h 8"/>
                    <a:gd name="T2" fmla="*/ 4 w 8"/>
                    <a:gd name="T3" fmla="*/ 8 h 8"/>
                    <a:gd name="T4" fmla="*/ 0 w 8"/>
                    <a:gd name="T5" fmla="*/ 0 h 8"/>
                  </a:gdLst>
                  <a:ahLst/>
                  <a:cxnLst>
                    <a:cxn ang="0">
                      <a:pos x="T0" y="T1"/>
                    </a:cxn>
                    <a:cxn ang="0">
                      <a:pos x="T2" y="T3"/>
                    </a:cxn>
                    <a:cxn ang="0">
                      <a:pos x="T4" y="T5"/>
                    </a:cxn>
                  </a:cxnLst>
                  <a:rect l="0" t="0" r="r" b="b"/>
                  <a:pathLst>
                    <a:path w="8" h="8">
                      <a:moveTo>
                        <a:pt x="0" y="0"/>
                      </a:moveTo>
                      <a:cubicBezTo>
                        <a:pt x="0" y="0"/>
                        <a:pt x="0" y="8"/>
                        <a:pt x="4" y="8"/>
                      </a:cubicBezTo>
                      <a:cubicBezTo>
                        <a:pt x="8" y="8"/>
                        <a:pt x="6" y="2"/>
                        <a:pt x="0" y="0"/>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67" name="Freeform 678">
                  <a:extLst>
                    <a:ext uri="{FF2B5EF4-FFF2-40B4-BE49-F238E27FC236}">
                      <a16:creationId xmlns:a16="http://schemas.microsoft.com/office/drawing/2014/main" id="{76505BFB-3CE6-48F0-9178-927924156891}"/>
                    </a:ext>
                  </a:extLst>
                </p:cNvPr>
                <p:cNvSpPr>
                  <a:spLocks noChangeAspect="1"/>
                </p:cNvSpPr>
                <p:nvPr/>
              </p:nvSpPr>
              <p:spPr bwMode="auto">
                <a:xfrm>
                  <a:off x="3777" y="2206"/>
                  <a:ext cx="43" cy="55"/>
                </a:xfrm>
                <a:custGeom>
                  <a:avLst/>
                  <a:gdLst>
                    <a:gd name="T0" fmla="*/ 0 w 7"/>
                    <a:gd name="T1" fmla="*/ 0 h 9"/>
                    <a:gd name="T2" fmla="*/ 4 w 7"/>
                    <a:gd name="T3" fmla="*/ 9 h 9"/>
                    <a:gd name="T4" fmla="*/ 0 w 7"/>
                    <a:gd name="T5" fmla="*/ 0 h 9"/>
                  </a:gdLst>
                  <a:ahLst/>
                  <a:cxnLst>
                    <a:cxn ang="0">
                      <a:pos x="T0" y="T1"/>
                    </a:cxn>
                    <a:cxn ang="0">
                      <a:pos x="T2" y="T3"/>
                    </a:cxn>
                    <a:cxn ang="0">
                      <a:pos x="T4" y="T5"/>
                    </a:cxn>
                  </a:cxnLst>
                  <a:rect l="0" t="0" r="r" b="b"/>
                  <a:pathLst>
                    <a:path w="7" h="9">
                      <a:moveTo>
                        <a:pt x="0" y="0"/>
                      </a:moveTo>
                      <a:cubicBezTo>
                        <a:pt x="0" y="0"/>
                        <a:pt x="1" y="9"/>
                        <a:pt x="4" y="9"/>
                      </a:cubicBezTo>
                      <a:cubicBezTo>
                        <a:pt x="7" y="8"/>
                        <a:pt x="6" y="1"/>
                        <a:pt x="0" y="0"/>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68" name="Freeform 679">
                  <a:extLst>
                    <a:ext uri="{FF2B5EF4-FFF2-40B4-BE49-F238E27FC236}">
                      <a16:creationId xmlns:a16="http://schemas.microsoft.com/office/drawing/2014/main" id="{20DAB82E-5A5C-44BB-B0CD-32F3956D969B}"/>
                    </a:ext>
                  </a:extLst>
                </p:cNvPr>
                <p:cNvSpPr>
                  <a:spLocks noChangeAspect="1"/>
                </p:cNvSpPr>
                <p:nvPr/>
              </p:nvSpPr>
              <p:spPr bwMode="auto">
                <a:xfrm>
                  <a:off x="3949" y="2353"/>
                  <a:ext cx="43" cy="62"/>
                </a:xfrm>
                <a:custGeom>
                  <a:avLst/>
                  <a:gdLst>
                    <a:gd name="T0" fmla="*/ 5 w 7"/>
                    <a:gd name="T1" fmla="*/ 7 h 10"/>
                    <a:gd name="T2" fmla="*/ 6 w 7"/>
                    <a:gd name="T3" fmla="*/ 2 h 10"/>
                    <a:gd name="T4" fmla="*/ 0 w 7"/>
                    <a:gd name="T5" fmla="*/ 6 h 10"/>
                    <a:gd name="T6" fmla="*/ 5 w 7"/>
                    <a:gd name="T7" fmla="*/ 7 h 10"/>
                  </a:gdLst>
                  <a:ahLst/>
                  <a:cxnLst>
                    <a:cxn ang="0">
                      <a:pos x="T0" y="T1"/>
                    </a:cxn>
                    <a:cxn ang="0">
                      <a:pos x="T2" y="T3"/>
                    </a:cxn>
                    <a:cxn ang="0">
                      <a:pos x="T4" y="T5"/>
                    </a:cxn>
                    <a:cxn ang="0">
                      <a:pos x="T6" y="T7"/>
                    </a:cxn>
                  </a:cxnLst>
                  <a:rect l="0" t="0" r="r" b="b"/>
                  <a:pathLst>
                    <a:path w="7" h="10">
                      <a:moveTo>
                        <a:pt x="5" y="7"/>
                      </a:moveTo>
                      <a:cubicBezTo>
                        <a:pt x="5" y="6"/>
                        <a:pt x="7" y="3"/>
                        <a:pt x="6" y="2"/>
                      </a:cubicBezTo>
                      <a:cubicBezTo>
                        <a:pt x="6" y="0"/>
                        <a:pt x="0" y="2"/>
                        <a:pt x="0" y="6"/>
                      </a:cubicBezTo>
                      <a:cubicBezTo>
                        <a:pt x="0" y="10"/>
                        <a:pt x="4" y="10"/>
                        <a:pt x="5" y="7"/>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69" name="Freeform 680">
                  <a:extLst>
                    <a:ext uri="{FF2B5EF4-FFF2-40B4-BE49-F238E27FC236}">
                      <a16:creationId xmlns:a16="http://schemas.microsoft.com/office/drawing/2014/main" id="{23778FCC-484C-40DC-B2F4-6B4A37FA2188}"/>
                    </a:ext>
                  </a:extLst>
                </p:cNvPr>
                <p:cNvSpPr>
                  <a:spLocks noChangeAspect="1"/>
                </p:cNvSpPr>
                <p:nvPr/>
              </p:nvSpPr>
              <p:spPr bwMode="auto">
                <a:xfrm>
                  <a:off x="3857" y="2538"/>
                  <a:ext cx="61" cy="67"/>
                </a:xfrm>
                <a:custGeom>
                  <a:avLst/>
                  <a:gdLst>
                    <a:gd name="T0" fmla="*/ 4 w 10"/>
                    <a:gd name="T1" fmla="*/ 11 h 11"/>
                    <a:gd name="T2" fmla="*/ 7 w 10"/>
                    <a:gd name="T3" fmla="*/ 7 h 11"/>
                    <a:gd name="T4" fmla="*/ 10 w 10"/>
                    <a:gd name="T5" fmla="*/ 2 h 11"/>
                    <a:gd name="T6" fmla="*/ 2 w 10"/>
                    <a:gd name="T7" fmla="*/ 4 h 11"/>
                    <a:gd name="T8" fmla="*/ 4 w 10"/>
                    <a:gd name="T9" fmla="*/ 11 h 11"/>
                  </a:gdLst>
                  <a:ahLst/>
                  <a:cxnLst>
                    <a:cxn ang="0">
                      <a:pos x="T0" y="T1"/>
                    </a:cxn>
                    <a:cxn ang="0">
                      <a:pos x="T2" y="T3"/>
                    </a:cxn>
                    <a:cxn ang="0">
                      <a:pos x="T4" y="T5"/>
                    </a:cxn>
                    <a:cxn ang="0">
                      <a:pos x="T6" y="T7"/>
                    </a:cxn>
                    <a:cxn ang="0">
                      <a:pos x="T8" y="T9"/>
                    </a:cxn>
                  </a:cxnLst>
                  <a:rect l="0" t="0" r="r" b="b"/>
                  <a:pathLst>
                    <a:path w="10" h="11">
                      <a:moveTo>
                        <a:pt x="4" y="11"/>
                      </a:moveTo>
                      <a:cubicBezTo>
                        <a:pt x="4" y="11"/>
                        <a:pt x="6" y="8"/>
                        <a:pt x="7" y="7"/>
                      </a:cubicBezTo>
                      <a:cubicBezTo>
                        <a:pt x="9" y="6"/>
                        <a:pt x="10" y="4"/>
                        <a:pt x="10" y="2"/>
                      </a:cubicBezTo>
                      <a:cubicBezTo>
                        <a:pt x="10" y="0"/>
                        <a:pt x="4" y="0"/>
                        <a:pt x="2" y="4"/>
                      </a:cubicBezTo>
                      <a:cubicBezTo>
                        <a:pt x="0" y="9"/>
                        <a:pt x="1" y="11"/>
                        <a:pt x="4" y="11"/>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70" name="Freeform 681">
                  <a:extLst>
                    <a:ext uri="{FF2B5EF4-FFF2-40B4-BE49-F238E27FC236}">
                      <a16:creationId xmlns:a16="http://schemas.microsoft.com/office/drawing/2014/main" id="{7E87B491-6242-4C0E-BE8D-1CF363FAA7E0}"/>
                    </a:ext>
                  </a:extLst>
                </p:cNvPr>
                <p:cNvSpPr>
                  <a:spLocks noChangeAspect="1"/>
                </p:cNvSpPr>
                <p:nvPr/>
              </p:nvSpPr>
              <p:spPr bwMode="auto">
                <a:xfrm>
                  <a:off x="3765" y="2612"/>
                  <a:ext cx="36" cy="30"/>
                </a:xfrm>
                <a:custGeom>
                  <a:avLst/>
                  <a:gdLst>
                    <a:gd name="T0" fmla="*/ 0 w 6"/>
                    <a:gd name="T1" fmla="*/ 0 h 5"/>
                    <a:gd name="T2" fmla="*/ 3 w 6"/>
                    <a:gd name="T3" fmla="*/ 5 h 5"/>
                    <a:gd name="T4" fmla="*/ 5 w 6"/>
                    <a:gd name="T5" fmla="*/ 2 h 5"/>
                    <a:gd name="T6" fmla="*/ 0 w 6"/>
                    <a:gd name="T7" fmla="*/ 0 h 5"/>
                  </a:gdLst>
                  <a:ahLst/>
                  <a:cxnLst>
                    <a:cxn ang="0">
                      <a:pos x="T0" y="T1"/>
                    </a:cxn>
                    <a:cxn ang="0">
                      <a:pos x="T2" y="T3"/>
                    </a:cxn>
                    <a:cxn ang="0">
                      <a:pos x="T4" y="T5"/>
                    </a:cxn>
                    <a:cxn ang="0">
                      <a:pos x="T6" y="T7"/>
                    </a:cxn>
                  </a:cxnLst>
                  <a:rect l="0" t="0" r="r" b="b"/>
                  <a:pathLst>
                    <a:path w="6" h="5">
                      <a:moveTo>
                        <a:pt x="0" y="0"/>
                      </a:moveTo>
                      <a:cubicBezTo>
                        <a:pt x="0" y="0"/>
                        <a:pt x="0" y="5"/>
                        <a:pt x="3" y="5"/>
                      </a:cubicBezTo>
                      <a:cubicBezTo>
                        <a:pt x="5" y="5"/>
                        <a:pt x="6" y="3"/>
                        <a:pt x="5" y="2"/>
                      </a:cubicBezTo>
                      <a:cubicBezTo>
                        <a:pt x="4" y="1"/>
                        <a:pt x="0" y="0"/>
                        <a:pt x="0" y="0"/>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71" name="Freeform 682">
                  <a:extLst>
                    <a:ext uri="{FF2B5EF4-FFF2-40B4-BE49-F238E27FC236}">
                      <a16:creationId xmlns:a16="http://schemas.microsoft.com/office/drawing/2014/main" id="{B36BB56B-1530-4460-8E7F-EEE2039F948B}"/>
                    </a:ext>
                  </a:extLst>
                </p:cNvPr>
                <p:cNvSpPr>
                  <a:spLocks noChangeAspect="1"/>
                </p:cNvSpPr>
                <p:nvPr/>
              </p:nvSpPr>
              <p:spPr bwMode="auto">
                <a:xfrm>
                  <a:off x="3722" y="2679"/>
                  <a:ext cx="43" cy="31"/>
                </a:xfrm>
                <a:custGeom>
                  <a:avLst/>
                  <a:gdLst>
                    <a:gd name="T0" fmla="*/ 0 w 7"/>
                    <a:gd name="T1" fmla="*/ 3 h 5"/>
                    <a:gd name="T2" fmla="*/ 7 w 7"/>
                    <a:gd name="T3" fmla="*/ 3 h 5"/>
                    <a:gd name="T4" fmla="*/ 0 w 7"/>
                    <a:gd name="T5" fmla="*/ 3 h 5"/>
                  </a:gdLst>
                  <a:ahLst/>
                  <a:cxnLst>
                    <a:cxn ang="0">
                      <a:pos x="T0" y="T1"/>
                    </a:cxn>
                    <a:cxn ang="0">
                      <a:pos x="T2" y="T3"/>
                    </a:cxn>
                    <a:cxn ang="0">
                      <a:pos x="T4" y="T5"/>
                    </a:cxn>
                  </a:cxnLst>
                  <a:rect l="0" t="0" r="r" b="b"/>
                  <a:pathLst>
                    <a:path w="7" h="5">
                      <a:moveTo>
                        <a:pt x="0" y="3"/>
                      </a:moveTo>
                      <a:cubicBezTo>
                        <a:pt x="0" y="3"/>
                        <a:pt x="7" y="5"/>
                        <a:pt x="7" y="3"/>
                      </a:cubicBezTo>
                      <a:cubicBezTo>
                        <a:pt x="7" y="0"/>
                        <a:pt x="0" y="3"/>
                        <a:pt x="0" y="3"/>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72" name="Freeform 683">
                  <a:extLst>
                    <a:ext uri="{FF2B5EF4-FFF2-40B4-BE49-F238E27FC236}">
                      <a16:creationId xmlns:a16="http://schemas.microsoft.com/office/drawing/2014/main" id="{4FF568C5-2F23-416C-8FE1-622523BC1EDC}"/>
                    </a:ext>
                  </a:extLst>
                </p:cNvPr>
                <p:cNvSpPr>
                  <a:spLocks noChangeAspect="1"/>
                </p:cNvSpPr>
                <p:nvPr/>
              </p:nvSpPr>
              <p:spPr bwMode="auto">
                <a:xfrm>
                  <a:off x="3611" y="2581"/>
                  <a:ext cx="61" cy="55"/>
                </a:xfrm>
                <a:custGeom>
                  <a:avLst/>
                  <a:gdLst>
                    <a:gd name="T0" fmla="*/ 10 w 10"/>
                    <a:gd name="T1" fmla="*/ 9 h 9"/>
                    <a:gd name="T2" fmla="*/ 5 w 10"/>
                    <a:gd name="T3" fmla="*/ 2 h 9"/>
                    <a:gd name="T4" fmla="*/ 10 w 10"/>
                    <a:gd name="T5" fmla="*/ 9 h 9"/>
                  </a:gdLst>
                  <a:ahLst/>
                  <a:cxnLst>
                    <a:cxn ang="0">
                      <a:pos x="T0" y="T1"/>
                    </a:cxn>
                    <a:cxn ang="0">
                      <a:pos x="T2" y="T3"/>
                    </a:cxn>
                    <a:cxn ang="0">
                      <a:pos x="T4" y="T5"/>
                    </a:cxn>
                  </a:cxnLst>
                  <a:rect l="0" t="0" r="r" b="b"/>
                  <a:pathLst>
                    <a:path w="10" h="9">
                      <a:moveTo>
                        <a:pt x="10" y="9"/>
                      </a:moveTo>
                      <a:cubicBezTo>
                        <a:pt x="10" y="9"/>
                        <a:pt x="9" y="0"/>
                        <a:pt x="5" y="2"/>
                      </a:cubicBezTo>
                      <a:cubicBezTo>
                        <a:pt x="0" y="4"/>
                        <a:pt x="4" y="9"/>
                        <a:pt x="10" y="9"/>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73" name="Freeform 684">
                  <a:extLst>
                    <a:ext uri="{FF2B5EF4-FFF2-40B4-BE49-F238E27FC236}">
                      <a16:creationId xmlns:a16="http://schemas.microsoft.com/office/drawing/2014/main" id="{1FD2C201-E26E-41D4-A449-55509009AD6F}"/>
                    </a:ext>
                  </a:extLst>
                </p:cNvPr>
                <p:cNvSpPr>
                  <a:spLocks noChangeAspect="1"/>
                </p:cNvSpPr>
                <p:nvPr/>
              </p:nvSpPr>
              <p:spPr bwMode="auto">
                <a:xfrm>
                  <a:off x="3586" y="2286"/>
                  <a:ext cx="50" cy="67"/>
                </a:xfrm>
                <a:custGeom>
                  <a:avLst/>
                  <a:gdLst>
                    <a:gd name="T0" fmla="*/ 8 w 8"/>
                    <a:gd name="T1" fmla="*/ 4 h 11"/>
                    <a:gd name="T2" fmla="*/ 2 w 8"/>
                    <a:gd name="T3" fmla="*/ 11 h 11"/>
                    <a:gd name="T4" fmla="*/ 0 w 8"/>
                    <a:gd name="T5" fmla="*/ 6 h 11"/>
                    <a:gd name="T6" fmla="*/ 8 w 8"/>
                    <a:gd name="T7" fmla="*/ 4 h 11"/>
                  </a:gdLst>
                  <a:ahLst/>
                  <a:cxnLst>
                    <a:cxn ang="0">
                      <a:pos x="T0" y="T1"/>
                    </a:cxn>
                    <a:cxn ang="0">
                      <a:pos x="T2" y="T3"/>
                    </a:cxn>
                    <a:cxn ang="0">
                      <a:pos x="T4" y="T5"/>
                    </a:cxn>
                    <a:cxn ang="0">
                      <a:pos x="T6" y="T7"/>
                    </a:cxn>
                  </a:cxnLst>
                  <a:rect l="0" t="0" r="r" b="b"/>
                  <a:pathLst>
                    <a:path w="8" h="11">
                      <a:moveTo>
                        <a:pt x="8" y="4"/>
                      </a:moveTo>
                      <a:cubicBezTo>
                        <a:pt x="8" y="4"/>
                        <a:pt x="5" y="11"/>
                        <a:pt x="2" y="11"/>
                      </a:cubicBezTo>
                      <a:cubicBezTo>
                        <a:pt x="0" y="11"/>
                        <a:pt x="0" y="6"/>
                        <a:pt x="0" y="6"/>
                      </a:cubicBezTo>
                      <a:cubicBezTo>
                        <a:pt x="0" y="6"/>
                        <a:pt x="4" y="0"/>
                        <a:pt x="8" y="4"/>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74" name="Freeform 685">
                  <a:extLst>
                    <a:ext uri="{FF2B5EF4-FFF2-40B4-BE49-F238E27FC236}">
                      <a16:creationId xmlns:a16="http://schemas.microsoft.com/office/drawing/2014/main" id="{46D43C22-0E66-4A17-A1BD-20DCA9BF1986}"/>
                    </a:ext>
                  </a:extLst>
                </p:cNvPr>
                <p:cNvSpPr>
                  <a:spLocks noChangeAspect="1"/>
                </p:cNvSpPr>
                <p:nvPr/>
              </p:nvSpPr>
              <p:spPr bwMode="auto">
                <a:xfrm>
                  <a:off x="3464" y="2415"/>
                  <a:ext cx="49" cy="49"/>
                </a:xfrm>
                <a:custGeom>
                  <a:avLst/>
                  <a:gdLst>
                    <a:gd name="T0" fmla="*/ 2 w 8"/>
                    <a:gd name="T1" fmla="*/ 0 h 8"/>
                    <a:gd name="T2" fmla="*/ 7 w 8"/>
                    <a:gd name="T3" fmla="*/ 5 h 8"/>
                    <a:gd name="T4" fmla="*/ 2 w 8"/>
                    <a:gd name="T5" fmla="*/ 0 h 8"/>
                  </a:gdLst>
                  <a:ahLst/>
                  <a:cxnLst>
                    <a:cxn ang="0">
                      <a:pos x="T0" y="T1"/>
                    </a:cxn>
                    <a:cxn ang="0">
                      <a:pos x="T2" y="T3"/>
                    </a:cxn>
                    <a:cxn ang="0">
                      <a:pos x="T4" y="T5"/>
                    </a:cxn>
                  </a:cxnLst>
                  <a:rect l="0" t="0" r="r" b="b"/>
                  <a:pathLst>
                    <a:path w="8" h="8">
                      <a:moveTo>
                        <a:pt x="2" y="0"/>
                      </a:moveTo>
                      <a:cubicBezTo>
                        <a:pt x="2" y="0"/>
                        <a:pt x="8" y="2"/>
                        <a:pt x="7" y="5"/>
                      </a:cubicBezTo>
                      <a:cubicBezTo>
                        <a:pt x="6" y="8"/>
                        <a:pt x="0" y="7"/>
                        <a:pt x="2" y="0"/>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75" name="Freeform 686">
                  <a:extLst>
                    <a:ext uri="{FF2B5EF4-FFF2-40B4-BE49-F238E27FC236}">
                      <a16:creationId xmlns:a16="http://schemas.microsoft.com/office/drawing/2014/main" id="{4621CC33-9DFE-4DD9-9BA9-D0E2E76344BB}"/>
                    </a:ext>
                  </a:extLst>
                </p:cNvPr>
                <p:cNvSpPr>
                  <a:spLocks noChangeAspect="1"/>
                </p:cNvSpPr>
                <p:nvPr/>
              </p:nvSpPr>
              <p:spPr bwMode="auto">
                <a:xfrm>
                  <a:off x="3550" y="2489"/>
                  <a:ext cx="49" cy="49"/>
                </a:xfrm>
                <a:custGeom>
                  <a:avLst/>
                  <a:gdLst>
                    <a:gd name="T0" fmla="*/ 2 w 8"/>
                    <a:gd name="T1" fmla="*/ 0 h 8"/>
                    <a:gd name="T2" fmla="*/ 4 w 8"/>
                    <a:gd name="T3" fmla="*/ 7 h 8"/>
                    <a:gd name="T4" fmla="*/ 2 w 8"/>
                    <a:gd name="T5" fmla="*/ 0 h 8"/>
                  </a:gdLst>
                  <a:ahLst/>
                  <a:cxnLst>
                    <a:cxn ang="0">
                      <a:pos x="T0" y="T1"/>
                    </a:cxn>
                    <a:cxn ang="0">
                      <a:pos x="T2" y="T3"/>
                    </a:cxn>
                    <a:cxn ang="0">
                      <a:pos x="T4" y="T5"/>
                    </a:cxn>
                  </a:cxnLst>
                  <a:rect l="0" t="0" r="r" b="b"/>
                  <a:pathLst>
                    <a:path w="8" h="8">
                      <a:moveTo>
                        <a:pt x="2" y="0"/>
                      </a:moveTo>
                      <a:cubicBezTo>
                        <a:pt x="2" y="0"/>
                        <a:pt x="0" y="8"/>
                        <a:pt x="4" y="7"/>
                      </a:cubicBezTo>
                      <a:cubicBezTo>
                        <a:pt x="8" y="7"/>
                        <a:pt x="7" y="2"/>
                        <a:pt x="2" y="0"/>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76" name="Freeform 687">
                  <a:extLst>
                    <a:ext uri="{FF2B5EF4-FFF2-40B4-BE49-F238E27FC236}">
                      <a16:creationId xmlns:a16="http://schemas.microsoft.com/office/drawing/2014/main" id="{54B98AA5-3162-4C4C-8917-DA7B5A85B0C8}"/>
                    </a:ext>
                  </a:extLst>
                </p:cNvPr>
                <p:cNvSpPr>
                  <a:spLocks noChangeAspect="1"/>
                </p:cNvSpPr>
                <p:nvPr/>
              </p:nvSpPr>
              <p:spPr bwMode="auto">
                <a:xfrm>
                  <a:off x="3525" y="2575"/>
                  <a:ext cx="37" cy="30"/>
                </a:xfrm>
                <a:custGeom>
                  <a:avLst/>
                  <a:gdLst>
                    <a:gd name="T0" fmla="*/ 0 w 6"/>
                    <a:gd name="T1" fmla="*/ 0 h 5"/>
                    <a:gd name="T2" fmla="*/ 3 w 6"/>
                    <a:gd name="T3" fmla="*/ 5 h 5"/>
                    <a:gd name="T4" fmla="*/ 0 w 6"/>
                    <a:gd name="T5" fmla="*/ 0 h 5"/>
                  </a:gdLst>
                  <a:ahLst/>
                  <a:cxnLst>
                    <a:cxn ang="0">
                      <a:pos x="T0" y="T1"/>
                    </a:cxn>
                    <a:cxn ang="0">
                      <a:pos x="T2" y="T3"/>
                    </a:cxn>
                    <a:cxn ang="0">
                      <a:pos x="T4" y="T5"/>
                    </a:cxn>
                  </a:cxnLst>
                  <a:rect l="0" t="0" r="r" b="b"/>
                  <a:pathLst>
                    <a:path w="6" h="5">
                      <a:moveTo>
                        <a:pt x="0" y="0"/>
                      </a:moveTo>
                      <a:cubicBezTo>
                        <a:pt x="0" y="0"/>
                        <a:pt x="0" y="5"/>
                        <a:pt x="3" y="5"/>
                      </a:cubicBezTo>
                      <a:cubicBezTo>
                        <a:pt x="6" y="5"/>
                        <a:pt x="6" y="0"/>
                        <a:pt x="0" y="0"/>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77" name="Freeform 688">
                  <a:extLst>
                    <a:ext uri="{FF2B5EF4-FFF2-40B4-BE49-F238E27FC236}">
                      <a16:creationId xmlns:a16="http://schemas.microsoft.com/office/drawing/2014/main" id="{84138086-143F-4E26-B8A9-4853E047BB1F}"/>
                    </a:ext>
                  </a:extLst>
                </p:cNvPr>
                <p:cNvSpPr>
                  <a:spLocks noChangeAspect="1"/>
                </p:cNvSpPr>
                <p:nvPr/>
              </p:nvSpPr>
              <p:spPr bwMode="auto">
                <a:xfrm>
                  <a:off x="3150" y="2513"/>
                  <a:ext cx="43" cy="74"/>
                </a:xfrm>
                <a:custGeom>
                  <a:avLst/>
                  <a:gdLst>
                    <a:gd name="T0" fmla="*/ 6 w 7"/>
                    <a:gd name="T1" fmla="*/ 12 h 12"/>
                    <a:gd name="T2" fmla="*/ 5 w 7"/>
                    <a:gd name="T3" fmla="*/ 2 h 12"/>
                    <a:gd name="T4" fmla="*/ 0 w 7"/>
                    <a:gd name="T5" fmla="*/ 6 h 12"/>
                    <a:gd name="T6" fmla="*/ 4 w 7"/>
                    <a:gd name="T7" fmla="*/ 8 h 12"/>
                    <a:gd name="T8" fmla="*/ 6 w 7"/>
                    <a:gd name="T9" fmla="*/ 12 h 12"/>
                  </a:gdLst>
                  <a:ahLst/>
                  <a:cxnLst>
                    <a:cxn ang="0">
                      <a:pos x="T0" y="T1"/>
                    </a:cxn>
                    <a:cxn ang="0">
                      <a:pos x="T2" y="T3"/>
                    </a:cxn>
                    <a:cxn ang="0">
                      <a:pos x="T4" y="T5"/>
                    </a:cxn>
                    <a:cxn ang="0">
                      <a:pos x="T6" y="T7"/>
                    </a:cxn>
                    <a:cxn ang="0">
                      <a:pos x="T8" y="T9"/>
                    </a:cxn>
                  </a:cxnLst>
                  <a:rect l="0" t="0" r="r" b="b"/>
                  <a:pathLst>
                    <a:path w="7" h="12">
                      <a:moveTo>
                        <a:pt x="6" y="12"/>
                      </a:moveTo>
                      <a:cubicBezTo>
                        <a:pt x="6" y="12"/>
                        <a:pt x="7" y="4"/>
                        <a:pt x="5" y="2"/>
                      </a:cubicBezTo>
                      <a:cubicBezTo>
                        <a:pt x="4" y="0"/>
                        <a:pt x="0" y="3"/>
                        <a:pt x="0" y="6"/>
                      </a:cubicBezTo>
                      <a:cubicBezTo>
                        <a:pt x="1" y="9"/>
                        <a:pt x="4" y="7"/>
                        <a:pt x="4" y="8"/>
                      </a:cubicBezTo>
                      <a:cubicBezTo>
                        <a:pt x="4" y="10"/>
                        <a:pt x="4" y="12"/>
                        <a:pt x="6" y="12"/>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78" name="Freeform 689">
                  <a:extLst>
                    <a:ext uri="{FF2B5EF4-FFF2-40B4-BE49-F238E27FC236}">
                      <a16:creationId xmlns:a16="http://schemas.microsoft.com/office/drawing/2014/main" id="{E1B69CD0-AA3A-40BF-83BF-DA9BF6887AB8}"/>
                    </a:ext>
                  </a:extLst>
                </p:cNvPr>
                <p:cNvSpPr>
                  <a:spLocks noChangeAspect="1"/>
                </p:cNvSpPr>
                <p:nvPr/>
              </p:nvSpPr>
              <p:spPr bwMode="auto">
                <a:xfrm>
                  <a:off x="3150" y="2329"/>
                  <a:ext cx="74" cy="74"/>
                </a:xfrm>
                <a:custGeom>
                  <a:avLst/>
                  <a:gdLst>
                    <a:gd name="T0" fmla="*/ 9 w 12"/>
                    <a:gd name="T1" fmla="*/ 0 h 12"/>
                    <a:gd name="T2" fmla="*/ 3 w 12"/>
                    <a:gd name="T3" fmla="*/ 8 h 12"/>
                    <a:gd name="T4" fmla="*/ 9 w 12"/>
                    <a:gd name="T5" fmla="*/ 0 h 12"/>
                  </a:gdLst>
                  <a:ahLst/>
                  <a:cxnLst>
                    <a:cxn ang="0">
                      <a:pos x="T0" y="T1"/>
                    </a:cxn>
                    <a:cxn ang="0">
                      <a:pos x="T2" y="T3"/>
                    </a:cxn>
                    <a:cxn ang="0">
                      <a:pos x="T4" y="T5"/>
                    </a:cxn>
                  </a:cxnLst>
                  <a:rect l="0" t="0" r="r" b="b"/>
                  <a:pathLst>
                    <a:path w="12" h="12">
                      <a:moveTo>
                        <a:pt x="9" y="0"/>
                      </a:moveTo>
                      <a:cubicBezTo>
                        <a:pt x="9" y="0"/>
                        <a:pt x="0" y="4"/>
                        <a:pt x="3" y="8"/>
                      </a:cubicBezTo>
                      <a:cubicBezTo>
                        <a:pt x="6" y="12"/>
                        <a:pt x="12" y="2"/>
                        <a:pt x="9" y="0"/>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79" name="Freeform 690">
                  <a:extLst>
                    <a:ext uri="{FF2B5EF4-FFF2-40B4-BE49-F238E27FC236}">
                      <a16:creationId xmlns:a16="http://schemas.microsoft.com/office/drawing/2014/main" id="{CDE5C2BC-902B-4772-B119-59B98CAFF378}"/>
                    </a:ext>
                  </a:extLst>
                </p:cNvPr>
                <p:cNvSpPr>
                  <a:spLocks noChangeAspect="1"/>
                </p:cNvSpPr>
                <p:nvPr/>
              </p:nvSpPr>
              <p:spPr bwMode="auto">
                <a:xfrm>
                  <a:off x="3414" y="2249"/>
                  <a:ext cx="43" cy="37"/>
                </a:xfrm>
                <a:custGeom>
                  <a:avLst/>
                  <a:gdLst>
                    <a:gd name="T0" fmla="*/ 0 w 7"/>
                    <a:gd name="T1" fmla="*/ 5 h 6"/>
                    <a:gd name="T2" fmla="*/ 6 w 7"/>
                    <a:gd name="T3" fmla="*/ 3 h 6"/>
                    <a:gd name="T4" fmla="*/ 0 w 7"/>
                    <a:gd name="T5" fmla="*/ 5 h 6"/>
                  </a:gdLst>
                  <a:ahLst/>
                  <a:cxnLst>
                    <a:cxn ang="0">
                      <a:pos x="T0" y="T1"/>
                    </a:cxn>
                    <a:cxn ang="0">
                      <a:pos x="T2" y="T3"/>
                    </a:cxn>
                    <a:cxn ang="0">
                      <a:pos x="T4" y="T5"/>
                    </a:cxn>
                  </a:cxnLst>
                  <a:rect l="0" t="0" r="r" b="b"/>
                  <a:pathLst>
                    <a:path w="7" h="6">
                      <a:moveTo>
                        <a:pt x="0" y="5"/>
                      </a:moveTo>
                      <a:cubicBezTo>
                        <a:pt x="0" y="5"/>
                        <a:pt x="7" y="6"/>
                        <a:pt x="6" y="3"/>
                      </a:cubicBezTo>
                      <a:cubicBezTo>
                        <a:pt x="6" y="0"/>
                        <a:pt x="0" y="1"/>
                        <a:pt x="0" y="5"/>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80" name="Freeform 691">
                  <a:extLst>
                    <a:ext uri="{FF2B5EF4-FFF2-40B4-BE49-F238E27FC236}">
                      <a16:creationId xmlns:a16="http://schemas.microsoft.com/office/drawing/2014/main" id="{17563551-57B4-41D0-91AF-8000B51F7B6E}"/>
                    </a:ext>
                  </a:extLst>
                </p:cNvPr>
                <p:cNvSpPr>
                  <a:spLocks noChangeAspect="1"/>
                </p:cNvSpPr>
                <p:nvPr/>
              </p:nvSpPr>
              <p:spPr bwMode="auto">
                <a:xfrm>
                  <a:off x="3310" y="2274"/>
                  <a:ext cx="31" cy="36"/>
                </a:xfrm>
                <a:custGeom>
                  <a:avLst/>
                  <a:gdLst>
                    <a:gd name="T0" fmla="*/ 0 w 5"/>
                    <a:gd name="T1" fmla="*/ 3 h 6"/>
                    <a:gd name="T2" fmla="*/ 5 w 5"/>
                    <a:gd name="T3" fmla="*/ 3 h 6"/>
                    <a:gd name="T4" fmla="*/ 0 w 5"/>
                    <a:gd name="T5" fmla="*/ 3 h 6"/>
                  </a:gdLst>
                  <a:ahLst/>
                  <a:cxnLst>
                    <a:cxn ang="0">
                      <a:pos x="T0" y="T1"/>
                    </a:cxn>
                    <a:cxn ang="0">
                      <a:pos x="T2" y="T3"/>
                    </a:cxn>
                    <a:cxn ang="0">
                      <a:pos x="T4" y="T5"/>
                    </a:cxn>
                  </a:cxnLst>
                  <a:rect l="0" t="0" r="r" b="b"/>
                  <a:pathLst>
                    <a:path w="5" h="6">
                      <a:moveTo>
                        <a:pt x="0" y="3"/>
                      </a:moveTo>
                      <a:cubicBezTo>
                        <a:pt x="0" y="3"/>
                        <a:pt x="5" y="6"/>
                        <a:pt x="5" y="3"/>
                      </a:cubicBezTo>
                      <a:cubicBezTo>
                        <a:pt x="5" y="0"/>
                        <a:pt x="0" y="1"/>
                        <a:pt x="0" y="3"/>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681" name="Oval 692">
                  <a:extLst>
                    <a:ext uri="{FF2B5EF4-FFF2-40B4-BE49-F238E27FC236}">
                      <a16:creationId xmlns:a16="http://schemas.microsoft.com/office/drawing/2014/main" id="{63A45B17-DCF4-4EBA-8D27-F16334CEC1DB}"/>
                    </a:ext>
                  </a:extLst>
                </p:cNvPr>
                <p:cNvSpPr>
                  <a:spLocks noChangeAspect="1" noChangeArrowheads="1"/>
                </p:cNvSpPr>
                <p:nvPr/>
              </p:nvSpPr>
              <p:spPr bwMode="auto">
                <a:xfrm>
                  <a:off x="3236" y="2132"/>
                  <a:ext cx="19" cy="31"/>
                </a:xfrm>
                <a:prstGeom prst="ellipse">
                  <a:avLst/>
                </a:prstGeom>
                <a:solidFill>
                  <a:srgbClr val="FFCC99"/>
                </a:solidFill>
                <a:ln w="6350">
                  <a:solidFill>
                    <a:srgbClr val="FF6600"/>
                  </a:solidFill>
                  <a:miter lim="800000"/>
                  <a:headEnd/>
                  <a:tailEnd/>
                </a:ln>
              </p:spPr>
              <p:txBody>
                <a:bodyPr/>
                <a:lstStyle/>
                <a:p>
                  <a:endParaRPr lang="en-US"/>
                </a:p>
              </p:txBody>
            </p:sp>
            <p:sp>
              <p:nvSpPr>
                <p:cNvPr id="682" name="Oval 693">
                  <a:extLst>
                    <a:ext uri="{FF2B5EF4-FFF2-40B4-BE49-F238E27FC236}">
                      <a16:creationId xmlns:a16="http://schemas.microsoft.com/office/drawing/2014/main" id="{06241E3F-8029-4565-B5A9-90FDCF35E450}"/>
                    </a:ext>
                  </a:extLst>
                </p:cNvPr>
                <p:cNvSpPr>
                  <a:spLocks noChangeAspect="1" noChangeArrowheads="1"/>
                </p:cNvSpPr>
                <p:nvPr/>
              </p:nvSpPr>
              <p:spPr bwMode="auto">
                <a:xfrm>
                  <a:off x="3230" y="2224"/>
                  <a:ext cx="19" cy="19"/>
                </a:xfrm>
                <a:prstGeom prst="ellipse">
                  <a:avLst/>
                </a:prstGeom>
                <a:solidFill>
                  <a:srgbClr val="FFCC99"/>
                </a:solidFill>
                <a:ln w="6350">
                  <a:solidFill>
                    <a:srgbClr val="FF6600"/>
                  </a:solidFill>
                  <a:miter lim="800000"/>
                  <a:headEnd/>
                  <a:tailEnd/>
                </a:ln>
              </p:spPr>
              <p:txBody>
                <a:bodyPr/>
                <a:lstStyle/>
                <a:p>
                  <a:endParaRPr lang="en-US"/>
                </a:p>
              </p:txBody>
            </p:sp>
            <p:sp>
              <p:nvSpPr>
                <p:cNvPr id="683" name="Oval 694">
                  <a:extLst>
                    <a:ext uri="{FF2B5EF4-FFF2-40B4-BE49-F238E27FC236}">
                      <a16:creationId xmlns:a16="http://schemas.microsoft.com/office/drawing/2014/main" id="{2B72E7FC-9858-41BC-A594-243F4E945DE9}"/>
                    </a:ext>
                  </a:extLst>
                </p:cNvPr>
                <p:cNvSpPr>
                  <a:spLocks noChangeAspect="1" noChangeArrowheads="1"/>
                </p:cNvSpPr>
                <p:nvPr/>
              </p:nvSpPr>
              <p:spPr bwMode="auto">
                <a:xfrm>
                  <a:off x="3169" y="2200"/>
                  <a:ext cx="18" cy="24"/>
                </a:xfrm>
                <a:prstGeom prst="ellipse">
                  <a:avLst/>
                </a:prstGeom>
                <a:solidFill>
                  <a:srgbClr val="FFCC99"/>
                </a:solidFill>
                <a:ln w="6350">
                  <a:solidFill>
                    <a:srgbClr val="FF6600"/>
                  </a:solidFill>
                  <a:miter lim="800000"/>
                  <a:headEnd/>
                  <a:tailEnd/>
                </a:ln>
              </p:spPr>
              <p:txBody>
                <a:bodyPr/>
                <a:lstStyle/>
                <a:p>
                  <a:endParaRPr lang="en-US"/>
                </a:p>
              </p:txBody>
            </p:sp>
            <p:sp>
              <p:nvSpPr>
                <p:cNvPr id="684" name="Oval 695">
                  <a:extLst>
                    <a:ext uri="{FF2B5EF4-FFF2-40B4-BE49-F238E27FC236}">
                      <a16:creationId xmlns:a16="http://schemas.microsoft.com/office/drawing/2014/main" id="{4BA73C04-A439-4EEC-A8AD-BD0450B8C7B7}"/>
                    </a:ext>
                  </a:extLst>
                </p:cNvPr>
                <p:cNvSpPr>
                  <a:spLocks noChangeAspect="1" noChangeArrowheads="1"/>
                </p:cNvSpPr>
                <p:nvPr/>
              </p:nvSpPr>
              <p:spPr bwMode="auto">
                <a:xfrm>
                  <a:off x="3175" y="2267"/>
                  <a:ext cx="12" cy="13"/>
                </a:xfrm>
                <a:prstGeom prst="ellipse">
                  <a:avLst/>
                </a:prstGeom>
                <a:solidFill>
                  <a:srgbClr val="FFCC99"/>
                </a:solidFill>
                <a:ln w="6350">
                  <a:solidFill>
                    <a:srgbClr val="FF6600"/>
                  </a:solidFill>
                  <a:miter lim="800000"/>
                  <a:headEnd/>
                  <a:tailEnd/>
                </a:ln>
              </p:spPr>
              <p:txBody>
                <a:bodyPr/>
                <a:lstStyle/>
                <a:p>
                  <a:endParaRPr lang="en-US"/>
                </a:p>
              </p:txBody>
            </p:sp>
            <p:sp>
              <p:nvSpPr>
                <p:cNvPr id="685" name="Oval 696">
                  <a:extLst>
                    <a:ext uri="{FF2B5EF4-FFF2-40B4-BE49-F238E27FC236}">
                      <a16:creationId xmlns:a16="http://schemas.microsoft.com/office/drawing/2014/main" id="{E6A1C145-C25A-4221-9911-713AB6627CB1}"/>
                    </a:ext>
                  </a:extLst>
                </p:cNvPr>
                <p:cNvSpPr>
                  <a:spLocks noChangeAspect="1" noChangeArrowheads="1"/>
                </p:cNvSpPr>
                <p:nvPr/>
              </p:nvSpPr>
              <p:spPr bwMode="auto">
                <a:xfrm>
                  <a:off x="3119" y="2317"/>
                  <a:ext cx="19" cy="24"/>
                </a:xfrm>
                <a:prstGeom prst="ellipse">
                  <a:avLst/>
                </a:prstGeom>
                <a:solidFill>
                  <a:srgbClr val="FFCC99"/>
                </a:solidFill>
                <a:ln w="6350">
                  <a:solidFill>
                    <a:srgbClr val="FF6600"/>
                  </a:solidFill>
                  <a:miter lim="800000"/>
                  <a:headEnd/>
                  <a:tailEnd/>
                </a:ln>
              </p:spPr>
              <p:txBody>
                <a:bodyPr/>
                <a:lstStyle/>
                <a:p>
                  <a:endParaRPr lang="en-US"/>
                </a:p>
              </p:txBody>
            </p:sp>
            <p:sp>
              <p:nvSpPr>
                <p:cNvPr id="686" name="Oval 697">
                  <a:extLst>
                    <a:ext uri="{FF2B5EF4-FFF2-40B4-BE49-F238E27FC236}">
                      <a16:creationId xmlns:a16="http://schemas.microsoft.com/office/drawing/2014/main" id="{9E670D3A-E8D9-4FB1-9C90-5D25E1630118}"/>
                    </a:ext>
                  </a:extLst>
                </p:cNvPr>
                <p:cNvSpPr>
                  <a:spLocks noChangeAspect="1" noChangeArrowheads="1"/>
                </p:cNvSpPr>
                <p:nvPr/>
              </p:nvSpPr>
              <p:spPr bwMode="auto">
                <a:xfrm>
                  <a:off x="3181" y="2464"/>
                  <a:ext cx="18" cy="19"/>
                </a:xfrm>
                <a:prstGeom prst="ellipse">
                  <a:avLst/>
                </a:prstGeom>
                <a:solidFill>
                  <a:srgbClr val="FFCC99"/>
                </a:solidFill>
                <a:ln w="6350">
                  <a:solidFill>
                    <a:srgbClr val="FF6600"/>
                  </a:solidFill>
                  <a:miter lim="800000"/>
                  <a:headEnd/>
                  <a:tailEnd/>
                </a:ln>
              </p:spPr>
              <p:txBody>
                <a:bodyPr/>
                <a:lstStyle/>
                <a:p>
                  <a:endParaRPr lang="en-US"/>
                </a:p>
              </p:txBody>
            </p:sp>
            <p:sp>
              <p:nvSpPr>
                <p:cNvPr id="687" name="Oval 698">
                  <a:extLst>
                    <a:ext uri="{FF2B5EF4-FFF2-40B4-BE49-F238E27FC236}">
                      <a16:creationId xmlns:a16="http://schemas.microsoft.com/office/drawing/2014/main" id="{F7C55934-05CF-4692-AEEC-EDFC229BB1D5}"/>
                    </a:ext>
                  </a:extLst>
                </p:cNvPr>
                <p:cNvSpPr>
                  <a:spLocks noChangeAspect="1" noChangeArrowheads="1"/>
                </p:cNvSpPr>
                <p:nvPr/>
              </p:nvSpPr>
              <p:spPr bwMode="auto">
                <a:xfrm>
                  <a:off x="3249" y="2612"/>
                  <a:ext cx="18" cy="12"/>
                </a:xfrm>
                <a:prstGeom prst="ellipse">
                  <a:avLst/>
                </a:prstGeom>
                <a:solidFill>
                  <a:srgbClr val="FFCC99"/>
                </a:solidFill>
                <a:ln w="6350">
                  <a:solidFill>
                    <a:srgbClr val="FF6600"/>
                  </a:solidFill>
                  <a:miter lim="800000"/>
                  <a:headEnd/>
                  <a:tailEnd/>
                </a:ln>
              </p:spPr>
              <p:txBody>
                <a:bodyPr/>
                <a:lstStyle/>
                <a:p>
                  <a:endParaRPr lang="en-US"/>
                </a:p>
              </p:txBody>
            </p:sp>
            <p:sp>
              <p:nvSpPr>
                <p:cNvPr id="688" name="Oval 699">
                  <a:extLst>
                    <a:ext uri="{FF2B5EF4-FFF2-40B4-BE49-F238E27FC236}">
                      <a16:creationId xmlns:a16="http://schemas.microsoft.com/office/drawing/2014/main" id="{58EBE203-6002-456F-8C01-973E75DE1679}"/>
                    </a:ext>
                  </a:extLst>
                </p:cNvPr>
                <p:cNvSpPr>
                  <a:spLocks noChangeAspect="1" noChangeArrowheads="1"/>
                </p:cNvSpPr>
                <p:nvPr/>
              </p:nvSpPr>
              <p:spPr bwMode="auto">
                <a:xfrm>
                  <a:off x="3279" y="2667"/>
                  <a:ext cx="19" cy="24"/>
                </a:xfrm>
                <a:prstGeom prst="ellipse">
                  <a:avLst/>
                </a:prstGeom>
                <a:solidFill>
                  <a:srgbClr val="FFCC99"/>
                </a:solidFill>
                <a:ln w="6350">
                  <a:solidFill>
                    <a:srgbClr val="FF6600"/>
                  </a:solidFill>
                  <a:miter lim="800000"/>
                  <a:headEnd/>
                  <a:tailEnd/>
                </a:ln>
              </p:spPr>
              <p:txBody>
                <a:bodyPr/>
                <a:lstStyle/>
                <a:p>
                  <a:endParaRPr lang="en-US"/>
                </a:p>
              </p:txBody>
            </p:sp>
            <p:sp>
              <p:nvSpPr>
                <p:cNvPr id="689" name="Oval 700">
                  <a:extLst>
                    <a:ext uri="{FF2B5EF4-FFF2-40B4-BE49-F238E27FC236}">
                      <a16:creationId xmlns:a16="http://schemas.microsoft.com/office/drawing/2014/main" id="{07346C50-E5A1-460C-9D6C-50F9E73499DA}"/>
                    </a:ext>
                  </a:extLst>
                </p:cNvPr>
                <p:cNvSpPr>
                  <a:spLocks noChangeAspect="1" noChangeArrowheads="1"/>
                </p:cNvSpPr>
                <p:nvPr/>
              </p:nvSpPr>
              <p:spPr bwMode="auto">
                <a:xfrm>
                  <a:off x="3341" y="2741"/>
                  <a:ext cx="18" cy="18"/>
                </a:xfrm>
                <a:prstGeom prst="ellipse">
                  <a:avLst/>
                </a:prstGeom>
                <a:solidFill>
                  <a:srgbClr val="FFCC99"/>
                </a:solidFill>
                <a:ln w="6350">
                  <a:solidFill>
                    <a:srgbClr val="FF6600"/>
                  </a:solidFill>
                  <a:miter lim="800000"/>
                  <a:headEnd/>
                  <a:tailEnd/>
                </a:ln>
              </p:spPr>
              <p:txBody>
                <a:bodyPr/>
                <a:lstStyle/>
                <a:p>
                  <a:endParaRPr lang="en-US"/>
                </a:p>
              </p:txBody>
            </p:sp>
            <p:sp>
              <p:nvSpPr>
                <p:cNvPr id="690" name="Oval 701">
                  <a:extLst>
                    <a:ext uri="{FF2B5EF4-FFF2-40B4-BE49-F238E27FC236}">
                      <a16:creationId xmlns:a16="http://schemas.microsoft.com/office/drawing/2014/main" id="{AA0B2579-1EF0-4BA1-BEFC-C67480B5A22B}"/>
                    </a:ext>
                  </a:extLst>
                </p:cNvPr>
                <p:cNvSpPr>
                  <a:spLocks noChangeAspect="1" noChangeArrowheads="1"/>
                </p:cNvSpPr>
                <p:nvPr/>
              </p:nvSpPr>
              <p:spPr bwMode="auto">
                <a:xfrm>
                  <a:off x="3543" y="2698"/>
                  <a:ext cx="19" cy="18"/>
                </a:xfrm>
                <a:prstGeom prst="ellipse">
                  <a:avLst/>
                </a:prstGeom>
                <a:solidFill>
                  <a:srgbClr val="FFCC99"/>
                </a:solidFill>
                <a:ln w="6350">
                  <a:solidFill>
                    <a:srgbClr val="FF6600"/>
                  </a:solidFill>
                  <a:miter lim="800000"/>
                  <a:headEnd/>
                  <a:tailEnd/>
                </a:ln>
              </p:spPr>
              <p:txBody>
                <a:bodyPr/>
                <a:lstStyle/>
                <a:p>
                  <a:endParaRPr lang="en-US"/>
                </a:p>
              </p:txBody>
            </p:sp>
            <p:sp>
              <p:nvSpPr>
                <p:cNvPr id="691" name="Oval 702">
                  <a:extLst>
                    <a:ext uri="{FF2B5EF4-FFF2-40B4-BE49-F238E27FC236}">
                      <a16:creationId xmlns:a16="http://schemas.microsoft.com/office/drawing/2014/main" id="{B23CD2E1-6976-4708-AF46-635B14CAF42C}"/>
                    </a:ext>
                  </a:extLst>
                </p:cNvPr>
                <p:cNvSpPr>
                  <a:spLocks noChangeAspect="1" noChangeArrowheads="1"/>
                </p:cNvSpPr>
                <p:nvPr/>
              </p:nvSpPr>
              <p:spPr bwMode="auto">
                <a:xfrm>
                  <a:off x="3636" y="2691"/>
                  <a:ext cx="24" cy="19"/>
                </a:xfrm>
                <a:prstGeom prst="ellipse">
                  <a:avLst/>
                </a:prstGeom>
                <a:solidFill>
                  <a:srgbClr val="FFCC99"/>
                </a:solidFill>
                <a:ln w="6350">
                  <a:solidFill>
                    <a:srgbClr val="FF6600"/>
                  </a:solidFill>
                  <a:miter lim="800000"/>
                  <a:headEnd/>
                  <a:tailEnd/>
                </a:ln>
              </p:spPr>
              <p:txBody>
                <a:bodyPr/>
                <a:lstStyle/>
                <a:p>
                  <a:endParaRPr lang="en-US"/>
                </a:p>
              </p:txBody>
            </p:sp>
            <p:sp>
              <p:nvSpPr>
                <p:cNvPr id="692" name="Oval 703">
                  <a:extLst>
                    <a:ext uri="{FF2B5EF4-FFF2-40B4-BE49-F238E27FC236}">
                      <a16:creationId xmlns:a16="http://schemas.microsoft.com/office/drawing/2014/main" id="{1F5E5200-D3EB-47D8-ABC1-CE22F0AC91EE}"/>
                    </a:ext>
                  </a:extLst>
                </p:cNvPr>
                <p:cNvSpPr>
                  <a:spLocks noChangeAspect="1" noChangeArrowheads="1"/>
                </p:cNvSpPr>
                <p:nvPr/>
              </p:nvSpPr>
              <p:spPr bwMode="auto">
                <a:xfrm>
                  <a:off x="3586" y="2753"/>
                  <a:ext cx="31" cy="24"/>
                </a:xfrm>
                <a:prstGeom prst="ellipse">
                  <a:avLst/>
                </a:prstGeom>
                <a:solidFill>
                  <a:srgbClr val="FFCC99"/>
                </a:solidFill>
                <a:ln w="6350">
                  <a:solidFill>
                    <a:srgbClr val="FF6600"/>
                  </a:solidFill>
                  <a:miter lim="800000"/>
                  <a:headEnd/>
                  <a:tailEnd/>
                </a:ln>
              </p:spPr>
              <p:txBody>
                <a:bodyPr/>
                <a:lstStyle/>
                <a:p>
                  <a:endParaRPr lang="en-US"/>
                </a:p>
              </p:txBody>
            </p:sp>
            <p:sp>
              <p:nvSpPr>
                <p:cNvPr id="693" name="Oval 704">
                  <a:extLst>
                    <a:ext uri="{FF2B5EF4-FFF2-40B4-BE49-F238E27FC236}">
                      <a16:creationId xmlns:a16="http://schemas.microsoft.com/office/drawing/2014/main" id="{AB7E5B2A-A161-4A68-AB82-416868AD73BB}"/>
                    </a:ext>
                  </a:extLst>
                </p:cNvPr>
                <p:cNvSpPr>
                  <a:spLocks noChangeAspect="1" noChangeArrowheads="1"/>
                </p:cNvSpPr>
                <p:nvPr/>
              </p:nvSpPr>
              <p:spPr bwMode="auto">
                <a:xfrm>
                  <a:off x="3857" y="2390"/>
                  <a:ext cx="31" cy="31"/>
                </a:xfrm>
                <a:prstGeom prst="ellipse">
                  <a:avLst/>
                </a:prstGeom>
                <a:solidFill>
                  <a:srgbClr val="FFCC99"/>
                </a:solidFill>
                <a:ln w="6350">
                  <a:solidFill>
                    <a:srgbClr val="FF6600"/>
                  </a:solidFill>
                  <a:miter lim="800000"/>
                  <a:headEnd/>
                  <a:tailEnd/>
                </a:ln>
              </p:spPr>
              <p:txBody>
                <a:bodyPr/>
                <a:lstStyle/>
                <a:p>
                  <a:endParaRPr lang="en-US"/>
                </a:p>
              </p:txBody>
            </p:sp>
            <p:sp>
              <p:nvSpPr>
                <p:cNvPr id="694" name="Oval 705">
                  <a:extLst>
                    <a:ext uri="{FF2B5EF4-FFF2-40B4-BE49-F238E27FC236}">
                      <a16:creationId xmlns:a16="http://schemas.microsoft.com/office/drawing/2014/main" id="{DD9F7235-B1FF-47EC-94C9-4536CC102D71}"/>
                    </a:ext>
                  </a:extLst>
                </p:cNvPr>
                <p:cNvSpPr>
                  <a:spLocks noChangeAspect="1" noChangeArrowheads="1"/>
                </p:cNvSpPr>
                <p:nvPr/>
              </p:nvSpPr>
              <p:spPr bwMode="auto">
                <a:xfrm>
                  <a:off x="3900" y="2390"/>
                  <a:ext cx="24" cy="25"/>
                </a:xfrm>
                <a:prstGeom prst="ellipse">
                  <a:avLst/>
                </a:prstGeom>
                <a:solidFill>
                  <a:srgbClr val="FFCC99"/>
                </a:solidFill>
                <a:ln w="6350">
                  <a:solidFill>
                    <a:srgbClr val="FF6600"/>
                  </a:solidFill>
                  <a:miter lim="800000"/>
                  <a:headEnd/>
                  <a:tailEnd/>
                </a:ln>
              </p:spPr>
              <p:txBody>
                <a:bodyPr/>
                <a:lstStyle/>
                <a:p>
                  <a:endParaRPr lang="en-US"/>
                </a:p>
              </p:txBody>
            </p:sp>
            <p:sp>
              <p:nvSpPr>
                <p:cNvPr id="695" name="Oval 706">
                  <a:extLst>
                    <a:ext uri="{FF2B5EF4-FFF2-40B4-BE49-F238E27FC236}">
                      <a16:creationId xmlns:a16="http://schemas.microsoft.com/office/drawing/2014/main" id="{3EB85073-A234-4AE0-9237-122D158DB4A1}"/>
                    </a:ext>
                  </a:extLst>
                </p:cNvPr>
                <p:cNvSpPr>
                  <a:spLocks noChangeAspect="1" noChangeArrowheads="1"/>
                </p:cNvSpPr>
                <p:nvPr/>
              </p:nvSpPr>
              <p:spPr bwMode="auto">
                <a:xfrm>
                  <a:off x="3857" y="2317"/>
                  <a:ext cx="18" cy="12"/>
                </a:xfrm>
                <a:prstGeom prst="ellipse">
                  <a:avLst/>
                </a:prstGeom>
                <a:solidFill>
                  <a:srgbClr val="FFCC99"/>
                </a:solidFill>
                <a:ln w="6350">
                  <a:solidFill>
                    <a:srgbClr val="FF6600"/>
                  </a:solidFill>
                  <a:miter lim="800000"/>
                  <a:headEnd/>
                  <a:tailEnd/>
                </a:ln>
              </p:spPr>
              <p:txBody>
                <a:bodyPr/>
                <a:lstStyle/>
                <a:p>
                  <a:endParaRPr lang="en-US"/>
                </a:p>
              </p:txBody>
            </p:sp>
            <p:sp>
              <p:nvSpPr>
                <p:cNvPr id="696" name="Oval 707">
                  <a:extLst>
                    <a:ext uri="{FF2B5EF4-FFF2-40B4-BE49-F238E27FC236}">
                      <a16:creationId xmlns:a16="http://schemas.microsoft.com/office/drawing/2014/main" id="{867F6AD9-CD89-4F75-86D1-949AFE878041}"/>
                    </a:ext>
                  </a:extLst>
                </p:cNvPr>
                <p:cNvSpPr>
                  <a:spLocks noChangeAspect="1" noChangeArrowheads="1"/>
                </p:cNvSpPr>
                <p:nvPr/>
              </p:nvSpPr>
              <p:spPr bwMode="auto">
                <a:xfrm>
                  <a:off x="3844" y="2261"/>
                  <a:ext cx="19" cy="13"/>
                </a:xfrm>
                <a:prstGeom prst="ellipse">
                  <a:avLst/>
                </a:prstGeom>
                <a:solidFill>
                  <a:srgbClr val="FFCC99"/>
                </a:solidFill>
                <a:ln w="6350">
                  <a:solidFill>
                    <a:srgbClr val="FF6600"/>
                  </a:solidFill>
                  <a:miter lim="800000"/>
                  <a:headEnd/>
                  <a:tailEnd/>
                </a:ln>
              </p:spPr>
              <p:txBody>
                <a:bodyPr/>
                <a:lstStyle/>
                <a:p>
                  <a:endParaRPr lang="en-US"/>
                </a:p>
              </p:txBody>
            </p:sp>
            <p:sp>
              <p:nvSpPr>
                <p:cNvPr id="697" name="Oval 708">
                  <a:extLst>
                    <a:ext uri="{FF2B5EF4-FFF2-40B4-BE49-F238E27FC236}">
                      <a16:creationId xmlns:a16="http://schemas.microsoft.com/office/drawing/2014/main" id="{E4175528-6B87-4EAC-AAE5-C13336DC0D50}"/>
                    </a:ext>
                  </a:extLst>
                </p:cNvPr>
                <p:cNvSpPr>
                  <a:spLocks noChangeAspect="1" noChangeArrowheads="1"/>
                </p:cNvSpPr>
                <p:nvPr/>
              </p:nvSpPr>
              <p:spPr bwMode="auto">
                <a:xfrm>
                  <a:off x="3931" y="2292"/>
                  <a:ext cx="36" cy="12"/>
                </a:xfrm>
                <a:prstGeom prst="ellipse">
                  <a:avLst/>
                </a:prstGeom>
                <a:solidFill>
                  <a:srgbClr val="FFCC99"/>
                </a:solidFill>
                <a:ln w="6350">
                  <a:solidFill>
                    <a:srgbClr val="FF6600"/>
                  </a:solidFill>
                  <a:miter lim="800000"/>
                  <a:headEnd/>
                  <a:tailEnd/>
                </a:ln>
              </p:spPr>
              <p:txBody>
                <a:bodyPr/>
                <a:lstStyle/>
                <a:p>
                  <a:endParaRPr lang="en-US"/>
                </a:p>
              </p:txBody>
            </p:sp>
            <p:sp>
              <p:nvSpPr>
                <p:cNvPr id="698" name="Oval 709">
                  <a:extLst>
                    <a:ext uri="{FF2B5EF4-FFF2-40B4-BE49-F238E27FC236}">
                      <a16:creationId xmlns:a16="http://schemas.microsoft.com/office/drawing/2014/main" id="{F5B1B42C-F00E-40F3-B873-D4CDFB24276C}"/>
                    </a:ext>
                  </a:extLst>
                </p:cNvPr>
                <p:cNvSpPr>
                  <a:spLocks noChangeAspect="1" noChangeArrowheads="1"/>
                </p:cNvSpPr>
                <p:nvPr/>
              </p:nvSpPr>
              <p:spPr bwMode="auto">
                <a:xfrm>
                  <a:off x="3851" y="2163"/>
                  <a:ext cx="30" cy="25"/>
                </a:xfrm>
                <a:prstGeom prst="ellipse">
                  <a:avLst/>
                </a:prstGeom>
                <a:solidFill>
                  <a:srgbClr val="FFCC99"/>
                </a:solidFill>
                <a:ln w="6350">
                  <a:solidFill>
                    <a:srgbClr val="FF6600"/>
                  </a:solidFill>
                  <a:miter lim="800000"/>
                  <a:headEnd/>
                  <a:tailEnd/>
                </a:ln>
              </p:spPr>
              <p:txBody>
                <a:bodyPr/>
                <a:lstStyle/>
                <a:p>
                  <a:endParaRPr lang="en-US"/>
                </a:p>
              </p:txBody>
            </p:sp>
            <p:sp>
              <p:nvSpPr>
                <p:cNvPr id="699" name="Oval 710">
                  <a:extLst>
                    <a:ext uri="{FF2B5EF4-FFF2-40B4-BE49-F238E27FC236}">
                      <a16:creationId xmlns:a16="http://schemas.microsoft.com/office/drawing/2014/main" id="{773814DE-3C86-4C1C-AE20-973897DFB4F9}"/>
                    </a:ext>
                  </a:extLst>
                </p:cNvPr>
                <p:cNvSpPr>
                  <a:spLocks noChangeAspect="1" noChangeArrowheads="1"/>
                </p:cNvSpPr>
                <p:nvPr/>
              </p:nvSpPr>
              <p:spPr bwMode="auto">
                <a:xfrm>
                  <a:off x="3697" y="2089"/>
                  <a:ext cx="37" cy="25"/>
                </a:xfrm>
                <a:prstGeom prst="ellipse">
                  <a:avLst/>
                </a:prstGeom>
                <a:solidFill>
                  <a:srgbClr val="FFCC99"/>
                </a:solidFill>
                <a:ln w="6350">
                  <a:solidFill>
                    <a:srgbClr val="FF6600"/>
                  </a:solidFill>
                  <a:miter lim="800000"/>
                  <a:headEnd/>
                  <a:tailEnd/>
                </a:ln>
              </p:spPr>
              <p:txBody>
                <a:bodyPr/>
                <a:lstStyle/>
                <a:p>
                  <a:endParaRPr lang="en-US"/>
                </a:p>
              </p:txBody>
            </p:sp>
            <p:sp>
              <p:nvSpPr>
                <p:cNvPr id="700" name="Oval 711">
                  <a:extLst>
                    <a:ext uri="{FF2B5EF4-FFF2-40B4-BE49-F238E27FC236}">
                      <a16:creationId xmlns:a16="http://schemas.microsoft.com/office/drawing/2014/main" id="{14EC7385-A71F-47D7-A844-A4A089CB5789}"/>
                    </a:ext>
                  </a:extLst>
                </p:cNvPr>
                <p:cNvSpPr>
                  <a:spLocks noChangeAspect="1" noChangeArrowheads="1"/>
                </p:cNvSpPr>
                <p:nvPr/>
              </p:nvSpPr>
              <p:spPr bwMode="auto">
                <a:xfrm>
                  <a:off x="3715" y="2022"/>
                  <a:ext cx="25" cy="12"/>
                </a:xfrm>
                <a:prstGeom prst="ellipse">
                  <a:avLst/>
                </a:prstGeom>
                <a:solidFill>
                  <a:srgbClr val="FFCC99"/>
                </a:solidFill>
                <a:ln w="6350">
                  <a:solidFill>
                    <a:srgbClr val="FF6600"/>
                  </a:solidFill>
                  <a:miter lim="800000"/>
                  <a:headEnd/>
                  <a:tailEnd/>
                </a:ln>
              </p:spPr>
              <p:txBody>
                <a:bodyPr/>
                <a:lstStyle/>
                <a:p>
                  <a:endParaRPr lang="en-US"/>
                </a:p>
              </p:txBody>
            </p:sp>
            <p:sp>
              <p:nvSpPr>
                <p:cNvPr id="701" name="Oval 712">
                  <a:extLst>
                    <a:ext uri="{FF2B5EF4-FFF2-40B4-BE49-F238E27FC236}">
                      <a16:creationId xmlns:a16="http://schemas.microsoft.com/office/drawing/2014/main" id="{3BC77372-38F8-46ED-9D02-D82D681E677D}"/>
                    </a:ext>
                  </a:extLst>
                </p:cNvPr>
                <p:cNvSpPr>
                  <a:spLocks noChangeAspect="1" noChangeArrowheads="1"/>
                </p:cNvSpPr>
                <p:nvPr/>
              </p:nvSpPr>
              <p:spPr bwMode="auto">
                <a:xfrm>
                  <a:off x="3789" y="2102"/>
                  <a:ext cx="12" cy="18"/>
                </a:xfrm>
                <a:prstGeom prst="ellipse">
                  <a:avLst/>
                </a:prstGeom>
                <a:solidFill>
                  <a:srgbClr val="FFCC99"/>
                </a:solidFill>
                <a:ln w="6350">
                  <a:solidFill>
                    <a:srgbClr val="FF6600"/>
                  </a:solidFill>
                  <a:miter lim="800000"/>
                  <a:headEnd/>
                  <a:tailEnd/>
                </a:ln>
              </p:spPr>
              <p:txBody>
                <a:bodyPr/>
                <a:lstStyle/>
                <a:p>
                  <a:endParaRPr lang="en-US"/>
                </a:p>
              </p:txBody>
            </p:sp>
            <p:sp>
              <p:nvSpPr>
                <p:cNvPr id="702" name="Oval 713">
                  <a:extLst>
                    <a:ext uri="{FF2B5EF4-FFF2-40B4-BE49-F238E27FC236}">
                      <a16:creationId xmlns:a16="http://schemas.microsoft.com/office/drawing/2014/main" id="{2DD49880-41D5-4041-9313-E86C70AAF9F8}"/>
                    </a:ext>
                  </a:extLst>
                </p:cNvPr>
                <p:cNvSpPr>
                  <a:spLocks noChangeAspect="1" noChangeArrowheads="1"/>
                </p:cNvSpPr>
                <p:nvPr/>
              </p:nvSpPr>
              <p:spPr bwMode="auto">
                <a:xfrm>
                  <a:off x="3611" y="1954"/>
                  <a:ext cx="25" cy="25"/>
                </a:xfrm>
                <a:prstGeom prst="ellipse">
                  <a:avLst/>
                </a:prstGeom>
                <a:solidFill>
                  <a:srgbClr val="FFCC99"/>
                </a:solidFill>
                <a:ln w="6350">
                  <a:solidFill>
                    <a:srgbClr val="FF6600"/>
                  </a:solidFill>
                  <a:miter lim="800000"/>
                  <a:headEnd/>
                  <a:tailEnd/>
                </a:ln>
              </p:spPr>
              <p:txBody>
                <a:bodyPr/>
                <a:lstStyle/>
                <a:p>
                  <a:endParaRPr lang="en-US"/>
                </a:p>
              </p:txBody>
            </p:sp>
            <p:sp>
              <p:nvSpPr>
                <p:cNvPr id="703" name="Oval 714">
                  <a:extLst>
                    <a:ext uri="{FF2B5EF4-FFF2-40B4-BE49-F238E27FC236}">
                      <a16:creationId xmlns:a16="http://schemas.microsoft.com/office/drawing/2014/main" id="{F6A41BED-913E-423E-9EE4-24B0D567405C}"/>
                    </a:ext>
                  </a:extLst>
                </p:cNvPr>
                <p:cNvSpPr>
                  <a:spLocks noChangeAspect="1" noChangeArrowheads="1"/>
                </p:cNvSpPr>
                <p:nvPr/>
              </p:nvSpPr>
              <p:spPr bwMode="auto">
                <a:xfrm>
                  <a:off x="3685" y="1979"/>
                  <a:ext cx="12" cy="12"/>
                </a:xfrm>
                <a:prstGeom prst="ellipse">
                  <a:avLst/>
                </a:prstGeom>
                <a:solidFill>
                  <a:srgbClr val="FFCC99"/>
                </a:solidFill>
                <a:ln w="6350">
                  <a:solidFill>
                    <a:srgbClr val="FF6600"/>
                  </a:solidFill>
                  <a:miter lim="800000"/>
                  <a:headEnd/>
                  <a:tailEnd/>
                </a:ln>
              </p:spPr>
              <p:txBody>
                <a:bodyPr/>
                <a:lstStyle/>
                <a:p>
                  <a:endParaRPr lang="en-US"/>
                </a:p>
              </p:txBody>
            </p:sp>
            <p:sp>
              <p:nvSpPr>
                <p:cNvPr id="704" name="Oval 715">
                  <a:extLst>
                    <a:ext uri="{FF2B5EF4-FFF2-40B4-BE49-F238E27FC236}">
                      <a16:creationId xmlns:a16="http://schemas.microsoft.com/office/drawing/2014/main" id="{132AAC64-DD8D-4380-9BE1-A9B82587D99F}"/>
                    </a:ext>
                  </a:extLst>
                </p:cNvPr>
                <p:cNvSpPr>
                  <a:spLocks noChangeAspect="1" noChangeArrowheads="1"/>
                </p:cNvSpPr>
                <p:nvPr/>
              </p:nvSpPr>
              <p:spPr bwMode="auto">
                <a:xfrm>
                  <a:off x="3476" y="1948"/>
                  <a:ext cx="18" cy="12"/>
                </a:xfrm>
                <a:prstGeom prst="ellipse">
                  <a:avLst/>
                </a:prstGeom>
                <a:solidFill>
                  <a:srgbClr val="FFCC99"/>
                </a:solidFill>
                <a:ln w="6350">
                  <a:solidFill>
                    <a:srgbClr val="FF6600"/>
                  </a:solidFill>
                  <a:miter lim="800000"/>
                  <a:headEnd/>
                  <a:tailEnd/>
                </a:ln>
              </p:spPr>
              <p:txBody>
                <a:bodyPr/>
                <a:lstStyle/>
                <a:p>
                  <a:endParaRPr lang="en-US"/>
                </a:p>
              </p:txBody>
            </p:sp>
            <p:sp>
              <p:nvSpPr>
                <p:cNvPr id="705" name="Oval 716">
                  <a:extLst>
                    <a:ext uri="{FF2B5EF4-FFF2-40B4-BE49-F238E27FC236}">
                      <a16:creationId xmlns:a16="http://schemas.microsoft.com/office/drawing/2014/main" id="{55BD82D6-93BB-42BE-AE73-246D080880D4}"/>
                    </a:ext>
                  </a:extLst>
                </p:cNvPr>
                <p:cNvSpPr>
                  <a:spLocks noChangeAspect="1" noChangeArrowheads="1"/>
                </p:cNvSpPr>
                <p:nvPr/>
              </p:nvSpPr>
              <p:spPr bwMode="auto">
                <a:xfrm>
                  <a:off x="3457" y="2028"/>
                  <a:ext cx="19" cy="12"/>
                </a:xfrm>
                <a:prstGeom prst="ellipse">
                  <a:avLst/>
                </a:prstGeom>
                <a:solidFill>
                  <a:srgbClr val="FFCC99"/>
                </a:solidFill>
                <a:ln w="6350">
                  <a:solidFill>
                    <a:srgbClr val="FF6600"/>
                  </a:solidFill>
                  <a:miter lim="800000"/>
                  <a:headEnd/>
                  <a:tailEnd/>
                </a:ln>
              </p:spPr>
              <p:txBody>
                <a:bodyPr/>
                <a:lstStyle/>
                <a:p>
                  <a:endParaRPr lang="en-US"/>
                </a:p>
              </p:txBody>
            </p:sp>
            <p:sp>
              <p:nvSpPr>
                <p:cNvPr id="706" name="Oval 717">
                  <a:extLst>
                    <a:ext uri="{FF2B5EF4-FFF2-40B4-BE49-F238E27FC236}">
                      <a16:creationId xmlns:a16="http://schemas.microsoft.com/office/drawing/2014/main" id="{2A4A8A1E-5A76-4FA8-9724-B0B724437B88}"/>
                    </a:ext>
                  </a:extLst>
                </p:cNvPr>
                <p:cNvSpPr>
                  <a:spLocks noChangeAspect="1" noChangeArrowheads="1"/>
                </p:cNvSpPr>
                <p:nvPr/>
              </p:nvSpPr>
              <p:spPr bwMode="auto">
                <a:xfrm>
                  <a:off x="3384" y="2003"/>
                  <a:ext cx="12" cy="6"/>
                </a:xfrm>
                <a:prstGeom prst="ellipse">
                  <a:avLst/>
                </a:prstGeom>
                <a:solidFill>
                  <a:srgbClr val="FFCC99"/>
                </a:solidFill>
                <a:ln w="6350">
                  <a:solidFill>
                    <a:srgbClr val="FF6600"/>
                  </a:solidFill>
                  <a:miter lim="800000"/>
                  <a:headEnd/>
                  <a:tailEnd/>
                </a:ln>
              </p:spPr>
              <p:txBody>
                <a:bodyPr/>
                <a:lstStyle/>
                <a:p>
                  <a:endParaRPr lang="en-US"/>
                </a:p>
              </p:txBody>
            </p:sp>
            <p:sp>
              <p:nvSpPr>
                <p:cNvPr id="707" name="Freeform 718">
                  <a:extLst>
                    <a:ext uri="{FF2B5EF4-FFF2-40B4-BE49-F238E27FC236}">
                      <a16:creationId xmlns:a16="http://schemas.microsoft.com/office/drawing/2014/main" id="{BB65D681-C5AE-4C70-8939-4F96C998E15F}"/>
                    </a:ext>
                  </a:extLst>
                </p:cNvPr>
                <p:cNvSpPr>
                  <a:spLocks noChangeAspect="1"/>
                </p:cNvSpPr>
                <p:nvPr/>
              </p:nvSpPr>
              <p:spPr bwMode="auto">
                <a:xfrm>
                  <a:off x="3457" y="2728"/>
                  <a:ext cx="50" cy="43"/>
                </a:xfrm>
                <a:custGeom>
                  <a:avLst/>
                  <a:gdLst>
                    <a:gd name="T0" fmla="*/ 7 w 8"/>
                    <a:gd name="T1" fmla="*/ 7 h 7"/>
                    <a:gd name="T2" fmla="*/ 1 w 8"/>
                    <a:gd name="T3" fmla="*/ 3 h 7"/>
                    <a:gd name="T4" fmla="*/ 7 w 8"/>
                    <a:gd name="T5" fmla="*/ 7 h 7"/>
                  </a:gdLst>
                  <a:ahLst/>
                  <a:cxnLst>
                    <a:cxn ang="0">
                      <a:pos x="T0" y="T1"/>
                    </a:cxn>
                    <a:cxn ang="0">
                      <a:pos x="T2" y="T3"/>
                    </a:cxn>
                    <a:cxn ang="0">
                      <a:pos x="T4" y="T5"/>
                    </a:cxn>
                  </a:cxnLst>
                  <a:rect l="0" t="0" r="r" b="b"/>
                  <a:pathLst>
                    <a:path w="8" h="7">
                      <a:moveTo>
                        <a:pt x="7" y="7"/>
                      </a:moveTo>
                      <a:cubicBezTo>
                        <a:pt x="7" y="7"/>
                        <a:pt x="0" y="5"/>
                        <a:pt x="1" y="3"/>
                      </a:cubicBezTo>
                      <a:cubicBezTo>
                        <a:pt x="1" y="0"/>
                        <a:pt x="8" y="3"/>
                        <a:pt x="7" y="7"/>
                      </a:cubicBezTo>
                      <a:close/>
                    </a:path>
                  </a:pathLst>
                </a:custGeom>
                <a:solidFill>
                  <a:srgbClr val="FFCC99"/>
                </a:solidFill>
                <a:ln w="6350" cap="flat">
                  <a:solidFill>
                    <a:srgbClr val="FF6600"/>
                  </a:solidFill>
                  <a:prstDash val="solid"/>
                  <a:miter lim="800000"/>
                  <a:headEnd/>
                  <a:tailEnd/>
                </a:ln>
              </p:spPr>
              <p:txBody>
                <a:bodyPr/>
                <a:lstStyle/>
                <a:p>
                  <a:endParaRPr lang="en-US"/>
                </a:p>
              </p:txBody>
            </p:sp>
            <p:sp>
              <p:nvSpPr>
                <p:cNvPr id="708" name="Freeform 719">
                  <a:extLst>
                    <a:ext uri="{FF2B5EF4-FFF2-40B4-BE49-F238E27FC236}">
                      <a16:creationId xmlns:a16="http://schemas.microsoft.com/office/drawing/2014/main" id="{73B958FF-DD0D-409A-8A71-5B4D15B86C96}"/>
                    </a:ext>
                  </a:extLst>
                </p:cNvPr>
                <p:cNvSpPr>
                  <a:spLocks noChangeAspect="1"/>
                </p:cNvSpPr>
                <p:nvPr/>
              </p:nvSpPr>
              <p:spPr bwMode="auto">
                <a:xfrm>
                  <a:off x="3801" y="2501"/>
                  <a:ext cx="31" cy="25"/>
                </a:xfrm>
                <a:custGeom>
                  <a:avLst/>
                  <a:gdLst>
                    <a:gd name="T0" fmla="*/ 4 w 5"/>
                    <a:gd name="T1" fmla="*/ 4 h 4"/>
                    <a:gd name="T2" fmla="*/ 1 w 5"/>
                    <a:gd name="T3" fmla="*/ 2 h 4"/>
                    <a:gd name="T4" fmla="*/ 5 w 5"/>
                    <a:gd name="T5" fmla="*/ 1 h 4"/>
                    <a:gd name="T6" fmla="*/ 4 w 5"/>
                    <a:gd name="T7" fmla="*/ 4 h 4"/>
                  </a:gdLst>
                  <a:ahLst/>
                  <a:cxnLst>
                    <a:cxn ang="0">
                      <a:pos x="T0" y="T1"/>
                    </a:cxn>
                    <a:cxn ang="0">
                      <a:pos x="T2" y="T3"/>
                    </a:cxn>
                    <a:cxn ang="0">
                      <a:pos x="T4" y="T5"/>
                    </a:cxn>
                    <a:cxn ang="0">
                      <a:pos x="T6" y="T7"/>
                    </a:cxn>
                  </a:cxnLst>
                  <a:rect l="0" t="0" r="r" b="b"/>
                  <a:pathLst>
                    <a:path w="5" h="4">
                      <a:moveTo>
                        <a:pt x="4" y="4"/>
                      </a:moveTo>
                      <a:cubicBezTo>
                        <a:pt x="4" y="4"/>
                        <a:pt x="0" y="4"/>
                        <a:pt x="1" y="2"/>
                      </a:cubicBezTo>
                      <a:cubicBezTo>
                        <a:pt x="2" y="1"/>
                        <a:pt x="5" y="0"/>
                        <a:pt x="5" y="1"/>
                      </a:cubicBezTo>
                      <a:cubicBezTo>
                        <a:pt x="5" y="2"/>
                        <a:pt x="4" y="4"/>
                        <a:pt x="4" y="4"/>
                      </a:cubicBezTo>
                      <a:close/>
                    </a:path>
                  </a:pathLst>
                </a:custGeom>
                <a:solidFill>
                  <a:srgbClr val="FFCC99"/>
                </a:solidFill>
                <a:ln w="6350" cap="flat">
                  <a:solidFill>
                    <a:srgbClr val="FF6600"/>
                  </a:solidFill>
                  <a:prstDash val="solid"/>
                  <a:miter lim="800000"/>
                  <a:headEnd/>
                  <a:tailEnd/>
                </a:ln>
              </p:spPr>
              <p:txBody>
                <a:bodyPr/>
                <a:lstStyle/>
                <a:p>
                  <a:endParaRPr lang="en-US"/>
                </a:p>
              </p:txBody>
            </p:sp>
          </p:grpSp>
          <p:grpSp>
            <p:nvGrpSpPr>
              <p:cNvPr id="556" name="Group 831">
                <a:extLst>
                  <a:ext uri="{FF2B5EF4-FFF2-40B4-BE49-F238E27FC236}">
                    <a16:creationId xmlns:a16="http://schemas.microsoft.com/office/drawing/2014/main" id="{7B17C976-BC31-4F9F-9FB6-A27F411BD929}"/>
                  </a:ext>
                </a:extLst>
              </p:cNvPr>
              <p:cNvGrpSpPr>
                <a:grpSpLocks noChangeAspect="1"/>
              </p:cNvGrpSpPr>
              <p:nvPr/>
            </p:nvGrpSpPr>
            <p:grpSpPr bwMode="auto">
              <a:xfrm>
                <a:off x="3508375" y="1522413"/>
                <a:ext cx="360363" cy="642937"/>
                <a:chOff x="2210" y="959"/>
                <a:chExt cx="227" cy="405"/>
              </a:xfrm>
            </p:grpSpPr>
            <p:sp>
              <p:nvSpPr>
                <p:cNvPr id="646" name="Freeform 648">
                  <a:extLst>
                    <a:ext uri="{FF2B5EF4-FFF2-40B4-BE49-F238E27FC236}">
                      <a16:creationId xmlns:a16="http://schemas.microsoft.com/office/drawing/2014/main" id="{BFE13583-023E-4B97-99DE-8515A26E7F46}"/>
                    </a:ext>
                  </a:extLst>
                </p:cNvPr>
                <p:cNvSpPr>
                  <a:spLocks noChangeAspect="1"/>
                </p:cNvSpPr>
                <p:nvPr/>
              </p:nvSpPr>
              <p:spPr bwMode="auto">
                <a:xfrm>
                  <a:off x="2210" y="959"/>
                  <a:ext cx="227" cy="405"/>
                </a:xfrm>
                <a:custGeom>
                  <a:avLst/>
                  <a:gdLst>
                    <a:gd name="T0" fmla="*/ 14 w 37"/>
                    <a:gd name="T1" fmla="*/ 21 h 66"/>
                    <a:gd name="T2" fmla="*/ 17 w 37"/>
                    <a:gd name="T3" fmla="*/ 3 h 66"/>
                    <a:gd name="T4" fmla="*/ 25 w 37"/>
                    <a:gd name="T5" fmla="*/ 10 h 66"/>
                    <a:gd name="T6" fmla="*/ 36 w 37"/>
                    <a:gd name="T7" fmla="*/ 39 h 66"/>
                    <a:gd name="T8" fmla="*/ 29 w 37"/>
                    <a:gd name="T9" fmla="*/ 66 h 66"/>
                    <a:gd name="T10" fmla="*/ 12 w 37"/>
                    <a:gd name="T11" fmla="*/ 48 h 66"/>
                    <a:gd name="T12" fmla="*/ 9 w 37"/>
                    <a:gd name="T13" fmla="*/ 29 h 66"/>
                    <a:gd name="T14" fmla="*/ 14 w 37"/>
                    <a:gd name="T15" fmla="*/ 21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6">
                      <a:moveTo>
                        <a:pt x="14" y="21"/>
                      </a:moveTo>
                      <a:cubicBezTo>
                        <a:pt x="15" y="18"/>
                        <a:pt x="16" y="6"/>
                        <a:pt x="17" y="3"/>
                      </a:cubicBezTo>
                      <a:cubicBezTo>
                        <a:pt x="19" y="0"/>
                        <a:pt x="23" y="7"/>
                        <a:pt x="25" y="10"/>
                      </a:cubicBezTo>
                      <a:cubicBezTo>
                        <a:pt x="27" y="13"/>
                        <a:pt x="35" y="30"/>
                        <a:pt x="36" y="39"/>
                      </a:cubicBezTo>
                      <a:cubicBezTo>
                        <a:pt x="37" y="47"/>
                        <a:pt x="37" y="65"/>
                        <a:pt x="29" y="66"/>
                      </a:cubicBezTo>
                      <a:cubicBezTo>
                        <a:pt x="23" y="66"/>
                        <a:pt x="24" y="57"/>
                        <a:pt x="12" y="48"/>
                      </a:cubicBezTo>
                      <a:cubicBezTo>
                        <a:pt x="0" y="40"/>
                        <a:pt x="9" y="29"/>
                        <a:pt x="9" y="29"/>
                      </a:cubicBezTo>
                      <a:lnTo>
                        <a:pt x="14" y="21"/>
                      </a:lnTo>
                      <a:close/>
                    </a:path>
                  </a:pathLst>
                </a:custGeom>
                <a:solidFill>
                  <a:srgbClr val="99CCFF"/>
                </a:solidFill>
                <a:ln w="6350" cap="flat">
                  <a:solidFill>
                    <a:srgbClr val="3366FF"/>
                  </a:solidFill>
                  <a:prstDash val="solid"/>
                  <a:miter lim="800000"/>
                  <a:headEnd/>
                  <a:tailEnd/>
                </a:ln>
              </p:spPr>
              <p:txBody>
                <a:bodyPr/>
                <a:lstStyle/>
                <a:p>
                  <a:endParaRPr lang="en-US"/>
                </a:p>
              </p:txBody>
            </p:sp>
            <p:sp>
              <p:nvSpPr>
                <p:cNvPr id="647" name="Line 720">
                  <a:extLst>
                    <a:ext uri="{FF2B5EF4-FFF2-40B4-BE49-F238E27FC236}">
                      <a16:creationId xmlns:a16="http://schemas.microsoft.com/office/drawing/2014/main" id="{155EA7D3-57F4-4054-A762-042984B443D5}"/>
                    </a:ext>
                  </a:extLst>
                </p:cNvPr>
                <p:cNvSpPr>
                  <a:spLocks noChangeAspect="1" noChangeShapeType="1"/>
                </p:cNvSpPr>
                <p:nvPr/>
              </p:nvSpPr>
              <p:spPr bwMode="auto">
                <a:xfrm flipH="1">
                  <a:off x="2333" y="1112"/>
                  <a:ext cx="18" cy="0"/>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48" name="Line 721">
                  <a:extLst>
                    <a:ext uri="{FF2B5EF4-FFF2-40B4-BE49-F238E27FC236}">
                      <a16:creationId xmlns:a16="http://schemas.microsoft.com/office/drawing/2014/main" id="{ADB7D4D7-F52B-4FD8-990A-8174925F3F7B}"/>
                    </a:ext>
                  </a:extLst>
                </p:cNvPr>
                <p:cNvSpPr>
                  <a:spLocks noChangeAspect="1" noChangeShapeType="1"/>
                </p:cNvSpPr>
                <p:nvPr/>
              </p:nvSpPr>
              <p:spPr bwMode="auto">
                <a:xfrm flipH="1">
                  <a:off x="2327" y="1149"/>
                  <a:ext cx="6" cy="19"/>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49" name="Line 722">
                  <a:extLst>
                    <a:ext uri="{FF2B5EF4-FFF2-40B4-BE49-F238E27FC236}">
                      <a16:creationId xmlns:a16="http://schemas.microsoft.com/office/drawing/2014/main" id="{5AF53E6A-DA1C-418B-A1BC-846C30B94943}"/>
                    </a:ext>
                  </a:extLst>
                </p:cNvPr>
                <p:cNvSpPr>
                  <a:spLocks noChangeAspect="1" noChangeShapeType="1"/>
                </p:cNvSpPr>
                <p:nvPr/>
              </p:nvSpPr>
              <p:spPr bwMode="auto">
                <a:xfrm flipH="1">
                  <a:off x="2296" y="1168"/>
                  <a:ext cx="6" cy="30"/>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50" name="Line 723">
                  <a:extLst>
                    <a:ext uri="{FF2B5EF4-FFF2-40B4-BE49-F238E27FC236}">
                      <a16:creationId xmlns:a16="http://schemas.microsoft.com/office/drawing/2014/main" id="{6FC4449E-0122-49FB-BDB8-C487FDC13AFF}"/>
                    </a:ext>
                  </a:extLst>
                </p:cNvPr>
                <p:cNvSpPr>
                  <a:spLocks noChangeAspect="1" noChangeShapeType="1"/>
                </p:cNvSpPr>
                <p:nvPr/>
              </p:nvSpPr>
              <p:spPr bwMode="auto">
                <a:xfrm>
                  <a:off x="2315" y="1211"/>
                  <a:ext cx="6" cy="18"/>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51" name="Line 724">
                  <a:extLst>
                    <a:ext uri="{FF2B5EF4-FFF2-40B4-BE49-F238E27FC236}">
                      <a16:creationId xmlns:a16="http://schemas.microsoft.com/office/drawing/2014/main" id="{573F1EEF-7941-494E-BDC9-1859718D4B15}"/>
                    </a:ext>
                  </a:extLst>
                </p:cNvPr>
                <p:cNvSpPr>
                  <a:spLocks noChangeAspect="1" noChangeShapeType="1"/>
                </p:cNvSpPr>
                <p:nvPr/>
              </p:nvSpPr>
              <p:spPr bwMode="auto">
                <a:xfrm flipV="1">
                  <a:off x="2339" y="1235"/>
                  <a:ext cx="0" cy="19"/>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52" name="Line 725">
                  <a:extLst>
                    <a:ext uri="{FF2B5EF4-FFF2-40B4-BE49-F238E27FC236}">
                      <a16:creationId xmlns:a16="http://schemas.microsoft.com/office/drawing/2014/main" id="{FCA35B3B-BB79-4027-BCDC-B88F33A83103}"/>
                    </a:ext>
                  </a:extLst>
                </p:cNvPr>
                <p:cNvSpPr>
                  <a:spLocks noChangeAspect="1" noChangeShapeType="1"/>
                </p:cNvSpPr>
                <p:nvPr/>
              </p:nvSpPr>
              <p:spPr bwMode="auto">
                <a:xfrm flipV="1">
                  <a:off x="2370" y="1241"/>
                  <a:ext cx="0" cy="31"/>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53" name="Line 726">
                  <a:extLst>
                    <a:ext uri="{FF2B5EF4-FFF2-40B4-BE49-F238E27FC236}">
                      <a16:creationId xmlns:a16="http://schemas.microsoft.com/office/drawing/2014/main" id="{B853E989-CD25-4039-A006-F1DF337E31A8}"/>
                    </a:ext>
                  </a:extLst>
                </p:cNvPr>
                <p:cNvSpPr>
                  <a:spLocks noChangeAspect="1" noChangeShapeType="1"/>
                </p:cNvSpPr>
                <p:nvPr/>
              </p:nvSpPr>
              <p:spPr bwMode="auto">
                <a:xfrm flipH="1" flipV="1">
                  <a:off x="2400" y="1248"/>
                  <a:ext cx="1"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54" name="Line 727">
                  <a:extLst>
                    <a:ext uri="{FF2B5EF4-FFF2-40B4-BE49-F238E27FC236}">
                      <a16:creationId xmlns:a16="http://schemas.microsoft.com/office/drawing/2014/main" id="{1B756CF9-685C-479B-9C84-5549FC8C99DE}"/>
                    </a:ext>
                  </a:extLst>
                </p:cNvPr>
                <p:cNvSpPr>
                  <a:spLocks noChangeAspect="1" noChangeShapeType="1"/>
                </p:cNvSpPr>
                <p:nvPr/>
              </p:nvSpPr>
              <p:spPr bwMode="auto">
                <a:xfrm flipH="1">
                  <a:off x="2364" y="1162"/>
                  <a:ext cx="6" cy="43"/>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55" name="Line 728">
                  <a:extLst>
                    <a:ext uri="{FF2B5EF4-FFF2-40B4-BE49-F238E27FC236}">
                      <a16:creationId xmlns:a16="http://schemas.microsoft.com/office/drawing/2014/main" id="{88A132FD-080A-420B-B335-CE3680C671E9}"/>
                    </a:ext>
                  </a:extLst>
                </p:cNvPr>
                <p:cNvSpPr>
                  <a:spLocks noChangeAspect="1" noChangeShapeType="1"/>
                </p:cNvSpPr>
                <p:nvPr/>
              </p:nvSpPr>
              <p:spPr bwMode="auto">
                <a:xfrm>
                  <a:off x="2388" y="1198"/>
                  <a:ext cx="31" cy="0"/>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7" name="Group 829">
                <a:extLst>
                  <a:ext uri="{FF2B5EF4-FFF2-40B4-BE49-F238E27FC236}">
                    <a16:creationId xmlns:a16="http://schemas.microsoft.com/office/drawing/2014/main" id="{51BE4A6C-F9D1-4888-82A6-BE869437349A}"/>
                  </a:ext>
                </a:extLst>
              </p:cNvPr>
              <p:cNvGrpSpPr>
                <a:grpSpLocks noChangeAspect="1"/>
              </p:cNvGrpSpPr>
              <p:nvPr/>
            </p:nvGrpSpPr>
            <p:grpSpPr bwMode="auto">
              <a:xfrm>
                <a:off x="5487988" y="1501775"/>
                <a:ext cx="136525" cy="293688"/>
                <a:chOff x="3457" y="946"/>
                <a:chExt cx="86" cy="185"/>
              </a:xfrm>
            </p:grpSpPr>
            <p:sp>
              <p:nvSpPr>
                <p:cNvPr id="634" name="Line 729">
                  <a:extLst>
                    <a:ext uri="{FF2B5EF4-FFF2-40B4-BE49-F238E27FC236}">
                      <a16:creationId xmlns:a16="http://schemas.microsoft.com/office/drawing/2014/main" id="{DBD5AD0C-9E56-497E-AB00-8240DE1DD0D0}"/>
                    </a:ext>
                  </a:extLst>
                </p:cNvPr>
                <p:cNvSpPr>
                  <a:spLocks noChangeAspect="1" noChangeShapeType="1"/>
                </p:cNvSpPr>
                <p:nvPr/>
              </p:nvSpPr>
              <p:spPr bwMode="auto">
                <a:xfrm>
                  <a:off x="3507" y="946"/>
                  <a:ext cx="0" cy="7"/>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35" name="Line 730">
                  <a:extLst>
                    <a:ext uri="{FF2B5EF4-FFF2-40B4-BE49-F238E27FC236}">
                      <a16:creationId xmlns:a16="http://schemas.microsoft.com/office/drawing/2014/main" id="{A983C92A-430D-4199-8A9B-CE3FACED334D}"/>
                    </a:ext>
                  </a:extLst>
                </p:cNvPr>
                <p:cNvSpPr>
                  <a:spLocks noChangeAspect="1" noChangeShapeType="1"/>
                </p:cNvSpPr>
                <p:nvPr/>
              </p:nvSpPr>
              <p:spPr bwMode="auto">
                <a:xfrm>
                  <a:off x="3507" y="977"/>
                  <a:ext cx="6"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36" name="Line 731">
                  <a:extLst>
                    <a:ext uri="{FF2B5EF4-FFF2-40B4-BE49-F238E27FC236}">
                      <a16:creationId xmlns:a16="http://schemas.microsoft.com/office/drawing/2014/main" id="{3A59D3F3-C151-46C0-B768-9601330AD9B3}"/>
                    </a:ext>
                  </a:extLst>
                </p:cNvPr>
                <p:cNvSpPr>
                  <a:spLocks noChangeAspect="1" noChangeShapeType="1"/>
                </p:cNvSpPr>
                <p:nvPr/>
              </p:nvSpPr>
              <p:spPr bwMode="auto">
                <a:xfrm>
                  <a:off x="3537" y="989"/>
                  <a:ext cx="6" cy="0"/>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37" name="Line 732">
                  <a:extLst>
                    <a:ext uri="{FF2B5EF4-FFF2-40B4-BE49-F238E27FC236}">
                      <a16:creationId xmlns:a16="http://schemas.microsoft.com/office/drawing/2014/main" id="{0F085251-A5CC-4784-AE35-039ED454FF6B}"/>
                    </a:ext>
                  </a:extLst>
                </p:cNvPr>
                <p:cNvSpPr>
                  <a:spLocks noChangeAspect="1" noChangeShapeType="1"/>
                </p:cNvSpPr>
                <p:nvPr/>
              </p:nvSpPr>
              <p:spPr bwMode="auto">
                <a:xfrm>
                  <a:off x="3537" y="1020"/>
                  <a:ext cx="6" cy="12"/>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38" name="Line 733">
                  <a:extLst>
                    <a:ext uri="{FF2B5EF4-FFF2-40B4-BE49-F238E27FC236}">
                      <a16:creationId xmlns:a16="http://schemas.microsoft.com/office/drawing/2014/main" id="{F42A133E-ED75-4284-ADDA-BB0ECA9FB5EB}"/>
                    </a:ext>
                  </a:extLst>
                </p:cNvPr>
                <p:cNvSpPr>
                  <a:spLocks noChangeAspect="1" noChangeShapeType="1"/>
                </p:cNvSpPr>
                <p:nvPr/>
              </p:nvSpPr>
              <p:spPr bwMode="auto">
                <a:xfrm>
                  <a:off x="3494" y="1002"/>
                  <a:ext cx="0" cy="12"/>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39" name="Line 734">
                  <a:extLst>
                    <a:ext uri="{FF2B5EF4-FFF2-40B4-BE49-F238E27FC236}">
                      <a16:creationId xmlns:a16="http://schemas.microsoft.com/office/drawing/2014/main" id="{3F7F21A2-0CDF-40F5-AD8F-9FF185953E85}"/>
                    </a:ext>
                  </a:extLst>
                </p:cNvPr>
                <p:cNvSpPr>
                  <a:spLocks noChangeAspect="1" noChangeShapeType="1"/>
                </p:cNvSpPr>
                <p:nvPr/>
              </p:nvSpPr>
              <p:spPr bwMode="auto">
                <a:xfrm>
                  <a:off x="3457" y="1014"/>
                  <a:ext cx="0" cy="12"/>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40" name="Line 735">
                  <a:extLst>
                    <a:ext uri="{FF2B5EF4-FFF2-40B4-BE49-F238E27FC236}">
                      <a16:creationId xmlns:a16="http://schemas.microsoft.com/office/drawing/2014/main" id="{99D13305-FCD3-4D91-AA85-BAAE9609ACFD}"/>
                    </a:ext>
                  </a:extLst>
                </p:cNvPr>
                <p:cNvSpPr>
                  <a:spLocks noChangeAspect="1" noChangeShapeType="1"/>
                </p:cNvSpPr>
                <p:nvPr/>
              </p:nvSpPr>
              <p:spPr bwMode="auto">
                <a:xfrm>
                  <a:off x="3494" y="1045"/>
                  <a:ext cx="0"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41" name="Line 736">
                  <a:extLst>
                    <a:ext uri="{FF2B5EF4-FFF2-40B4-BE49-F238E27FC236}">
                      <a16:creationId xmlns:a16="http://schemas.microsoft.com/office/drawing/2014/main" id="{1EA67970-2C49-4789-9B5E-712CE5EB3BA9}"/>
                    </a:ext>
                  </a:extLst>
                </p:cNvPr>
                <p:cNvSpPr>
                  <a:spLocks noChangeAspect="1" noChangeShapeType="1"/>
                </p:cNvSpPr>
                <p:nvPr/>
              </p:nvSpPr>
              <p:spPr bwMode="auto">
                <a:xfrm>
                  <a:off x="3482" y="1069"/>
                  <a:ext cx="6"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42" name="Line 737">
                  <a:extLst>
                    <a:ext uri="{FF2B5EF4-FFF2-40B4-BE49-F238E27FC236}">
                      <a16:creationId xmlns:a16="http://schemas.microsoft.com/office/drawing/2014/main" id="{A607DC73-0D3B-499B-AE00-AC8DC758B081}"/>
                    </a:ext>
                  </a:extLst>
                </p:cNvPr>
                <p:cNvSpPr>
                  <a:spLocks noChangeAspect="1" noChangeShapeType="1"/>
                </p:cNvSpPr>
                <p:nvPr/>
              </p:nvSpPr>
              <p:spPr bwMode="auto">
                <a:xfrm>
                  <a:off x="3525" y="1075"/>
                  <a:ext cx="6" cy="7"/>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43" name="Line 738">
                  <a:extLst>
                    <a:ext uri="{FF2B5EF4-FFF2-40B4-BE49-F238E27FC236}">
                      <a16:creationId xmlns:a16="http://schemas.microsoft.com/office/drawing/2014/main" id="{9C0F414E-3594-41D0-870D-4CCA8E2547C9}"/>
                    </a:ext>
                  </a:extLst>
                </p:cNvPr>
                <p:cNvSpPr>
                  <a:spLocks noChangeAspect="1" noChangeShapeType="1"/>
                </p:cNvSpPr>
                <p:nvPr/>
              </p:nvSpPr>
              <p:spPr bwMode="auto">
                <a:xfrm>
                  <a:off x="3531" y="1125"/>
                  <a:ext cx="0"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44" name="Line 739">
                  <a:extLst>
                    <a:ext uri="{FF2B5EF4-FFF2-40B4-BE49-F238E27FC236}">
                      <a16:creationId xmlns:a16="http://schemas.microsoft.com/office/drawing/2014/main" id="{7A455191-E076-4BD1-B9B6-35EC9697A44C}"/>
                    </a:ext>
                  </a:extLst>
                </p:cNvPr>
                <p:cNvSpPr>
                  <a:spLocks noChangeAspect="1" noChangeShapeType="1"/>
                </p:cNvSpPr>
                <p:nvPr/>
              </p:nvSpPr>
              <p:spPr bwMode="auto">
                <a:xfrm>
                  <a:off x="3500" y="1100"/>
                  <a:ext cx="0" cy="18"/>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45" name="Line 740">
                  <a:extLst>
                    <a:ext uri="{FF2B5EF4-FFF2-40B4-BE49-F238E27FC236}">
                      <a16:creationId xmlns:a16="http://schemas.microsoft.com/office/drawing/2014/main" id="{7F5F79BC-658B-458B-8131-985C8427F1F9}"/>
                    </a:ext>
                  </a:extLst>
                </p:cNvPr>
                <p:cNvSpPr>
                  <a:spLocks noChangeAspect="1" noChangeShapeType="1"/>
                </p:cNvSpPr>
                <p:nvPr/>
              </p:nvSpPr>
              <p:spPr bwMode="auto">
                <a:xfrm flipH="1" flipV="1">
                  <a:off x="3504" y="1008"/>
                  <a:ext cx="9" cy="18"/>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8" name="Group 830">
                <a:extLst>
                  <a:ext uri="{FF2B5EF4-FFF2-40B4-BE49-F238E27FC236}">
                    <a16:creationId xmlns:a16="http://schemas.microsoft.com/office/drawing/2014/main" id="{9D033C0C-6BA9-4EA7-B215-1C40FD0EB1BD}"/>
                  </a:ext>
                </a:extLst>
              </p:cNvPr>
              <p:cNvGrpSpPr>
                <a:grpSpLocks noChangeAspect="1"/>
              </p:cNvGrpSpPr>
              <p:nvPr/>
            </p:nvGrpSpPr>
            <p:grpSpPr bwMode="auto">
              <a:xfrm>
                <a:off x="5059363" y="1814513"/>
                <a:ext cx="400050" cy="371475"/>
                <a:chOff x="3187" y="1143"/>
                <a:chExt cx="252" cy="234"/>
              </a:xfrm>
            </p:grpSpPr>
            <p:sp>
              <p:nvSpPr>
                <p:cNvPr id="617" name="Freeform 647">
                  <a:extLst>
                    <a:ext uri="{FF2B5EF4-FFF2-40B4-BE49-F238E27FC236}">
                      <a16:creationId xmlns:a16="http://schemas.microsoft.com/office/drawing/2014/main" id="{63ADFD8C-1D11-4993-8789-723DDA3BC8B6}"/>
                    </a:ext>
                  </a:extLst>
                </p:cNvPr>
                <p:cNvSpPr>
                  <a:spLocks noChangeAspect="1"/>
                </p:cNvSpPr>
                <p:nvPr/>
              </p:nvSpPr>
              <p:spPr bwMode="auto">
                <a:xfrm>
                  <a:off x="3187" y="1143"/>
                  <a:ext cx="252" cy="234"/>
                </a:xfrm>
                <a:custGeom>
                  <a:avLst/>
                  <a:gdLst>
                    <a:gd name="T0" fmla="*/ 7 w 41"/>
                    <a:gd name="T1" fmla="*/ 13 h 38"/>
                    <a:gd name="T2" fmla="*/ 2 w 41"/>
                    <a:gd name="T3" fmla="*/ 1 h 38"/>
                    <a:gd name="T4" fmla="*/ 28 w 41"/>
                    <a:gd name="T5" fmla="*/ 11 h 38"/>
                    <a:gd name="T6" fmla="*/ 41 w 41"/>
                    <a:gd name="T7" fmla="*/ 29 h 38"/>
                    <a:gd name="T8" fmla="*/ 34 w 41"/>
                    <a:gd name="T9" fmla="*/ 38 h 38"/>
                    <a:gd name="T10" fmla="*/ 24 w 41"/>
                    <a:gd name="T11" fmla="*/ 34 h 38"/>
                    <a:gd name="T12" fmla="*/ 7 w 41"/>
                    <a:gd name="T13" fmla="*/ 32 h 38"/>
                    <a:gd name="T14" fmla="*/ 7 w 41"/>
                    <a:gd name="T15" fmla="*/ 18 h 38"/>
                    <a:gd name="T16" fmla="*/ 7 w 41"/>
                    <a:gd name="T17"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8">
                      <a:moveTo>
                        <a:pt x="7" y="13"/>
                      </a:moveTo>
                      <a:cubicBezTo>
                        <a:pt x="6" y="11"/>
                        <a:pt x="0" y="7"/>
                        <a:pt x="2" y="1"/>
                      </a:cubicBezTo>
                      <a:cubicBezTo>
                        <a:pt x="2" y="1"/>
                        <a:pt x="16" y="0"/>
                        <a:pt x="28" y="11"/>
                      </a:cubicBezTo>
                      <a:cubicBezTo>
                        <a:pt x="39" y="21"/>
                        <a:pt x="41" y="27"/>
                        <a:pt x="41" y="29"/>
                      </a:cubicBezTo>
                      <a:cubicBezTo>
                        <a:pt x="41" y="32"/>
                        <a:pt x="37" y="38"/>
                        <a:pt x="34" y="38"/>
                      </a:cubicBezTo>
                      <a:cubicBezTo>
                        <a:pt x="31" y="37"/>
                        <a:pt x="27" y="35"/>
                        <a:pt x="24" y="34"/>
                      </a:cubicBezTo>
                      <a:cubicBezTo>
                        <a:pt x="20" y="33"/>
                        <a:pt x="8" y="35"/>
                        <a:pt x="7" y="32"/>
                      </a:cubicBezTo>
                      <a:cubicBezTo>
                        <a:pt x="6" y="29"/>
                        <a:pt x="6" y="20"/>
                        <a:pt x="7" y="18"/>
                      </a:cubicBezTo>
                      <a:cubicBezTo>
                        <a:pt x="9" y="16"/>
                        <a:pt x="7" y="13"/>
                        <a:pt x="7" y="13"/>
                      </a:cubicBezTo>
                      <a:close/>
                    </a:path>
                  </a:pathLst>
                </a:custGeom>
                <a:solidFill>
                  <a:srgbClr val="99CCFF"/>
                </a:solidFill>
                <a:ln w="6350" cap="flat">
                  <a:solidFill>
                    <a:srgbClr val="3366FF"/>
                  </a:solidFill>
                  <a:prstDash val="solid"/>
                  <a:miter lim="800000"/>
                  <a:headEnd/>
                  <a:tailEnd/>
                </a:ln>
              </p:spPr>
              <p:txBody>
                <a:bodyPr/>
                <a:lstStyle/>
                <a:p>
                  <a:endParaRPr lang="en-US"/>
                </a:p>
              </p:txBody>
            </p:sp>
            <p:sp>
              <p:nvSpPr>
                <p:cNvPr id="618" name="Line 741">
                  <a:extLst>
                    <a:ext uri="{FF2B5EF4-FFF2-40B4-BE49-F238E27FC236}">
                      <a16:creationId xmlns:a16="http://schemas.microsoft.com/office/drawing/2014/main" id="{F7EB4844-84FC-438E-A403-0F563B9FC9B5}"/>
                    </a:ext>
                  </a:extLst>
                </p:cNvPr>
                <p:cNvSpPr>
                  <a:spLocks noChangeAspect="1" noChangeShapeType="1"/>
                </p:cNvSpPr>
                <p:nvPr/>
              </p:nvSpPr>
              <p:spPr bwMode="auto">
                <a:xfrm>
                  <a:off x="3267" y="1217"/>
                  <a:ext cx="6" cy="12"/>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25" name="Line 742">
                  <a:extLst>
                    <a:ext uri="{FF2B5EF4-FFF2-40B4-BE49-F238E27FC236}">
                      <a16:creationId xmlns:a16="http://schemas.microsoft.com/office/drawing/2014/main" id="{7B040BA0-2C0D-450E-9084-9D61F57CE190}"/>
                    </a:ext>
                  </a:extLst>
                </p:cNvPr>
                <p:cNvSpPr>
                  <a:spLocks noChangeAspect="1" noChangeShapeType="1"/>
                </p:cNvSpPr>
                <p:nvPr/>
              </p:nvSpPr>
              <p:spPr bwMode="auto">
                <a:xfrm>
                  <a:off x="3304" y="1223"/>
                  <a:ext cx="0" cy="12"/>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26" name="Line 743">
                  <a:extLst>
                    <a:ext uri="{FF2B5EF4-FFF2-40B4-BE49-F238E27FC236}">
                      <a16:creationId xmlns:a16="http://schemas.microsoft.com/office/drawing/2014/main" id="{C44ACD9A-904B-4073-94E7-750B19E2985F}"/>
                    </a:ext>
                  </a:extLst>
                </p:cNvPr>
                <p:cNvSpPr>
                  <a:spLocks noChangeAspect="1" noChangeShapeType="1"/>
                </p:cNvSpPr>
                <p:nvPr/>
              </p:nvSpPr>
              <p:spPr bwMode="auto">
                <a:xfrm>
                  <a:off x="3292" y="1260"/>
                  <a:ext cx="6" cy="12"/>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27" name="Line 744">
                  <a:extLst>
                    <a:ext uri="{FF2B5EF4-FFF2-40B4-BE49-F238E27FC236}">
                      <a16:creationId xmlns:a16="http://schemas.microsoft.com/office/drawing/2014/main" id="{B29441CC-53B1-4F52-A140-1E16B6B869AB}"/>
                    </a:ext>
                  </a:extLst>
                </p:cNvPr>
                <p:cNvSpPr>
                  <a:spLocks noChangeAspect="1" noChangeShapeType="1"/>
                </p:cNvSpPr>
                <p:nvPr/>
              </p:nvSpPr>
              <p:spPr bwMode="auto">
                <a:xfrm>
                  <a:off x="3298" y="1315"/>
                  <a:ext cx="0" cy="12"/>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28" name="Line 745">
                  <a:extLst>
                    <a:ext uri="{FF2B5EF4-FFF2-40B4-BE49-F238E27FC236}">
                      <a16:creationId xmlns:a16="http://schemas.microsoft.com/office/drawing/2014/main" id="{723F5CA1-6DD4-4710-9F6F-FBAB6350EBE3}"/>
                    </a:ext>
                  </a:extLst>
                </p:cNvPr>
                <p:cNvSpPr>
                  <a:spLocks noChangeAspect="1" noChangeShapeType="1"/>
                </p:cNvSpPr>
                <p:nvPr/>
              </p:nvSpPr>
              <p:spPr bwMode="auto">
                <a:xfrm>
                  <a:off x="3322" y="1309"/>
                  <a:ext cx="0" cy="0"/>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29" name="Line 746">
                  <a:extLst>
                    <a:ext uri="{FF2B5EF4-FFF2-40B4-BE49-F238E27FC236}">
                      <a16:creationId xmlns:a16="http://schemas.microsoft.com/office/drawing/2014/main" id="{218326D9-BC80-4CA6-8CBA-A7A9354FADCE}"/>
                    </a:ext>
                  </a:extLst>
                </p:cNvPr>
                <p:cNvSpPr>
                  <a:spLocks noChangeAspect="1" noChangeShapeType="1"/>
                </p:cNvSpPr>
                <p:nvPr/>
              </p:nvSpPr>
              <p:spPr bwMode="auto">
                <a:xfrm>
                  <a:off x="3316" y="1260"/>
                  <a:ext cx="0"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30" name="Line 747">
                  <a:extLst>
                    <a:ext uri="{FF2B5EF4-FFF2-40B4-BE49-F238E27FC236}">
                      <a16:creationId xmlns:a16="http://schemas.microsoft.com/office/drawing/2014/main" id="{939C869B-719A-472D-BB9B-0B3A69E69BC6}"/>
                    </a:ext>
                  </a:extLst>
                </p:cNvPr>
                <p:cNvSpPr>
                  <a:spLocks noChangeAspect="1" noChangeShapeType="1"/>
                </p:cNvSpPr>
                <p:nvPr/>
              </p:nvSpPr>
              <p:spPr bwMode="auto">
                <a:xfrm>
                  <a:off x="3347" y="1278"/>
                  <a:ext cx="0" cy="13"/>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31" name="Line 748">
                  <a:extLst>
                    <a:ext uri="{FF2B5EF4-FFF2-40B4-BE49-F238E27FC236}">
                      <a16:creationId xmlns:a16="http://schemas.microsoft.com/office/drawing/2014/main" id="{6A1F894C-41D4-4B9A-83FC-3AB87A05E235}"/>
                    </a:ext>
                  </a:extLst>
                </p:cNvPr>
                <p:cNvSpPr>
                  <a:spLocks noChangeAspect="1" noChangeShapeType="1"/>
                </p:cNvSpPr>
                <p:nvPr/>
              </p:nvSpPr>
              <p:spPr bwMode="auto">
                <a:xfrm>
                  <a:off x="3353" y="1254"/>
                  <a:ext cx="0"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32" name="Line 749">
                  <a:extLst>
                    <a:ext uri="{FF2B5EF4-FFF2-40B4-BE49-F238E27FC236}">
                      <a16:creationId xmlns:a16="http://schemas.microsoft.com/office/drawing/2014/main" id="{8CDFE5C4-6091-43AB-BE7F-E8E542349709}"/>
                    </a:ext>
                  </a:extLst>
                </p:cNvPr>
                <p:cNvSpPr>
                  <a:spLocks noChangeAspect="1" noChangeShapeType="1"/>
                </p:cNvSpPr>
                <p:nvPr/>
              </p:nvSpPr>
              <p:spPr bwMode="auto">
                <a:xfrm>
                  <a:off x="3384" y="1303"/>
                  <a:ext cx="12"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33" name="Line 750">
                  <a:extLst>
                    <a:ext uri="{FF2B5EF4-FFF2-40B4-BE49-F238E27FC236}">
                      <a16:creationId xmlns:a16="http://schemas.microsoft.com/office/drawing/2014/main" id="{7DE29070-FC56-4B3A-A97A-873CC4895D63}"/>
                    </a:ext>
                  </a:extLst>
                </p:cNvPr>
                <p:cNvSpPr>
                  <a:spLocks noChangeAspect="1" noChangeShapeType="1"/>
                </p:cNvSpPr>
                <p:nvPr/>
              </p:nvSpPr>
              <p:spPr bwMode="auto">
                <a:xfrm>
                  <a:off x="3360" y="1344"/>
                  <a:ext cx="24" cy="2"/>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9" name="Group 827">
                <a:extLst>
                  <a:ext uri="{FF2B5EF4-FFF2-40B4-BE49-F238E27FC236}">
                    <a16:creationId xmlns:a16="http://schemas.microsoft.com/office/drawing/2014/main" id="{D75BA9F2-0747-4256-8E8D-FB0D749AF548}"/>
                  </a:ext>
                </a:extLst>
              </p:cNvPr>
              <p:cNvGrpSpPr>
                <a:grpSpLocks noChangeAspect="1"/>
              </p:cNvGrpSpPr>
              <p:nvPr/>
            </p:nvGrpSpPr>
            <p:grpSpPr bwMode="auto">
              <a:xfrm>
                <a:off x="6318250" y="2955925"/>
                <a:ext cx="292100" cy="390525"/>
                <a:chOff x="3980" y="1862"/>
                <a:chExt cx="184" cy="246"/>
              </a:xfrm>
            </p:grpSpPr>
            <p:sp>
              <p:nvSpPr>
                <p:cNvPr id="608" name="Freeform 652">
                  <a:extLst>
                    <a:ext uri="{FF2B5EF4-FFF2-40B4-BE49-F238E27FC236}">
                      <a16:creationId xmlns:a16="http://schemas.microsoft.com/office/drawing/2014/main" id="{7FE4B387-70DA-4330-A212-28661D33953A}"/>
                    </a:ext>
                  </a:extLst>
                </p:cNvPr>
                <p:cNvSpPr>
                  <a:spLocks noChangeAspect="1"/>
                </p:cNvSpPr>
                <p:nvPr/>
              </p:nvSpPr>
              <p:spPr bwMode="auto">
                <a:xfrm>
                  <a:off x="3980" y="1862"/>
                  <a:ext cx="184" cy="246"/>
                </a:xfrm>
                <a:custGeom>
                  <a:avLst/>
                  <a:gdLst>
                    <a:gd name="T0" fmla="*/ 28 w 30"/>
                    <a:gd name="T1" fmla="*/ 40 h 40"/>
                    <a:gd name="T2" fmla="*/ 28 w 30"/>
                    <a:gd name="T3" fmla="*/ 12 h 40"/>
                    <a:gd name="T4" fmla="*/ 6 w 30"/>
                    <a:gd name="T5" fmla="*/ 0 h 40"/>
                    <a:gd name="T6" fmla="*/ 3 w 30"/>
                    <a:gd name="T7" fmla="*/ 6 h 40"/>
                    <a:gd name="T8" fmla="*/ 10 w 30"/>
                    <a:gd name="T9" fmla="*/ 18 h 40"/>
                    <a:gd name="T10" fmla="*/ 10 w 30"/>
                    <a:gd name="T11" fmla="*/ 30 h 40"/>
                    <a:gd name="T12" fmla="*/ 13 w 30"/>
                    <a:gd name="T13" fmla="*/ 36 h 40"/>
                    <a:gd name="T14" fmla="*/ 28 w 30"/>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0">
                      <a:moveTo>
                        <a:pt x="28" y="40"/>
                      </a:moveTo>
                      <a:cubicBezTo>
                        <a:pt x="28" y="40"/>
                        <a:pt x="30" y="21"/>
                        <a:pt x="28" y="12"/>
                      </a:cubicBezTo>
                      <a:cubicBezTo>
                        <a:pt x="28" y="12"/>
                        <a:pt x="11" y="1"/>
                        <a:pt x="6" y="0"/>
                      </a:cubicBezTo>
                      <a:cubicBezTo>
                        <a:pt x="1" y="0"/>
                        <a:pt x="0" y="1"/>
                        <a:pt x="3" y="6"/>
                      </a:cubicBezTo>
                      <a:cubicBezTo>
                        <a:pt x="5" y="11"/>
                        <a:pt x="9" y="16"/>
                        <a:pt x="10" y="18"/>
                      </a:cubicBezTo>
                      <a:cubicBezTo>
                        <a:pt x="10" y="20"/>
                        <a:pt x="10" y="28"/>
                        <a:pt x="10" y="30"/>
                      </a:cubicBezTo>
                      <a:cubicBezTo>
                        <a:pt x="11" y="31"/>
                        <a:pt x="12" y="34"/>
                        <a:pt x="13" y="36"/>
                      </a:cubicBezTo>
                      <a:cubicBezTo>
                        <a:pt x="14" y="37"/>
                        <a:pt x="16" y="40"/>
                        <a:pt x="28" y="40"/>
                      </a:cubicBezTo>
                      <a:close/>
                    </a:path>
                  </a:pathLst>
                </a:custGeom>
                <a:solidFill>
                  <a:srgbClr val="99CCFF"/>
                </a:solidFill>
                <a:ln w="6350" cap="flat">
                  <a:solidFill>
                    <a:srgbClr val="3366FF"/>
                  </a:solidFill>
                  <a:prstDash val="solid"/>
                  <a:miter lim="800000"/>
                  <a:headEnd/>
                  <a:tailEnd/>
                </a:ln>
              </p:spPr>
              <p:txBody>
                <a:bodyPr/>
                <a:lstStyle/>
                <a:p>
                  <a:endParaRPr lang="en-US"/>
                </a:p>
              </p:txBody>
            </p:sp>
            <p:sp>
              <p:nvSpPr>
                <p:cNvPr id="609" name="Line 751">
                  <a:extLst>
                    <a:ext uri="{FF2B5EF4-FFF2-40B4-BE49-F238E27FC236}">
                      <a16:creationId xmlns:a16="http://schemas.microsoft.com/office/drawing/2014/main" id="{1FE054B5-704E-4719-BACD-725CC78C7C20}"/>
                    </a:ext>
                  </a:extLst>
                </p:cNvPr>
                <p:cNvSpPr>
                  <a:spLocks noChangeAspect="1" noChangeShapeType="1"/>
                </p:cNvSpPr>
                <p:nvPr/>
              </p:nvSpPr>
              <p:spPr bwMode="auto">
                <a:xfrm>
                  <a:off x="4084" y="1954"/>
                  <a:ext cx="0" cy="12"/>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10" name="Line 752">
                  <a:extLst>
                    <a:ext uri="{FF2B5EF4-FFF2-40B4-BE49-F238E27FC236}">
                      <a16:creationId xmlns:a16="http://schemas.microsoft.com/office/drawing/2014/main" id="{54D0ECC4-DA8C-4AD5-B6D3-F7C9B82A60CA}"/>
                    </a:ext>
                  </a:extLst>
                </p:cNvPr>
                <p:cNvSpPr>
                  <a:spLocks noChangeAspect="1" noChangeShapeType="1"/>
                </p:cNvSpPr>
                <p:nvPr/>
              </p:nvSpPr>
              <p:spPr bwMode="auto">
                <a:xfrm>
                  <a:off x="4115" y="1954"/>
                  <a:ext cx="0"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11" name="Line 753">
                  <a:extLst>
                    <a:ext uri="{FF2B5EF4-FFF2-40B4-BE49-F238E27FC236}">
                      <a16:creationId xmlns:a16="http://schemas.microsoft.com/office/drawing/2014/main" id="{F26E5E28-17F1-455F-8ABB-E4E3F6339F38}"/>
                    </a:ext>
                  </a:extLst>
                </p:cNvPr>
                <p:cNvSpPr>
                  <a:spLocks noChangeAspect="1" noChangeShapeType="1"/>
                </p:cNvSpPr>
                <p:nvPr/>
              </p:nvSpPr>
              <p:spPr bwMode="auto">
                <a:xfrm>
                  <a:off x="4139" y="1973"/>
                  <a:ext cx="0" cy="12"/>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12" name="Line 754">
                  <a:extLst>
                    <a:ext uri="{FF2B5EF4-FFF2-40B4-BE49-F238E27FC236}">
                      <a16:creationId xmlns:a16="http://schemas.microsoft.com/office/drawing/2014/main" id="{4AB210CF-9D36-4473-A46A-024B6F4A365B}"/>
                    </a:ext>
                  </a:extLst>
                </p:cNvPr>
                <p:cNvSpPr>
                  <a:spLocks noChangeAspect="1" noChangeShapeType="1"/>
                </p:cNvSpPr>
                <p:nvPr/>
              </p:nvSpPr>
              <p:spPr bwMode="auto">
                <a:xfrm>
                  <a:off x="4115" y="2009"/>
                  <a:ext cx="13" cy="7"/>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13" name="Line 755">
                  <a:extLst>
                    <a:ext uri="{FF2B5EF4-FFF2-40B4-BE49-F238E27FC236}">
                      <a16:creationId xmlns:a16="http://schemas.microsoft.com/office/drawing/2014/main" id="{55683932-5B14-426F-AC19-177E1D3E1A03}"/>
                    </a:ext>
                  </a:extLst>
                </p:cNvPr>
                <p:cNvSpPr>
                  <a:spLocks noChangeAspect="1" noChangeShapeType="1"/>
                </p:cNvSpPr>
                <p:nvPr/>
              </p:nvSpPr>
              <p:spPr bwMode="auto">
                <a:xfrm flipH="1" flipV="1">
                  <a:off x="4090" y="2016"/>
                  <a:ext cx="0" cy="48"/>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14" name="Line 756">
                  <a:extLst>
                    <a:ext uri="{FF2B5EF4-FFF2-40B4-BE49-F238E27FC236}">
                      <a16:creationId xmlns:a16="http://schemas.microsoft.com/office/drawing/2014/main" id="{0ADB0567-F56B-423F-848D-A571BE34F390}"/>
                    </a:ext>
                  </a:extLst>
                </p:cNvPr>
                <p:cNvSpPr>
                  <a:spLocks noChangeAspect="1" noChangeShapeType="1"/>
                </p:cNvSpPr>
                <p:nvPr/>
              </p:nvSpPr>
              <p:spPr bwMode="auto">
                <a:xfrm>
                  <a:off x="4109" y="2071"/>
                  <a:ext cx="0"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15" name="Line 757">
                  <a:extLst>
                    <a:ext uri="{FF2B5EF4-FFF2-40B4-BE49-F238E27FC236}">
                      <a16:creationId xmlns:a16="http://schemas.microsoft.com/office/drawing/2014/main" id="{DD04CC70-71B9-4D10-A2A0-08D87F296E8A}"/>
                    </a:ext>
                  </a:extLst>
                </p:cNvPr>
                <p:cNvSpPr>
                  <a:spLocks noChangeAspect="1" noChangeShapeType="1"/>
                </p:cNvSpPr>
                <p:nvPr/>
              </p:nvSpPr>
              <p:spPr bwMode="auto">
                <a:xfrm>
                  <a:off x="4139" y="2046"/>
                  <a:ext cx="0"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16" name="Line 758">
                  <a:extLst>
                    <a:ext uri="{FF2B5EF4-FFF2-40B4-BE49-F238E27FC236}">
                      <a16:creationId xmlns:a16="http://schemas.microsoft.com/office/drawing/2014/main" id="{6DD75FE1-71CC-4B0D-A782-D7460572245C}"/>
                    </a:ext>
                  </a:extLst>
                </p:cNvPr>
                <p:cNvSpPr>
                  <a:spLocks noChangeAspect="1" noChangeShapeType="1"/>
                </p:cNvSpPr>
                <p:nvPr/>
              </p:nvSpPr>
              <p:spPr bwMode="auto">
                <a:xfrm>
                  <a:off x="4066" y="1968"/>
                  <a:ext cx="14" cy="48"/>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60" name="Group 828">
                <a:extLst>
                  <a:ext uri="{FF2B5EF4-FFF2-40B4-BE49-F238E27FC236}">
                    <a16:creationId xmlns:a16="http://schemas.microsoft.com/office/drawing/2014/main" id="{0AF8BAF2-B9EB-4C63-99F1-AFC3E7818947}"/>
                  </a:ext>
                </a:extLst>
              </p:cNvPr>
              <p:cNvGrpSpPr>
                <a:grpSpLocks noChangeAspect="1"/>
              </p:cNvGrpSpPr>
              <p:nvPr/>
            </p:nvGrpSpPr>
            <p:grpSpPr bwMode="auto">
              <a:xfrm>
                <a:off x="3265488" y="4556125"/>
                <a:ext cx="320675" cy="369888"/>
                <a:chOff x="2057" y="2870"/>
                <a:chExt cx="202" cy="233"/>
              </a:xfrm>
            </p:grpSpPr>
            <p:sp>
              <p:nvSpPr>
                <p:cNvPr id="594" name="Freeform 655">
                  <a:extLst>
                    <a:ext uri="{FF2B5EF4-FFF2-40B4-BE49-F238E27FC236}">
                      <a16:creationId xmlns:a16="http://schemas.microsoft.com/office/drawing/2014/main" id="{1B5DC727-2D0C-452C-B4CF-5C85E8CF667B}"/>
                    </a:ext>
                  </a:extLst>
                </p:cNvPr>
                <p:cNvSpPr>
                  <a:spLocks noChangeAspect="1"/>
                </p:cNvSpPr>
                <p:nvPr/>
              </p:nvSpPr>
              <p:spPr bwMode="auto">
                <a:xfrm>
                  <a:off x="2057" y="2870"/>
                  <a:ext cx="202" cy="233"/>
                </a:xfrm>
                <a:custGeom>
                  <a:avLst/>
                  <a:gdLst>
                    <a:gd name="T0" fmla="*/ 22 w 33"/>
                    <a:gd name="T1" fmla="*/ 38 h 38"/>
                    <a:gd name="T2" fmla="*/ 0 w 33"/>
                    <a:gd name="T3" fmla="*/ 21 h 38"/>
                    <a:gd name="T4" fmla="*/ 9 w 33"/>
                    <a:gd name="T5" fmla="*/ 11 h 38"/>
                    <a:gd name="T6" fmla="*/ 30 w 33"/>
                    <a:gd name="T7" fmla="*/ 0 h 38"/>
                    <a:gd name="T8" fmla="*/ 29 w 33"/>
                    <a:gd name="T9" fmla="*/ 9 h 38"/>
                    <a:gd name="T10" fmla="*/ 25 w 33"/>
                    <a:gd name="T11" fmla="*/ 25 h 38"/>
                    <a:gd name="T12" fmla="*/ 22 w 33"/>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33" h="38">
                      <a:moveTo>
                        <a:pt x="22" y="38"/>
                      </a:moveTo>
                      <a:cubicBezTo>
                        <a:pt x="22" y="38"/>
                        <a:pt x="2" y="24"/>
                        <a:pt x="0" y="21"/>
                      </a:cubicBezTo>
                      <a:cubicBezTo>
                        <a:pt x="0" y="21"/>
                        <a:pt x="1" y="18"/>
                        <a:pt x="9" y="11"/>
                      </a:cubicBezTo>
                      <a:cubicBezTo>
                        <a:pt x="18" y="4"/>
                        <a:pt x="28" y="0"/>
                        <a:pt x="30" y="0"/>
                      </a:cubicBezTo>
                      <a:cubicBezTo>
                        <a:pt x="33" y="1"/>
                        <a:pt x="31" y="6"/>
                        <a:pt x="29" y="9"/>
                      </a:cubicBezTo>
                      <a:cubicBezTo>
                        <a:pt x="27" y="13"/>
                        <a:pt x="25" y="21"/>
                        <a:pt x="25" y="25"/>
                      </a:cubicBezTo>
                      <a:cubicBezTo>
                        <a:pt x="25" y="30"/>
                        <a:pt x="26" y="38"/>
                        <a:pt x="22" y="38"/>
                      </a:cubicBezTo>
                      <a:close/>
                    </a:path>
                  </a:pathLst>
                </a:custGeom>
                <a:solidFill>
                  <a:srgbClr val="99CCFF"/>
                </a:solidFill>
                <a:ln w="6350" cap="flat">
                  <a:solidFill>
                    <a:srgbClr val="3366FF"/>
                  </a:solidFill>
                  <a:prstDash val="solid"/>
                  <a:miter lim="800000"/>
                  <a:headEnd/>
                  <a:tailEnd/>
                </a:ln>
              </p:spPr>
              <p:txBody>
                <a:bodyPr/>
                <a:lstStyle/>
                <a:p>
                  <a:endParaRPr lang="en-US"/>
                </a:p>
              </p:txBody>
            </p:sp>
            <p:sp>
              <p:nvSpPr>
                <p:cNvPr id="595" name="Line 787">
                  <a:extLst>
                    <a:ext uri="{FF2B5EF4-FFF2-40B4-BE49-F238E27FC236}">
                      <a16:creationId xmlns:a16="http://schemas.microsoft.com/office/drawing/2014/main" id="{C1143116-991F-4552-B65A-8BDC3019AE1F}"/>
                    </a:ext>
                  </a:extLst>
                </p:cNvPr>
                <p:cNvSpPr>
                  <a:spLocks noChangeAspect="1" noChangeShapeType="1"/>
                </p:cNvSpPr>
                <p:nvPr/>
              </p:nvSpPr>
              <p:spPr bwMode="auto">
                <a:xfrm>
                  <a:off x="2186" y="2949"/>
                  <a:ext cx="0" cy="7"/>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96" name="Line 788">
                  <a:extLst>
                    <a:ext uri="{FF2B5EF4-FFF2-40B4-BE49-F238E27FC236}">
                      <a16:creationId xmlns:a16="http://schemas.microsoft.com/office/drawing/2014/main" id="{2D9A2F91-8390-4463-8F6D-56A62E8D101E}"/>
                    </a:ext>
                  </a:extLst>
                </p:cNvPr>
                <p:cNvSpPr>
                  <a:spLocks noChangeAspect="1" noChangeShapeType="1"/>
                </p:cNvSpPr>
                <p:nvPr/>
              </p:nvSpPr>
              <p:spPr bwMode="auto">
                <a:xfrm>
                  <a:off x="2161" y="2956"/>
                  <a:ext cx="0" cy="12"/>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97" name="Line 789">
                  <a:extLst>
                    <a:ext uri="{FF2B5EF4-FFF2-40B4-BE49-F238E27FC236}">
                      <a16:creationId xmlns:a16="http://schemas.microsoft.com/office/drawing/2014/main" id="{8635C43F-3022-4E08-963F-0BA2ED09C35F}"/>
                    </a:ext>
                  </a:extLst>
                </p:cNvPr>
                <p:cNvSpPr>
                  <a:spLocks noChangeAspect="1" noChangeShapeType="1"/>
                </p:cNvSpPr>
                <p:nvPr/>
              </p:nvSpPr>
              <p:spPr bwMode="auto">
                <a:xfrm>
                  <a:off x="2130" y="2968"/>
                  <a:ext cx="0" cy="18"/>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2" name="Line 790">
                  <a:extLst>
                    <a:ext uri="{FF2B5EF4-FFF2-40B4-BE49-F238E27FC236}">
                      <a16:creationId xmlns:a16="http://schemas.microsoft.com/office/drawing/2014/main" id="{5602030C-C7C8-410C-8746-F54AF7CC40CC}"/>
                    </a:ext>
                  </a:extLst>
                </p:cNvPr>
                <p:cNvSpPr>
                  <a:spLocks noChangeAspect="1" noChangeShapeType="1"/>
                </p:cNvSpPr>
                <p:nvPr/>
              </p:nvSpPr>
              <p:spPr bwMode="auto">
                <a:xfrm>
                  <a:off x="2112" y="2992"/>
                  <a:ext cx="0" cy="19"/>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3" name="Line 791">
                  <a:extLst>
                    <a:ext uri="{FF2B5EF4-FFF2-40B4-BE49-F238E27FC236}">
                      <a16:creationId xmlns:a16="http://schemas.microsoft.com/office/drawing/2014/main" id="{F8959E98-7EEA-4BB4-BFEF-3F549A056D5A}"/>
                    </a:ext>
                  </a:extLst>
                </p:cNvPr>
                <p:cNvSpPr>
                  <a:spLocks noChangeAspect="1" noChangeShapeType="1"/>
                </p:cNvSpPr>
                <p:nvPr/>
              </p:nvSpPr>
              <p:spPr bwMode="auto">
                <a:xfrm flipH="1">
                  <a:off x="2160" y="3011"/>
                  <a:ext cx="7" cy="13"/>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4" name="Line 792">
                  <a:extLst>
                    <a:ext uri="{FF2B5EF4-FFF2-40B4-BE49-F238E27FC236}">
                      <a16:creationId xmlns:a16="http://schemas.microsoft.com/office/drawing/2014/main" id="{5F4FF72E-447E-4A15-9A21-85B63E3C4283}"/>
                    </a:ext>
                  </a:extLst>
                </p:cNvPr>
                <p:cNvSpPr>
                  <a:spLocks noChangeAspect="1" noChangeShapeType="1"/>
                </p:cNvSpPr>
                <p:nvPr/>
              </p:nvSpPr>
              <p:spPr bwMode="auto">
                <a:xfrm>
                  <a:off x="2186" y="2986"/>
                  <a:ext cx="0" cy="13"/>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5" name="Line 793">
                  <a:extLst>
                    <a:ext uri="{FF2B5EF4-FFF2-40B4-BE49-F238E27FC236}">
                      <a16:creationId xmlns:a16="http://schemas.microsoft.com/office/drawing/2014/main" id="{F1BF5B1E-BD3D-42AB-A4DA-CAB2219749FA}"/>
                    </a:ext>
                  </a:extLst>
                </p:cNvPr>
                <p:cNvSpPr>
                  <a:spLocks noChangeAspect="1" noChangeShapeType="1"/>
                </p:cNvSpPr>
                <p:nvPr/>
              </p:nvSpPr>
              <p:spPr bwMode="auto">
                <a:xfrm flipH="1">
                  <a:off x="2143" y="3011"/>
                  <a:ext cx="6" cy="0"/>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6" name="Line 794">
                  <a:extLst>
                    <a:ext uri="{FF2B5EF4-FFF2-40B4-BE49-F238E27FC236}">
                      <a16:creationId xmlns:a16="http://schemas.microsoft.com/office/drawing/2014/main" id="{5821CD05-6D5A-4CA5-9C00-FEB04AE5F8DA}"/>
                    </a:ext>
                  </a:extLst>
                </p:cNvPr>
                <p:cNvSpPr>
                  <a:spLocks noChangeAspect="1" noChangeShapeType="1"/>
                </p:cNvSpPr>
                <p:nvPr/>
              </p:nvSpPr>
              <p:spPr bwMode="auto">
                <a:xfrm>
                  <a:off x="2161" y="3060"/>
                  <a:ext cx="0" cy="6"/>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07" name="Line 795">
                  <a:extLst>
                    <a:ext uri="{FF2B5EF4-FFF2-40B4-BE49-F238E27FC236}">
                      <a16:creationId xmlns:a16="http://schemas.microsoft.com/office/drawing/2014/main" id="{0B2530CB-C611-427A-BD87-7A56CACEB358}"/>
                    </a:ext>
                  </a:extLst>
                </p:cNvPr>
                <p:cNvSpPr>
                  <a:spLocks noChangeAspect="1" noChangeShapeType="1"/>
                </p:cNvSpPr>
                <p:nvPr/>
              </p:nvSpPr>
              <p:spPr bwMode="auto">
                <a:xfrm>
                  <a:off x="2192" y="3048"/>
                  <a:ext cx="0" cy="0"/>
                </a:xfrm>
                <a:prstGeom prst="line">
                  <a:avLst/>
                </a:prstGeom>
                <a:noFill/>
                <a:ln w="635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61" name="Group 799">
                <a:extLst>
                  <a:ext uri="{FF2B5EF4-FFF2-40B4-BE49-F238E27FC236}">
                    <a16:creationId xmlns:a16="http://schemas.microsoft.com/office/drawing/2014/main" id="{3DA35541-99D8-4009-B5F2-FA6C60507A37}"/>
                  </a:ext>
                </a:extLst>
              </p:cNvPr>
              <p:cNvGrpSpPr>
                <a:grpSpLocks noChangeAspect="1"/>
              </p:cNvGrpSpPr>
              <p:nvPr/>
            </p:nvGrpSpPr>
            <p:grpSpPr bwMode="auto">
              <a:xfrm>
                <a:off x="4038600" y="4559412"/>
                <a:ext cx="630238" cy="545987"/>
                <a:chOff x="1632" y="3686"/>
                <a:chExt cx="211" cy="202"/>
              </a:xfrm>
            </p:grpSpPr>
            <p:grpSp>
              <p:nvGrpSpPr>
                <p:cNvPr id="590" name="Group 800">
                  <a:extLst>
                    <a:ext uri="{FF2B5EF4-FFF2-40B4-BE49-F238E27FC236}">
                      <a16:creationId xmlns:a16="http://schemas.microsoft.com/office/drawing/2014/main" id="{2AAE8390-80AD-48BD-89A7-FAFD2FDD03CD}"/>
                    </a:ext>
                  </a:extLst>
                </p:cNvPr>
                <p:cNvGrpSpPr>
                  <a:grpSpLocks noChangeAspect="1"/>
                </p:cNvGrpSpPr>
                <p:nvPr/>
              </p:nvGrpSpPr>
              <p:grpSpPr bwMode="auto">
                <a:xfrm>
                  <a:off x="1632" y="3686"/>
                  <a:ext cx="211" cy="202"/>
                  <a:chOff x="1383" y="3264"/>
                  <a:chExt cx="211" cy="202"/>
                </a:xfrm>
              </p:grpSpPr>
              <p:sp>
                <p:nvSpPr>
                  <p:cNvPr id="592" name="Oval 801">
                    <a:extLst>
                      <a:ext uri="{FF2B5EF4-FFF2-40B4-BE49-F238E27FC236}">
                        <a16:creationId xmlns:a16="http://schemas.microsoft.com/office/drawing/2014/main" id="{034FBC74-A9B3-4F68-B3D7-C2D31FC8A599}"/>
                      </a:ext>
                    </a:extLst>
                  </p:cNvPr>
                  <p:cNvSpPr>
                    <a:spLocks noChangeAspect="1" noChangeArrowheads="1"/>
                  </p:cNvSpPr>
                  <p:nvPr/>
                </p:nvSpPr>
                <p:spPr bwMode="auto">
                  <a:xfrm>
                    <a:off x="1392" y="3264"/>
                    <a:ext cx="202" cy="20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3" name="Freeform 802">
                    <a:extLst>
                      <a:ext uri="{FF2B5EF4-FFF2-40B4-BE49-F238E27FC236}">
                        <a16:creationId xmlns:a16="http://schemas.microsoft.com/office/drawing/2014/main" id="{A41B4008-BD03-411B-8A95-43F82566C22D}"/>
                      </a:ext>
                    </a:extLst>
                  </p:cNvPr>
                  <p:cNvSpPr>
                    <a:spLocks noChangeAspect="1"/>
                  </p:cNvSpPr>
                  <p:nvPr/>
                </p:nvSpPr>
                <p:spPr bwMode="auto">
                  <a:xfrm>
                    <a:off x="1383" y="3278"/>
                    <a:ext cx="97" cy="135"/>
                  </a:xfrm>
                  <a:custGeom>
                    <a:avLst/>
                    <a:gdLst>
                      <a:gd name="T0" fmla="*/ 731 w 731"/>
                      <a:gd name="T1" fmla="*/ 0 h 1010"/>
                      <a:gd name="T2" fmla="*/ 240 w 731"/>
                      <a:gd name="T3" fmla="*/ 1010 h 1010"/>
                      <a:gd name="T4" fmla="*/ 731 w 731"/>
                      <a:gd name="T5" fmla="*/ 0 h 1010"/>
                    </a:gdLst>
                    <a:ahLst/>
                    <a:cxnLst>
                      <a:cxn ang="0">
                        <a:pos x="T0" y="T1"/>
                      </a:cxn>
                      <a:cxn ang="0">
                        <a:pos x="T2" y="T3"/>
                      </a:cxn>
                      <a:cxn ang="0">
                        <a:pos x="T4" y="T5"/>
                      </a:cxn>
                    </a:cxnLst>
                    <a:rect l="0" t="0" r="r" b="b"/>
                    <a:pathLst>
                      <a:path w="731" h="1010">
                        <a:moveTo>
                          <a:pt x="731" y="0"/>
                        </a:moveTo>
                        <a:cubicBezTo>
                          <a:pt x="299" y="26"/>
                          <a:pt x="0" y="639"/>
                          <a:pt x="240" y="1010"/>
                        </a:cubicBezTo>
                        <a:cubicBezTo>
                          <a:pt x="94" y="584"/>
                          <a:pt x="306" y="134"/>
                          <a:pt x="73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91" name="Oval 803">
                  <a:extLst>
                    <a:ext uri="{FF2B5EF4-FFF2-40B4-BE49-F238E27FC236}">
                      <a16:creationId xmlns:a16="http://schemas.microsoft.com/office/drawing/2014/main" id="{68FAF609-4C73-4F41-91F5-E4AF864A5F17}"/>
                    </a:ext>
                  </a:extLst>
                </p:cNvPr>
                <p:cNvSpPr>
                  <a:spLocks noChangeAspect="1" noChangeArrowheads="1"/>
                </p:cNvSpPr>
                <p:nvPr/>
              </p:nvSpPr>
              <p:spPr bwMode="auto">
                <a:xfrm>
                  <a:off x="1663" y="3709"/>
                  <a:ext cx="161" cy="161"/>
                </a:xfrm>
                <a:prstGeom prst="ellipse">
                  <a:avLst/>
                </a:prstGeom>
                <a:gradFill rotWithShape="1">
                  <a:gsLst>
                    <a:gs pos="0">
                      <a:srgbClr val="FF0000">
                        <a:gamma/>
                        <a:tint val="71373"/>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62" name="Group 804">
                <a:extLst>
                  <a:ext uri="{FF2B5EF4-FFF2-40B4-BE49-F238E27FC236}">
                    <a16:creationId xmlns:a16="http://schemas.microsoft.com/office/drawing/2014/main" id="{D0D3E6D2-64FA-4514-AAF8-A26018B6FC75}"/>
                  </a:ext>
                </a:extLst>
              </p:cNvPr>
              <p:cNvGrpSpPr>
                <a:grpSpLocks noChangeAspect="1"/>
              </p:cNvGrpSpPr>
              <p:nvPr/>
            </p:nvGrpSpPr>
            <p:grpSpPr bwMode="auto">
              <a:xfrm>
                <a:off x="2819400" y="3782364"/>
                <a:ext cx="573086" cy="599135"/>
                <a:chOff x="1632" y="3686"/>
                <a:chExt cx="211" cy="202"/>
              </a:xfrm>
            </p:grpSpPr>
            <p:grpSp>
              <p:nvGrpSpPr>
                <p:cNvPr id="586" name="Group 805">
                  <a:extLst>
                    <a:ext uri="{FF2B5EF4-FFF2-40B4-BE49-F238E27FC236}">
                      <a16:creationId xmlns:a16="http://schemas.microsoft.com/office/drawing/2014/main" id="{4E10FD09-A9FE-4888-AB1B-4A304C7AB1B9}"/>
                    </a:ext>
                  </a:extLst>
                </p:cNvPr>
                <p:cNvGrpSpPr>
                  <a:grpSpLocks noChangeAspect="1"/>
                </p:cNvGrpSpPr>
                <p:nvPr/>
              </p:nvGrpSpPr>
              <p:grpSpPr bwMode="auto">
                <a:xfrm>
                  <a:off x="1632" y="3686"/>
                  <a:ext cx="211" cy="202"/>
                  <a:chOff x="1383" y="3264"/>
                  <a:chExt cx="211" cy="202"/>
                </a:xfrm>
              </p:grpSpPr>
              <p:sp>
                <p:nvSpPr>
                  <p:cNvPr id="588" name="Oval 806">
                    <a:extLst>
                      <a:ext uri="{FF2B5EF4-FFF2-40B4-BE49-F238E27FC236}">
                        <a16:creationId xmlns:a16="http://schemas.microsoft.com/office/drawing/2014/main" id="{33BCECEA-4C57-4B7D-9769-8E2F9D061839}"/>
                      </a:ext>
                    </a:extLst>
                  </p:cNvPr>
                  <p:cNvSpPr>
                    <a:spLocks noChangeAspect="1" noChangeArrowheads="1"/>
                  </p:cNvSpPr>
                  <p:nvPr/>
                </p:nvSpPr>
                <p:spPr bwMode="auto">
                  <a:xfrm>
                    <a:off x="1392" y="3264"/>
                    <a:ext cx="202" cy="20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9" name="Freeform 807">
                    <a:extLst>
                      <a:ext uri="{FF2B5EF4-FFF2-40B4-BE49-F238E27FC236}">
                        <a16:creationId xmlns:a16="http://schemas.microsoft.com/office/drawing/2014/main" id="{AC656C38-7B5F-4F48-8B7B-349158FC3A17}"/>
                      </a:ext>
                    </a:extLst>
                  </p:cNvPr>
                  <p:cNvSpPr>
                    <a:spLocks noChangeAspect="1"/>
                  </p:cNvSpPr>
                  <p:nvPr/>
                </p:nvSpPr>
                <p:spPr bwMode="auto">
                  <a:xfrm>
                    <a:off x="1383" y="3278"/>
                    <a:ext cx="97" cy="135"/>
                  </a:xfrm>
                  <a:custGeom>
                    <a:avLst/>
                    <a:gdLst>
                      <a:gd name="T0" fmla="*/ 731 w 731"/>
                      <a:gd name="T1" fmla="*/ 0 h 1010"/>
                      <a:gd name="T2" fmla="*/ 240 w 731"/>
                      <a:gd name="T3" fmla="*/ 1010 h 1010"/>
                      <a:gd name="T4" fmla="*/ 731 w 731"/>
                      <a:gd name="T5" fmla="*/ 0 h 1010"/>
                    </a:gdLst>
                    <a:ahLst/>
                    <a:cxnLst>
                      <a:cxn ang="0">
                        <a:pos x="T0" y="T1"/>
                      </a:cxn>
                      <a:cxn ang="0">
                        <a:pos x="T2" y="T3"/>
                      </a:cxn>
                      <a:cxn ang="0">
                        <a:pos x="T4" y="T5"/>
                      </a:cxn>
                    </a:cxnLst>
                    <a:rect l="0" t="0" r="r" b="b"/>
                    <a:pathLst>
                      <a:path w="731" h="1010">
                        <a:moveTo>
                          <a:pt x="731" y="0"/>
                        </a:moveTo>
                        <a:cubicBezTo>
                          <a:pt x="299" y="26"/>
                          <a:pt x="0" y="639"/>
                          <a:pt x="240" y="1010"/>
                        </a:cubicBezTo>
                        <a:cubicBezTo>
                          <a:pt x="94" y="584"/>
                          <a:pt x="306" y="134"/>
                          <a:pt x="73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87" name="Oval 808">
                  <a:extLst>
                    <a:ext uri="{FF2B5EF4-FFF2-40B4-BE49-F238E27FC236}">
                      <a16:creationId xmlns:a16="http://schemas.microsoft.com/office/drawing/2014/main" id="{91AF71CE-070C-44E7-8694-830F9C065259}"/>
                    </a:ext>
                  </a:extLst>
                </p:cNvPr>
                <p:cNvSpPr>
                  <a:spLocks noChangeAspect="1" noChangeArrowheads="1"/>
                </p:cNvSpPr>
                <p:nvPr/>
              </p:nvSpPr>
              <p:spPr bwMode="auto">
                <a:xfrm>
                  <a:off x="1663" y="3709"/>
                  <a:ext cx="161" cy="161"/>
                </a:xfrm>
                <a:prstGeom prst="ellipse">
                  <a:avLst/>
                </a:prstGeom>
                <a:gradFill rotWithShape="1">
                  <a:gsLst>
                    <a:gs pos="0">
                      <a:srgbClr val="FF0000">
                        <a:gamma/>
                        <a:tint val="71373"/>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63" name="Group 809">
                <a:extLst>
                  <a:ext uri="{FF2B5EF4-FFF2-40B4-BE49-F238E27FC236}">
                    <a16:creationId xmlns:a16="http://schemas.microsoft.com/office/drawing/2014/main" id="{5F32EBA8-9E54-4128-86BF-50272FD5527A}"/>
                  </a:ext>
                </a:extLst>
              </p:cNvPr>
              <p:cNvGrpSpPr>
                <a:grpSpLocks noChangeAspect="1"/>
              </p:cNvGrpSpPr>
              <p:nvPr/>
            </p:nvGrpSpPr>
            <p:grpSpPr bwMode="auto">
              <a:xfrm rot="3218106">
                <a:off x="5431316" y="2094197"/>
                <a:ext cx="736776" cy="638284"/>
                <a:chOff x="1632" y="3686"/>
                <a:chExt cx="211" cy="202"/>
              </a:xfrm>
            </p:grpSpPr>
            <p:grpSp>
              <p:nvGrpSpPr>
                <p:cNvPr id="582" name="Group 810">
                  <a:extLst>
                    <a:ext uri="{FF2B5EF4-FFF2-40B4-BE49-F238E27FC236}">
                      <a16:creationId xmlns:a16="http://schemas.microsoft.com/office/drawing/2014/main" id="{0141842F-E3E5-4227-A908-63712894E480}"/>
                    </a:ext>
                  </a:extLst>
                </p:cNvPr>
                <p:cNvGrpSpPr>
                  <a:grpSpLocks noChangeAspect="1"/>
                </p:cNvGrpSpPr>
                <p:nvPr/>
              </p:nvGrpSpPr>
              <p:grpSpPr bwMode="auto">
                <a:xfrm>
                  <a:off x="1632" y="3686"/>
                  <a:ext cx="211" cy="202"/>
                  <a:chOff x="1383" y="3264"/>
                  <a:chExt cx="211" cy="202"/>
                </a:xfrm>
              </p:grpSpPr>
              <p:sp>
                <p:nvSpPr>
                  <p:cNvPr id="584" name="Oval 811">
                    <a:extLst>
                      <a:ext uri="{FF2B5EF4-FFF2-40B4-BE49-F238E27FC236}">
                        <a16:creationId xmlns:a16="http://schemas.microsoft.com/office/drawing/2014/main" id="{D6E54ADB-DAC5-4A93-A92C-AFF65C12875A}"/>
                      </a:ext>
                    </a:extLst>
                  </p:cNvPr>
                  <p:cNvSpPr>
                    <a:spLocks noChangeAspect="1" noChangeArrowheads="1"/>
                  </p:cNvSpPr>
                  <p:nvPr/>
                </p:nvSpPr>
                <p:spPr bwMode="auto">
                  <a:xfrm>
                    <a:off x="1392" y="3264"/>
                    <a:ext cx="202" cy="20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5" name="Freeform 812">
                    <a:extLst>
                      <a:ext uri="{FF2B5EF4-FFF2-40B4-BE49-F238E27FC236}">
                        <a16:creationId xmlns:a16="http://schemas.microsoft.com/office/drawing/2014/main" id="{9CAF88BA-23CB-4E89-9ACA-608622DB4E8C}"/>
                      </a:ext>
                    </a:extLst>
                  </p:cNvPr>
                  <p:cNvSpPr>
                    <a:spLocks noChangeAspect="1"/>
                  </p:cNvSpPr>
                  <p:nvPr/>
                </p:nvSpPr>
                <p:spPr bwMode="auto">
                  <a:xfrm>
                    <a:off x="1383" y="3278"/>
                    <a:ext cx="97" cy="135"/>
                  </a:xfrm>
                  <a:custGeom>
                    <a:avLst/>
                    <a:gdLst>
                      <a:gd name="T0" fmla="*/ 731 w 731"/>
                      <a:gd name="T1" fmla="*/ 0 h 1010"/>
                      <a:gd name="T2" fmla="*/ 240 w 731"/>
                      <a:gd name="T3" fmla="*/ 1010 h 1010"/>
                      <a:gd name="T4" fmla="*/ 731 w 731"/>
                      <a:gd name="T5" fmla="*/ 0 h 1010"/>
                    </a:gdLst>
                    <a:ahLst/>
                    <a:cxnLst>
                      <a:cxn ang="0">
                        <a:pos x="T0" y="T1"/>
                      </a:cxn>
                      <a:cxn ang="0">
                        <a:pos x="T2" y="T3"/>
                      </a:cxn>
                      <a:cxn ang="0">
                        <a:pos x="T4" y="T5"/>
                      </a:cxn>
                    </a:cxnLst>
                    <a:rect l="0" t="0" r="r" b="b"/>
                    <a:pathLst>
                      <a:path w="731" h="1010">
                        <a:moveTo>
                          <a:pt x="731" y="0"/>
                        </a:moveTo>
                        <a:cubicBezTo>
                          <a:pt x="299" y="26"/>
                          <a:pt x="0" y="639"/>
                          <a:pt x="240" y="1010"/>
                        </a:cubicBezTo>
                        <a:cubicBezTo>
                          <a:pt x="94" y="584"/>
                          <a:pt x="306" y="134"/>
                          <a:pt x="73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83" name="Oval 813">
                  <a:extLst>
                    <a:ext uri="{FF2B5EF4-FFF2-40B4-BE49-F238E27FC236}">
                      <a16:creationId xmlns:a16="http://schemas.microsoft.com/office/drawing/2014/main" id="{E4E6754D-188B-4D43-8F3E-0D34AAE112BF}"/>
                    </a:ext>
                  </a:extLst>
                </p:cNvPr>
                <p:cNvSpPr>
                  <a:spLocks noChangeAspect="1" noChangeArrowheads="1"/>
                </p:cNvSpPr>
                <p:nvPr/>
              </p:nvSpPr>
              <p:spPr bwMode="auto">
                <a:xfrm>
                  <a:off x="1663" y="3709"/>
                  <a:ext cx="161" cy="161"/>
                </a:xfrm>
                <a:prstGeom prst="ellipse">
                  <a:avLst/>
                </a:prstGeom>
                <a:gradFill rotWithShape="1">
                  <a:gsLst>
                    <a:gs pos="0">
                      <a:srgbClr val="FF0000">
                        <a:gamma/>
                        <a:tint val="71373"/>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64" name="Group 814">
                <a:extLst>
                  <a:ext uri="{FF2B5EF4-FFF2-40B4-BE49-F238E27FC236}">
                    <a16:creationId xmlns:a16="http://schemas.microsoft.com/office/drawing/2014/main" id="{051F47BF-E7B1-4C43-8D10-0610AF2033A9}"/>
                  </a:ext>
                </a:extLst>
              </p:cNvPr>
              <p:cNvGrpSpPr>
                <a:grpSpLocks noChangeAspect="1"/>
              </p:cNvGrpSpPr>
              <p:nvPr/>
            </p:nvGrpSpPr>
            <p:grpSpPr bwMode="auto">
              <a:xfrm rot="3218106">
                <a:off x="4027620" y="2219157"/>
                <a:ext cx="685668" cy="594008"/>
                <a:chOff x="1632" y="3686"/>
                <a:chExt cx="211" cy="202"/>
              </a:xfrm>
            </p:grpSpPr>
            <p:grpSp>
              <p:nvGrpSpPr>
                <p:cNvPr id="578" name="Group 815">
                  <a:extLst>
                    <a:ext uri="{FF2B5EF4-FFF2-40B4-BE49-F238E27FC236}">
                      <a16:creationId xmlns:a16="http://schemas.microsoft.com/office/drawing/2014/main" id="{D26A785F-184B-4D1E-9920-F0D7DBBBC8DE}"/>
                    </a:ext>
                  </a:extLst>
                </p:cNvPr>
                <p:cNvGrpSpPr>
                  <a:grpSpLocks noChangeAspect="1"/>
                </p:cNvGrpSpPr>
                <p:nvPr/>
              </p:nvGrpSpPr>
              <p:grpSpPr bwMode="auto">
                <a:xfrm>
                  <a:off x="1632" y="3686"/>
                  <a:ext cx="211" cy="202"/>
                  <a:chOff x="1383" y="3264"/>
                  <a:chExt cx="211" cy="202"/>
                </a:xfrm>
              </p:grpSpPr>
              <p:sp>
                <p:nvSpPr>
                  <p:cNvPr id="580" name="Oval 816">
                    <a:extLst>
                      <a:ext uri="{FF2B5EF4-FFF2-40B4-BE49-F238E27FC236}">
                        <a16:creationId xmlns:a16="http://schemas.microsoft.com/office/drawing/2014/main" id="{DADF1F8C-BB0F-409E-BE95-B702EB5326D8}"/>
                      </a:ext>
                    </a:extLst>
                  </p:cNvPr>
                  <p:cNvSpPr>
                    <a:spLocks noChangeAspect="1" noChangeArrowheads="1"/>
                  </p:cNvSpPr>
                  <p:nvPr/>
                </p:nvSpPr>
                <p:spPr bwMode="auto">
                  <a:xfrm>
                    <a:off x="1392" y="3264"/>
                    <a:ext cx="202" cy="20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1" name="Freeform 817">
                    <a:extLst>
                      <a:ext uri="{FF2B5EF4-FFF2-40B4-BE49-F238E27FC236}">
                        <a16:creationId xmlns:a16="http://schemas.microsoft.com/office/drawing/2014/main" id="{372D6C80-EE17-438B-B679-D6B9FA1DD109}"/>
                      </a:ext>
                    </a:extLst>
                  </p:cNvPr>
                  <p:cNvSpPr>
                    <a:spLocks noChangeAspect="1"/>
                  </p:cNvSpPr>
                  <p:nvPr/>
                </p:nvSpPr>
                <p:spPr bwMode="auto">
                  <a:xfrm>
                    <a:off x="1383" y="3278"/>
                    <a:ext cx="97" cy="135"/>
                  </a:xfrm>
                  <a:custGeom>
                    <a:avLst/>
                    <a:gdLst>
                      <a:gd name="T0" fmla="*/ 731 w 731"/>
                      <a:gd name="T1" fmla="*/ 0 h 1010"/>
                      <a:gd name="T2" fmla="*/ 240 w 731"/>
                      <a:gd name="T3" fmla="*/ 1010 h 1010"/>
                      <a:gd name="T4" fmla="*/ 731 w 731"/>
                      <a:gd name="T5" fmla="*/ 0 h 1010"/>
                    </a:gdLst>
                    <a:ahLst/>
                    <a:cxnLst>
                      <a:cxn ang="0">
                        <a:pos x="T0" y="T1"/>
                      </a:cxn>
                      <a:cxn ang="0">
                        <a:pos x="T2" y="T3"/>
                      </a:cxn>
                      <a:cxn ang="0">
                        <a:pos x="T4" y="T5"/>
                      </a:cxn>
                    </a:cxnLst>
                    <a:rect l="0" t="0" r="r" b="b"/>
                    <a:pathLst>
                      <a:path w="731" h="1010">
                        <a:moveTo>
                          <a:pt x="731" y="0"/>
                        </a:moveTo>
                        <a:cubicBezTo>
                          <a:pt x="299" y="26"/>
                          <a:pt x="0" y="639"/>
                          <a:pt x="240" y="1010"/>
                        </a:cubicBezTo>
                        <a:cubicBezTo>
                          <a:pt x="94" y="584"/>
                          <a:pt x="306" y="134"/>
                          <a:pt x="73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79" name="Oval 818">
                  <a:extLst>
                    <a:ext uri="{FF2B5EF4-FFF2-40B4-BE49-F238E27FC236}">
                      <a16:creationId xmlns:a16="http://schemas.microsoft.com/office/drawing/2014/main" id="{B79A59FD-CC15-40C7-89A7-953C98EEBBBA}"/>
                    </a:ext>
                  </a:extLst>
                </p:cNvPr>
                <p:cNvSpPr>
                  <a:spLocks noChangeAspect="1" noChangeArrowheads="1"/>
                </p:cNvSpPr>
                <p:nvPr/>
              </p:nvSpPr>
              <p:spPr bwMode="auto">
                <a:xfrm>
                  <a:off x="1663" y="3709"/>
                  <a:ext cx="161" cy="161"/>
                </a:xfrm>
                <a:prstGeom prst="ellipse">
                  <a:avLst/>
                </a:prstGeom>
                <a:gradFill rotWithShape="1">
                  <a:gsLst>
                    <a:gs pos="0">
                      <a:srgbClr val="FF0000">
                        <a:gamma/>
                        <a:tint val="71373"/>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65" name="Group 819">
                <a:extLst>
                  <a:ext uri="{FF2B5EF4-FFF2-40B4-BE49-F238E27FC236}">
                    <a16:creationId xmlns:a16="http://schemas.microsoft.com/office/drawing/2014/main" id="{48AE3898-932F-45F9-84B3-7E8E69748C04}"/>
                  </a:ext>
                </a:extLst>
              </p:cNvPr>
              <p:cNvGrpSpPr>
                <a:grpSpLocks noChangeAspect="1"/>
              </p:cNvGrpSpPr>
              <p:nvPr/>
            </p:nvGrpSpPr>
            <p:grpSpPr bwMode="auto">
              <a:xfrm>
                <a:off x="4459330" y="1279526"/>
                <a:ext cx="569870" cy="493690"/>
                <a:chOff x="1632" y="3686"/>
                <a:chExt cx="211" cy="202"/>
              </a:xfrm>
            </p:grpSpPr>
            <p:grpSp>
              <p:nvGrpSpPr>
                <p:cNvPr id="574" name="Group 820">
                  <a:extLst>
                    <a:ext uri="{FF2B5EF4-FFF2-40B4-BE49-F238E27FC236}">
                      <a16:creationId xmlns:a16="http://schemas.microsoft.com/office/drawing/2014/main" id="{BFC8B324-7061-4D0F-9A92-00BA321F0BCA}"/>
                    </a:ext>
                  </a:extLst>
                </p:cNvPr>
                <p:cNvGrpSpPr>
                  <a:grpSpLocks noChangeAspect="1"/>
                </p:cNvGrpSpPr>
                <p:nvPr/>
              </p:nvGrpSpPr>
              <p:grpSpPr bwMode="auto">
                <a:xfrm>
                  <a:off x="1632" y="3686"/>
                  <a:ext cx="211" cy="202"/>
                  <a:chOff x="1383" y="3264"/>
                  <a:chExt cx="211" cy="202"/>
                </a:xfrm>
              </p:grpSpPr>
              <p:sp>
                <p:nvSpPr>
                  <p:cNvPr id="576" name="Oval 821">
                    <a:extLst>
                      <a:ext uri="{FF2B5EF4-FFF2-40B4-BE49-F238E27FC236}">
                        <a16:creationId xmlns:a16="http://schemas.microsoft.com/office/drawing/2014/main" id="{4A4EF095-A7FA-409B-9C81-4E4E39642BC2}"/>
                      </a:ext>
                    </a:extLst>
                  </p:cNvPr>
                  <p:cNvSpPr>
                    <a:spLocks noChangeAspect="1" noChangeArrowheads="1"/>
                  </p:cNvSpPr>
                  <p:nvPr/>
                </p:nvSpPr>
                <p:spPr bwMode="auto">
                  <a:xfrm>
                    <a:off x="1392" y="3264"/>
                    <a:ext cx="202" cy="20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 name="Freeform 822">
                    <a:extLst>
                      <a:ext uri="{FF2B5EF4-FFF2-40B4-BE49-F238E27FC236}">
                        <a16:creationId xmlns:a16="http://schemas.microsoft.com/office/drawing/2014/main" id="{FF8051C0-475A-4A09-9D67-65FD291C0A6B}"/>
                      </a:ext>
                    </a:extLst>
                  </p:cNvPr>
                  <p:cNvSpPr>
                    <a:spLocks noChangeAspect="1"/>
                  </p:cNvSpPr>
                  <p:nvPr/>
                </p:nvSpPr>
                <p:spPr bwMode="auto">
                  <a:xfrm>
                    <a:off x="1383" y="3278"/>
                    <a:ext cx="97" cy="135"/>
                  </a:xfrm>
                  <a:custGeom>
                    <a:avLst/>
                    <a:gdLst>
                      <a:gd name="T0" fmla="*/ 731 w 731"/>
                      <a:gd name="T1" fmla="*/ 0 h 1010"/>
                      <a:gd name="T2" fmla="*/ 240 w 731"/>
                      <a:gd name="T3" fmla="*/ 1010 h 1010"/>
                      <a:gd name="T4" fmla="*/ 731 w 731"/>
                      <a:gd name="T5" fmla="*/ 0 h 1010"/>
                    </a:gdLst>
                    <a:ahLst/>
                    <a:cxnLst>
                      <a:cxn ang="0">
                        <a:pos x="T0" y="T1"/>
                      </a:cxn>
                      <a:cxn ang="0">
                        <a:pos x="T2" y="T3"/>
                      </a:cxn>
                      <a:cxn ang="0">
                        <a:pos x="T4" y="T5"/>
                      </a:cxn>
                    </a:cxnLst>
                    <a:rect l="0" t="0" r="r" b="b"/>
                    <a:pathLst>
                      <a:path w="731" h="1010">
                        <a:moveTo>
                          <a:pt x="731" y="0"/>
                        </a:moveTo>
                        <a:cubicBezTo>
                          <a:pt x="299" y="26"/>
                          <a:pt x="0" y="639"/>
                          <a:pt x="240" y="1010"/>
                        </a:cubicBezTo>
                        <a:cubicBezTo>
                          <a:pt x="94" y="584"/>
                          <a:pt x="306" y="134"/>
                          <a:pt x="73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75" name="Oval 823">
                  <a:extLst>
                    <a:ext uri="{FF2B5EF4-FFF2-40B4-BE49-F238E27FC236}">
                      <a16:creationId xmlns:a16="http://schemas.microsoft.com/office/drawing/2014/main" id="{639DE9D6-CE33-4BE6-9397-3FE00CD227F4}"/>
                    </a:ext>
                  </a:extLst>
                </p:cNvPr>
                <p:cNvSpPr>
                  <a:spLocks noChangeAspect="1" noChangeArrowheads="1"/>
                </p:cNvSpPr>
                <p:nvPr/>
              </p:nvSpPr>
              <p:spPr bwMode="auto">
                <a:xfrm>
                  <a:off x="1663" y="3709"/>
                  <a:ext cx="161" cy="161"/>
                </a:xfrm>
                <a:prstGeom prst="ellipse">
                  <a:avLst/>
                </a:prstGeom>
                <a:gradFill rotWithShape="1">
                  <a:gsLst>
                    <a:gs pos="0">
                      <a:srgbClr val="FF0000">
                        <a:gamma/>
                        <a:tint val="71373"/>
                        <a:invGamma/>
                      </a:srgbClr>
                    </a:gs>
                    <a:gs pos="100000">
                      <a:srgbClr val="FF00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66" name="Group 2">
                <a:extLst>
                  <a:ext uri="{FF2B5EF4-FFF2-40B4-BE49-F238E27FC236}">
                    <a16:creationId xmlns:a16="http://schemas.microsoft.com/office/drawing/2014/main" id="{779E2451-39EE-485E-8580-B01E032379F4}"/>
                  </a:ext>
                </a:extLst>
              </p:cNvPr>
              <p:cNvGrpSpPr>
                <a:grpSpLocks noChangeAspect="1"/>
              </p:cNvGrpSpPr>
              <p:nvPr/>
            </p:nvGrpSpPr>
            <p:grpSpPr bwMode="auto">
              <a:xfrm>
                <a:off x="3784041" y="2805286"/>
                <a:ext cx="2024392" cy="1779804"/>
                <a:chOff x="1995" y="1702"/>
                <a:chExt cx="539" cy="474"/>
              </a:xfrm>
            </p:grpSpPr>
            <p:sp>
              <p:nvSpPr>
                <p:cNvPr id="567" name="Freeform 3">
                  <a:extLst>
                    <a:ext uri="{FF2B5EF4-FFF2-40B4-BE49-F238E27FC236}">
                      <a16:creationId xmlns:a16="http://schemas.microsoft.com/office/drawing/2014/main" id="{D0C44520-26C3-4240-938A-14E0F4AB67A4}"/>
                    </a:ext>
                  </a:extLst>
                </p:cNvPr>
                <p:cNvSpPr>
                  <a:spLocks noChangeAspect="1"/>
                </p:cNvSpPr>
                <p:nvPr/>
              </p:nvSpPr>
              <p:spPr bwMode="auto">
                <a:xfrm>
                  <a:off x="1995" y="1702"/>
                  <a:ext cx="539" cy="470"/>
                </a:xfrm>
                <a:custGeom>
                  <a:avLst/>
                  <a:gdLst>
                    <a:gd name="T0" fmla="*/ 12 w 228"/>
                    <a:gd name="T1" fmla="*/ 135 h 199"/>
                    <a:gd name="T2" fmla="*/ 72 w 228"/>
                    <a:gd name="T3" fmla="*/ 194 h 199"/>
                    <a:gd name="T4" fmla="*/ 191 w 228"/>
                    <a:gd name="T5" fmla="*/ 125 h 199"/>
                    <a:gd name="T6" fmla="*/ 113 w 228"/>
                    <a:gd name="T7" fmla="*/ 11 h 199"/>
                    <a:gd name="T8" fmla="*/ 58 w 228"/>
                    <a:gd name="T9" fmla="*/ 74 h 199"/>
                    <a:gd name="T10" fmla="*/ 12 w 228"/>
                    <a:gd name="T11" fmla="*/ 135 h 199"/>
                  </a:gdLst>
                  <a:ahLst/>
                  <a:cxnLst>
                    <a:cxn ang="0">
                      <a:pos x="T0" y="T1"/>
                    </a:cxn>
                    <a:cxn ang="0">
                      <a:pos x="T2" y="T3"/>
                    </a:cxn>
                    <a:cxn ang="0">
                      <a:pos x="T4" y="T5"/>
                    </a:cxn>
                    <a:cxn ang="0">
                      <a:pos x="T6" y="T7"/>
                    </a:cxn>
                    <a:cxn ang="0">
                      <a:pos x="T8" y="T9"/>
                    </a:cxn>
                    <a:cxn ang="0">
                      <a:pos x="T10" y="T11"/>
                    </a:cxn>
                  </a:cxnLst>
                  <a:rect l="0" t="0" r="r" b="b"/>
                  <a:pathLst>
                    <a:path w="228" h="199">
                      <a:moveTo>
                        <a:pt x="12" y="135"/>
                      </a:moveTo>
                      <a:cubicBezTo>
                        <a:pt x="18" y="158"/>
                        <a:pt x="39" y="187"/>
                        <a:pt x="72" y="194"/>
                      </a:cubicBezTo>
                      <a:cubicBezTo>
                        <a:pt x="95" y="199"/>
                        <a:pt x="153" y="179"/>
                        <a:pt x="191" y="125"/>
                      </a:cubicBezTo>
                      <a:cubicBezTo>
                        <a:pt x="228" y="73"/>
                        <a:pt x="170" y="0"/>
                        <a:pt x="113" y="11"/>
                      </a:cubicBezTo>
                      <a:cubicBezTo>
                        <a:pt x="84" y="16"/>
                        <a:pt x="77" y="56"/>
                        <a:pt x="58" y="74"/>
                      </a:cubicBezTo>
                      <a:cubicBezTo>
                        <a:pt x="39" y="91"/>
                        <a:pt x="0" y="93"/>
                        <a:pt x="12" y="135"/>
                      </a:cubicBezTo>
                    </a:path>
                  </a:pathLst>
                </a:custGeom>
                <a:solidFill>
                  <a:srgbClr val="CC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8" name="Freeform 4">
                  <a:extLst>
                    <a:ext uri="{FF2B5EF4-FFF2-40B4-BE49-F238E27FC236}">
                      <a16:creationId xmlns:a16="http://schemas.microsoft.com/office/drawing/2014/main" id="{8CADAEDC-259E-4E2B-96C0-BFA51A3AB37F}"/>
                    </a:ext>
                  </a:extLst>
                </p:cNvPr>
                <p:cNvSpPr>
                  <a:spLocks noChangeAspect="1"/>
                </p:cNvSpPr>
                <p:nvPr/>
              </p:nvSpPr>
              <p:spPr bwMode="auto">
                <a:xfrm>
                  <a:off x="2009" y="1745"/>
                  <a:ext cx="468" cy="431"/>
                </a:xfrm>
                <a:custGeom>
                  <a:avLst/>
                  <a:gdLst>
                    <a:gd name="T0" fmla="*/ 101 w 198"/>
                    <a:gd name="T1" fmla="*/ 172 h 183"/>
                    <a:gd name="T2" fmla="*/ 152 w 198"/>
                    <a:gd name="T3" fmla="*/ 53 h 183"/>
                    <a:gd name="T4" fmla="*/ 66 w 198"/>
                    <a:gd name="T5" fmla="*/ 54 h 183"/>
                    <a:gd name="T6" fmla="*/ 38 w 198"/>
                    <a:gd name="T7" fmla="*/ 149 h 183"/>
                    <a:gd name="T8" fmla="*/ 101 w 198"/>
                    <a:gd name="T9" fmla="*/ 172 h 183"/>
                  </a:gdLst>
                  <a:ahLst/>
                  <a:cxnLst>
                    <a:cxn ang="0">
                      <a:pos x="T0" y="T1"/>
                    </a:cxn>
                    <a:cxn ang="0">
                      <a:pos x="T2" y="T3"/>
                    </a:cxn>
                    <a:cxn ang="0">
                      <a:pos x="T4" y="T5"/>
                    </a:cxn>
                    <a:cxn ang="0">
                      <a:pos x="T6" y="T7"/>
                    </a:cxn>
                    <a:cxn ang="0">
                      <a:pos x="T8" y="T9"/>
                    </a:cxn>
                  </a:cxnLst>
                  <a:rect l="0" t="0" r="r" b="b"/>
                  <a:pathLst>
                    <a:path w="198" h="183">
                      <a:moveTo>
                        <a:pt x="101" y="172"/>
                      </a:moveTo>
                      <a:cubicBezTo>
                        <a:pt x="123" y="163"/>
                        <a:pt x="198" y="126"/>
                        <a:pt x="152" y="53"/>
                      </a:cubicBezTo>
                      <a:cubicBezTo>
                        <a:pt x="119" y="0"/>
                        <a:pt x="95" y="53"/>
                        <a:pt x="66" y="54"/>
                      </a:cubicBezTo>
                      <a:cubicBezTo>
                        <a:pt x="39" y="55"/>
                        <a:pt x="0" y="93"/>
                        <a:pt x="38" y="149"/>
                      </a:cubicBezTo>
                      <a:cubicBezTo>
                        <a:pt x="49" y="166"/>
                        <a:pt x="72" y="183"/>
                        <a:pt x="101" y="172"/>
                      </a:cubicBezTo>
                      <a:close/>
                    </a:path>
                  </a:pathLst>
                </a:custGeom>
                <a:solidFill>
                  <a:srgbClr val="99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9" name="Freeform 5">
                  <a:extLst>
                    <a:ext uri="{FF2B5EF4-FFF2-40B4-BE49-F238E27FC236}">
                      <a16:creationId xmlns:a16="http://schemas.microsoft.com/office/drawing/2014/main" id="{D9A23AF8-BDDC-450A-BBC0-C5C7C029FB2F}"/>
                    </a:ext>
                  </a:extLst>
                </p:cNvPr>
                <p:cNvSpPr>
                  <a:spLocks noChangeAspect="1"/>
                </p:cNvSpPr>
                <p:nvPr/>
              </p:nvSpPr>
              <p:spPr bwMode="auto">
                <a:xfrm>
                  <a:off x="2047" y="1886"/>
                  <a:ext cx="101" cy="161"/>
                </a:xfrm>
                <a:custGeom>
                  <a:avLst/>
                  <a:gdLst>
                    <a:gd name="T0" fmla="*/ 43 w 43"/>
                    <a:gd name="T1" fmla="*/ 0 h 68"/>
                    <a:gd name="T2" fmla="*/ 18 w 43"/>
                    <a:gd name="T3" fmla="*/ 68 h 68"/>
                    <a:gd name="T4" fmla="*/ 43 w 43"/>
                    <a:gd name="T5" fmla="*/ 0 h 68"/>
                  </a:gdLst>
                  <a:ahLst/>
                  <a:cxnLst>
                    <a:cxn ang="0">
                      <a:pos x="T0" y="T1"/>
                    </a:cxn>
                    <a:cxn ang="0">
                      <a:pos x="T2" y="T3"/>
                    </a:cxn>
                    <a:cxn ang="0">
                      <a:pos x="T4" y="T5"/>
                    </a:cxn>
                  </a:cxnLst>
                  <a:rect l="0" t="0" r="r" b="b"/>
                  <a:pathLst>
                    <a:path w="43" h="68">
                      <a:moveTo>
                        <a:pt x="43" y="0"/>
                      </a:moveTo>
                      <a:cubicBezTo>
                        <a:pt x="11" y="6"/>
                        <a:pt x="0" y="50"/>
                        <a:pt x="18" y="68"/>
                      </a:cubicBezTo>
                      <a:cubicBezTo>
                        <a:pt x="6" y="38"/>
                        <a:pt x="23" y="11"/>
                        <a:pt x="4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0" name="Freeform 6">
                  <a:extLst>
                    <a:ext uri="{FF2B5EF4-FFF2-40B4-BE49-F238E27FC236}">
                      <a16:creationId xmlns:a16="http://schemas.microsoft.com/office/drawing/2014/main" id="{29C8CF8C-6FD9-438B-875A-0DC149CD09DC}"/>
                    </a:ext>
                  </a:extLst>
                </p:cNvPr>
                <p:cNvSpPr>
                  <a:spLocks noChangeAspect="1"/>
                </p:cNvSpPr>
                <p:nvPr/>
              </p:nvSpPr>
              <p:spPr bwMode="auto">
                <a:xfrm>
                  <a:off x="2222" y="1726"/>
                  <a:ext cx="129" cy="58"/>
                </a:xfrm>
                <a:custGeom>
                  <a:avLst/>
                  <a:gdLst>
                    <a:gd name="T0" fmla="*/ 129 w 129"/>
                    <a:gd name="T1" fmla="*/ 37 h 58"/>
                    <a:gd name="T2" fmla="*/ 0 w 129"/>
                    <a:gd name="T3" fmla="*/ 58 h 58"/>
                    <a:gd name="T4" fmla="*/ 129 w 129"/>
                    <a:gd name="T5" fmla="*/ 37 h 58"/>
                  </a:gdLst>
                  <a:ahLst/>
                  <a:cxnLst>
                    <a:cxn ang="0">
                      <a:pos x="T0" y="T1"/>
                    </a:cxn>
                    <a:cxn ang="0">
                      <a:pos x="T2" y="T3"/>
                    </a:cxn>
                    <a:cxn ang="0">
                      <a:pos x="T4" y="T5"/>
                    </a:cxn>
                  </a:cxnLst>
                  <a:rect l="0" t="0" r="r" b="b"/>
                  <a:pathLst>
                    <a:path w="129" h="58">
                      <a:moveTo>
                        <a:pt x="129" y="37"/>
                      </a:moveTo>
                      <a:cubicBezTo>
                        <a:pt x="92" y="6"/>
                        <a:pt x="14" y="0"/>
                        <a:pt x="0" y="58"/>
                      </a:cubicBezTo>
                      <a:cubicBezTo>
                        <a:pt x="21" y="30"/>
                        <a:pt x="69" y="6"/>
                        <a:pt x="129"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1" name="Oval 7">
                  <a:extLst>
                    <a:ext uri="{FF2B5EF4-FFF2-40B4-BE49-F238E27FC236}">
                      <a16:creationId xmlns:a16="http://schemas.microsoft.com/office/drawing/2014/main" id="{EE467036-41F7-4CE1-B005-40C5737B543D}"/>
                    </a:ext>
                  </a:extLst>
                </p:cNvPr>
                <p:cNvSpPr>
                  <a:spLocks noChangeAspect="1" noChangeArrowheads="1"/>
                </p:cNvSpPr>
                <p:nvPr/>
              </p:nvSpPr>
              <p:spPr bwMode="auto">
                <a:xfrm>
                  <a:off x="2208" y="2064"/>
                  <a:ext cx="40" cy="40"/>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2" name="Oval 8">
                  <a:extLst>
                    <a:ext uri="{FF2B5EF4-FFF2-40B4-BE49-F238E27FC236}">
                      <a16:creationId xmlns:a16="http://schemas.microsoft.com/office/drawing/2014/main" id="{C964D463-E12C-489B-A52F-91B9A082D0BC}"/>
                    </a:ext>
                  </a:extLst>
                </p:cNvPr>
                <p:cNvSpPr>
                  <a:spLocks noChangeAspect="1" noChangeArrowheads="1"/>
                </p:cNvSpPr>
                <p:nvPr/>
              </p:nvSpPr>
              <p:spPr bwMode="auto">
                <a:xfrm>
                  <a:off x="2304" y="1968"/>
                  <a:ext cx="58" cy="58"/>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3" name="Oval 9">
                  <a:extLst>
                    <a:ext uri="{FF2B5EF4-FFF2-40B4-BE49-F238E27FC236}">
                      <a16:creationId xmlns:a16="http://schemas.microsoft.com/office/drawing/2014/main" id="{D2BA4941-43FE-4E20-8653-DAB8CC72E7EC}"/>
                    </a:ext>
                  </a:extLst>
                </p:cNvPr>
                <p:cNvSpPr>
                  <a:spLocks noChangeAspect="1" noChangeArrowheads="1"/>
                </p:cNvSpPr>
                <p:nvPr/>
              </p:nvSpPr>
              <p:spPr bwMode="auto">
                <a:xfrm>
                  <a:off x="2208" y="1968"/>
                  <a:ext cx="48" cy="48"/>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93" name="TextBox 392">
              <a:extLst>
                <a:ext uri="{FF2B5EF4-FFF2-40B4-BE49-F238E27FC236}">
                  <a16:creationId xmlns:a16="http://schemas.microsoft.com/office/drawing/2014/main" id="{B7028704-EFB6-432D-8707-C3D3A4F525A7}"/>
                </a:ext>
              </a:extLst>
            </p:cNvPr>
            <p:cNvSpPr txBox="1"/>
            <p:nvPr/>
          </p:nvSpPr>
          <p:spPr>
            <a:xfrm>
              <a:off x="7249594" y="2130750"/>
              <a:ext cx="3877317" cy="646331"/>
            </a:xfrm>
            <a:prstGeom prst="rect">
              <a:avLst/>
            </a:prstGeom>
            <a:noFill/>
          </p:spPr>
          <p:txBody>
            <a:bodyPr wrap="square">
              <a:spAutoFit/>
            </a:bodyPr>
            <a:lstStyle/>
            <a:p>
              <a:r>
                <a:rPr lang="en-US" dirty="0" err="1"/>
                <a:t>Sinonasal</a:t>
              </a:r>
              <a:r>
                <a:rPr lang="en-US" dirty="0"/>
                <a:t> undifferentiated carcinoma (82%)</a:t>
              </a:r>
            </a:p>
          </p:txBody>
        </p:sp>
        <p:grpSp>
          <p:nvGrpSpPr>
            <p:cNvPr id="394" name="Group 27">
              <a:extLst>
                <a:ext uri="{FF2B5EF4-FFF2-40B4-BE49-F238E27FC236}">
                  <a16:creationId xmlns:a16="http://schemas.microsoft.com/office/drawing/2014/main" id="{6A61A685-D205-42EA-8AE1-5A64C41B1CB3}"/>
                </a:ext>
              </a:extLst>
            </p:cNvPr>
            <p:cNvGrpSpPr>
              <a:grpSpLocks noChangeAspect="1"/>
            </p:cNvGrpSpPr>
            <p:nvPr/>
          </p:nvGrpSpPr>
          <p:grpSpPr bwMode="auto">
            <a:xfrm>
              <a:off x="5975497" y="2068114"/>
              <a:ext cx="758980" cy="704500"/>
              <a:chOff x="1729" y="1090"/>
              <a:chExt cx="2303" cy="2138"/>
            </a:xfrm>
          </p:grpSpPr>
          <p:sp>
            <p:nvSpPr>
              <p:cNvPr id="395" name="Freeform 14">
                <a:extLst>
                  <a:ext uri="{FF2B5EF4-FFF2-40B4-BE49-F238E27FC236}">
                    <a16:creationId xmlns:a16="http://schemas.microsoft.com/office/drawing/2014/main" id="{35E62BCD-74A5-4CD6-8D7B-B638C454ACE8}"/>
                  </a:ext>
                </a:extLst>
              </p:cNvPr>
              <p:cNvSpPr>
                <a:spLocks noChangeAspect="1"/>
              </p:cNvSpPr>
              <p:nvPr/>
            </p:nvSpPr>
            <p:spPr bwMode="auto">
              <a:xfrm>
                <a:off x="2389" y="2724"/>
                <a:ext cx="491" cy="90"/>
              </a:xfrm>
              <a:custGeom>
                <a:avLst/>
                <a:gdLst>
                  <a:gd name="T0" fmla="*/ 278 w 491"/>
                  <a:gd name="T1" fmla="*/ 4 h 90"/>
                  <a:gd name="T2" fmla="*/ 81 w 491"/>
                  <a:gd name="T3" fmla="*/ 51 h 90"/>
                  <a:gd name="T4" fmla="*/ 89 w 491"/>
                  <a:gd name="T5" fmla="*/ 75 h 90"/>
                  <a:gd name="T6" fmla="*/ 491 w 491"/>
                  <a:gd name="T7" fmla="*/ 77 h 90"/>
                </a:gdLst>
                <a:ahLst/>
                <a:cxnLst>
                  <a:cxn ang="0">
                    <a:pos x="T0" y="T1"/>
                  </a:cxn>
                  <a:cxn ang="0">
                    <a:pos x="T2" y="T3"/>
                  </a:cxn>
                  <a:cxn ang="0">
                    <a:pos x="T4" y="T5"/>
                  </a:cxn>
                  <a:cxn ang="0">
                    <a:pos x="T6" y="T7"/>
                  </a:cxn>
                </a:cxnLst>
                <a:rect l="0" t="0" r="r" b="b"/>
                <a:pathLst>
                  <a:path w="491" h="90">
                    <a:moveTo>
                      <a:pt x="278" y="4"/>
                    </a:moveTo>
                    <a:cubicBezTo>
                      <a:pt x="168" y="0"/>
                      <a:pt x="132" y="24"/>
                      <a:pt x="81" y="51"/>
                    </a:cubicBezTo>
                    <a:cubicBezTo>
                      <a:pt x="51" y="69"/>
                      <a:pt x="0" y="90"/>
                      <a:pt x="89" y="75"/>
                    </a:cubicBezTo>
                    <a:cubicBezTo>
                      <a:pt x="179" y="60"/>
                      <a:pt x="347" y="41"/>
                      <a:pt x="491" y="77"/>
                    </a:cubicBezTo>
                  </a:path>
                </a:pathLst>
              </a:custGeom>
              <a:solidFill>
                <a:srgbClr val="EAEAEA"/>
              </a:solidFill>
              <a:ln w="6350" cap="rnd">
                <a:solidFill>
                  <a:schemeClr val="accent1"/>
                </a:solidFill>
                <a:prstDash val="solid"/>
                <a:miter lim="800000"/>
                <a:headEnd/>
                <a:tailEnd/>
              </a:ln>
            </p:spPr>
            <p:txBody>
              <a:bodyPr/>
              <a:lstStyle/>
              <a:p>
                <a:endParaRPr lang="en-US"/>
              </a:p>
            </p:txBody>
          </p:sp>
          <p:sp>
            <p:nvSpPr>
              <p:cNvPr id="396" name="Freeform 16">
                <a:extLst>
                  <a:ext uri="{FF2B5EF4-FFF2-40B4-BE49-F238E27FC236}">
                    <a16:creationId xmlns:a16="http://schemas.microsoft.com/office/drawing/2014/main" id="{A29370D1-B123-4A3A-9577-6CE342828AA5}"/>
                  </a:ext>
                </a:extLst>
              </p:cNvPr>
              <p:cNvSpPr>
                <a:spLocks noChangeAspect="1"/>
              </p:cNvSpPr>
              <p:nvPr/>
            </p:nvSpPr>
            <p:spPr bwMode="auto">
              <a:xfrm>
                <a:off x="2294" y="1094"/>
                <a:ext cx="1738" cy="2134"/>
              </a:xfrm>
              <a:custGeom>
                <a:avLst/>
                <a:gdLst>
                  <a:gd name="T0" fmla="*/ 601 w 818"/>
                  <a:gd name="T1" fmla="*/ 0 h 1004"/>
                  <a:gd name="T2" fmla="*/ 639 w 818"/>
                  <a:gd name="T3" fmla="*/ 226 h 1004"/>
                  <a:gd name="T4" fmla="*/ 631 w 818"/>
                  <a:gd name="T5" fmla="*/ 338 h 1004"/>
                  <a:gd name="T6" fmla="*/ 801 w 818"/>
                  <a:gd name="T7" fmla="*/ 654 h 1004"/>
                  <a:gd name="T8" fmla="*/ 740 w 818"/>
                  <a:gd name="T9" fmla="*/ 731 h 1004"/>
                  <a:gd name="T10" fmla="*/ 621 w 818"/>
                  <a:gd name="T11" fmla="*/ 803 h 1004"/>
                  <a:gd name="T12" fmla="*/ 656 w 818"/>
                  <a:gd name="T13" fmla="*/ 891 h 1004"/>
                  <a:gd name="T14" fmla="*/ 592 w 818"/>
                  <a:gd name="T15" fmla="*/ 942 h 1004"/>
                  <a:gd name="T16" fmla="*/ 575 w 818"/>
                  <a:gd name="T17" fmla="*/ 856 h 1004"/>
                  <a:gd name="T18" fmla="*/ 473 w 818"/>
                  <a:gd name="T19" fmla="*/ 862 h 1004"/>
                  <a:gd name="T20" fmla="*/ 169 w 818"/>
                  <a:gd name="T21" fmla="*/ 809 h 1004"/>
                  <a:gd name="T22" fmla="*/ 111 w 818"/>
                  <a:gd name="T23" fmla="*/ 840 h 1004"/>
                  <a:gd name="T24" fmla="*/ 49 w 818"/>
                  <a:gd name="T25" fmla="*/ 939 h 1004"/>
                  <a:gd name="T26" fmla="*/ 5 w 818"/>
                  <a:gd name="T27" fmla="*/ 998 h 1004"/>
                  <a:gd name="T28" fmla="*/ 0 w 818"/>
                  <a:gd name="T29" fmla="*/ 1003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8" h="1004">
                    <a:moveTo>
                      <a:pt x="601" y="0"/>
                    </a:moveTo>
                    <a:cubicBezTo>
                      <a:pt x="605" y="48"/>
                      <a:pt x="639" y="184"/>
                      <a:pt x="639" y="226"/>
                    </a:cubicBezTo>
                    <a:cubicBezTo>
                      <a:pt x="639" y="262"/>
                      <a:pt x="613" y="288"/>
                      <a:pt x="631" y="338"/>
                    </a:cubicBezTo>
                    <a:cubicBezTo>
                      <a:pt x="649" y="388"/>
                      <a:pt x="780" y="598"/>
                      <a:pt x="801" y="654"/>
                    </a:cubicBezTo>
                    <a:cubicBezTo>
                      <a:pt x="818" y="698"/>
                      <a:pt x="808" y="724"/>
                      <a:pt x="740" y="731"/>
                    </a:cubicBezTo>
                    <a:cubicBezTo>
                      <a:pt x="644" y="739"/>
                      <a:pt x="613" y="751"/>
                      <a:pt x="621" y="803"/>
                    </a:cubicBezTo>
                    <a:cubicBezTo>
                      <a:pt x="629" y="855"/>
                      <a:pt x="650" y="865"/>
                      <a:pt x="656" y="891"/>
                    </a:cubicBezTo>
                    <a:cubicBezTo>
                      <a:pt x="669" y="948"/>
                      <a:pt x="618" y="966"/>
                      <a:pt x="592" y="942"/>
                    </a:cubicBezTo>
                    <a:cubicBezTo>
                      <a:pt x="566" y="918"/>
                      <a:pt x="585" y="825"/>
                      <a:pt x="575" y="856"/>
                    </a:cubicBezTo>
                    <a:cubicBezTo>
                      <a:pt x="560" y="901"/>
                      <a:pt x="517" y="958"/>
                      <a:pt x="473" y="862"/>
                    </a:cubicBezTo>
                    <a:cubicBezTo>
                      <a:pt x="394" y="821"/>
                      <a:pt x="219" y="801"/>
                      <a:pt x="169" y="809"/>
                    </a:cubicBezTo>
                    <a:cubicBezTo>
                      <a:pt x="119" y="817"/>
                      <a:pt x="131" y="822"/>
                      <a:pt x="111" y="840"/>
                    </a:cubicBezTo>
                    <a:cubicBezTo>
                      <a:pt x="91" y="858"/>
                      <a:pt x="59" y="897"/>
                      <a:pt x="49" y="939"/>
                    </a:cubicBezTo>
                    <a:cubicBezTo>
                      <a:pt x="39" y="981"/>
                      <a:pt x="19" y="978"/>
                      <a:pt x="5" y="998"/>
                    </a:cubicBezTo>
                    <a:cubicBezTo>
                      <a:pt x="2" y="1002"/>
                      <a:pt x="1" y="1004"/>
                      <a:pt x="0" y="1003"/>
                    </a:cubicBezTo>
                  </a:path>
                </a:pathLst>
              </a:custGeom>
              <a:noFill/>
              <a:ln w="635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7" name="Freeform 17">
                <a:extLst>
                  <a:ext uri="{FF2B5EF4-FFF2-40B4-BE49-F238E27FC236}">
                    <a16:creationId xmlns:a16="http://schemas.microsoft.com/office/drawing/2014/main" id="{879F2E78-890C-4671-AF19-8833038B11BF}"/>
                  </a:ext>
                </a:extLst>
              </p:cNvPr>
              <p:cNvSpPr>
                <a:spLocks noChangeAspect="1"/>
              </p:cNvSpPr>
              <p:nvPr/>
            </p:nvSpPr>
            <p:spPr bwMode="auto">
              <a:xfrm>
                <a:off x="1946" y="1777"/>
                <a:ext cx="1955" cy="1295"/>
              </a:xfrm>
              <a:custGeom>
                <a:avLst/>
                <a:gdLst>
                  <a:gd name="T0" fmla="*/ 0 w 1955"/>
                  <a:gd name="T1" fmla="*/ 1294 h 1295"/>
                  <a:gd name="T2" fmla="*/ 285 w 1955"/>
                  <a:gd name="T3" fmla="*/ 657 h 1295"/>
                  <a:gd name="T4" fmla="*/ 591 w 1955"/>
                  <a:gd name="T5" fmla="*/ 200 h 1295"/>
                  <a:gd name="T6" fmla="*/ 788 w 1955"/>
                  <a:gd name="T7" fmla="*/ 142 h 1295"/>
                  <a:gd name="T8" fmla="*/ 1235 w 1955"/>
                  <a:gd name="T9" fmla="*/ 8 h 1295"/>
                  <a:gd name="T10" fmla="*/ 1594 w 1955"/>
                  <a:gd name="T11" fmla="*/ 170 h 1295"/>
                  <a:gd name="T12" fmla="*/ 1919 w 1955"/>
                  <a:gd name="T13" fmla="*/ 727 h 1295"/>
                  <a:gd name="T14" fmla="*/ 1940 w 1955"/>
                  <a:gd name="T15" fmla="*/ 867 h 1295"/>
                  <a:gd name="T16" fmla="*/ 1664 w 1955"/>
                  <a:gd name="T17" fmla="*/ 976 h 1295"/>
                  <a:gd name="T18" fmla="*/ 1082 w 1955"/>
                  <a:gd name="T19" fmla="*/ 937 h 1295"/>
                  <a:gd name="T20" fmla="*/ 563 w 1955"/>
                  <a:gd name="T21" fmla="*/ 939 h 1295"/>
                  <a:gd name="T22" fmla="*/ 360 w 1955"/>
                  <a:gd name="T23" fmla="*/ 1252 h 1295"/>
                  <a:gd name="T24" fmla="*/ 363 w 1955"/>
                  <a:gd name="T25" fmla="*/ 1295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5" h="1295">
                    <a:moveTo>
                      <a:pt x="0" y="1294"/>
                    </a:moveTo>
                    <a:cubicBezTo>
                      <a:pt x="38" y="1186"/>
                      <a:pt x="147" y="701"/>
                      <a:pt x="285" y="657"/>
                    </a:cubicBezTo>
                    <a:cubicBezTo>
                      <a:pt x="431" y="610"/>
                      <a:pt x="657" y="501"/>
                      <a:pt x="591" y="200"/>
                    </a:cubicBezTo>
                    <a:cubicBezTo>
                      <a:pt x="578" y="144"/>
                      <a:pt x="625" y="161"/>
                      <a:pt x="788" y="142"/>
                    </a:cubicBezTo>
                    <a:cubicBezTo>
                      <a:pt x="956" y="123"/>
                      <a:pt x="1116" y="0"/>
                      <a:pt x="1235" y="8"/>
                    </a:cubicBezTo>
                    <a:cubicBezTo>
                      <a:pt x="1311" y="13"/>
                      <a:pt x="1505" y="55"/>
                      <a:pt x="1594" y="170"/>
                    </a:cubicBezTo>
                    <a:cubicBezTo>
                      <a:pt x="1685" y="283"/>
                      <a:pt x="1955" y="684"/>
                      <a:pt x="1919" y="727"/>
                    </a:cubicBezTo>
                    <a:cubicBezTo>
                      <a:pt x="1851" y="807"/>
                      <a:pt x="1910" y="863"/>
                      <a:pt x="1940" y="867"/>
                    </a:cubicBezTo>
                    <a:cubicBezTo>
                      <a:pt x="1615" y="880"/>
                      <a:pt x="1674" y="1000"/>
                      <a:pt x="1664" y="976"/>
                    </a:cubicBezTo>
                    <a:cubicBezTo>
                      <a:pt x="1649" y="842"/>
                      <a:pt x="1362" y="954"/>
                      <a:pt x="1082" y="937"/>
                    </a:cubicBezTo>
                    <a:cubicBezTo>
                      <a:pt x="856" y="924"/>
                      <a:pt x="689" y="909"/>
                      <a:pt x="563" y="939"/>
                    </a:cubicBezTo>
                    <a:cubicBezTo>
                      <a:pt x="402" y="979"/>
                      <a:pt x="356" y="1125"/>
                      <a:pt x="360" y="1252"/>
                    </a:cubicBezTo>
                    <a:cubicBezTo>
                      <a:pt x="363" y="1287"/>
                      <a:pt x="363" y="1290"/>
                      <a:pt x="363" y="1295"/>
                    </a:cubicBezTo>
                  </a:path>
                </a:pathLst>
              </a:custGeom>
              <a:solidFill>
                <a:schemeClr val="accent1">
                  <a:lumMod val="20000"/>
                  <a:lumOff val="80000"/>
                </a:schemeClr>
              </a:solidFill>
              <a:ln w="6350" cap="rnd">
                <a:solidFill>
                  <a:schemeClr val="accent1"/>
                </a:solidFill>
                <a:prstDash val="solid"/>
                <a:miter lim="800000"/>
                <a:headEnd/>
                <a:tailEnd/>
              </a:ln>
            </p:spPr>
            <p:txBody>
              <a:bodyPr/>
              <a:lstStyle/>
              <a:p>
                <a:endParaRPr lang="en-US"/>
              </a:p>
            </p:txBody>
          </p:sp>
          <p:sp>
            <p:nvSpPr>
              <p:cNvPr id="398" name="Freeform 18">
                <a:extLst>
                  <a:ext uri="{FF2B5EF4-FFF2-40B4-BE49-F238E27FC236}">
                    <a16:creationId xmlns:a16="http://schemas.microsoft.com/office/drawing/2014/main" id="{FF7412E8-9DFF-49CE-9739-ECCDEB359FD8}"/>
                  </a:ext>
                </a:extLst>
              </p:cNvPr>
              <p:cNvSpPr>
                <a:spLocks noChangeAspect="1"/>
              </p:cNvSpPr>
              <p:nvPr/>
            </p:nvSpPr>
            <p:spPr bwMode="auto">
              <a:xfrm>
                <a:off x="3651" y="2023"/>
                <a:ext cx="311" cy="576"/>
              </a:xfrm>
              <a:custGeom>
                <a:avLst/>
                <a:gdLst>
                  <a:gd name="T0" fmla="*/ 0 w 146"/>
                  <a:gd name="T1" fmla="*/ 0 h 271"/>
                  <a:gd name="T2" fmla="*/ 118 w 146"/>
                  <a:gd name="T3" fmla="*/ 221 h 271"/>
                  <a:gd name="T4" fmla="*/ 125 w 146"/>
                  <a:gd name="T5" fmla="*/ 254 h 271"/>
                  <a:gd name="T6" fmla="*/ 113 w 146"/>
                  <a:gd name="T7" fmla="*/ 165 h 271"/>
                  <a:gd name="T8" fmla="*/ 23 w 146"/>
                  <a:gd name="T9" fmla="*/ 6 h 271"/>
                </a:gdLst>
                <a:ahLst/>
                <a:cxnLst>
                  <a:cxn ang="0">
                    <a:pos x="T0" y="T1"/>
                  </a:cxn>
                  <a:cxn ang="0">
                    <a:pos x="T2" y="T3"/>
                  </a:cxn>
                  <a:cxn ang="0">
                    <a:pos x="T4" y="T5"/>
                  </a:cxn>
                  <a:cxn ang="0">
                    <a:pos x="T6" y="T7"/>
                  </a:cxn>
                  <a:cxn ang="0">
                    <a:pos x="T8" y="T9"/>
                  </a:cxn>
                </a:cxnLst>
                <a:rect l="0" t="0" r="r" b="b"/>
                <a:pathLst>
                  <a:path w="146" h="271">
                    <a:moveTo>
                      <a:pt x="0" y="0"/>
                    </a:moveTo>
                    <a:cubicBezTo>
                      <a:pt x="40" y="56"/>
                      <a:pt x="130" y="205"/>
                      <a:pt x="118" y="221"/>
                    </a:cubicBezTo>
                    <a:cubicBezTo>
                      <a:pt x="82" y="268"/>
                      <a:pt x="113" y="271"/>
                      <a:pt x="125" y="254"/>
                    </a:cubicBezTo>
                    <a:cubicBezTo>
                      <a:pt x="146" y="224"/>
                      <a:pt x="134" y="206"/>
                      <a:pt x="113" y="165"/>
                    </a:cubicBezTo>
                    <a:cubicBezTo>
                      <a:pt x="89" y="118"/>
                      <a:pt x="23" y="6"/>
                      <a:pt x="23" y="6"/>
                    </a:cubicBezTo>
                  </a:path>
                </a:pathLst>
              </a:custGeom>
              <a:solidFill>
                <a:srgbClr val="EAEAEA"/>
              </a:solidFill>
              <a:ln w="6350" cap="rnd">
                <a:solidFill>
                  <a:schemeClr val="accent1"/>
                </a:solidFill>
                <a:prstDash val="solid"/>
                <a:miter lim="800000"/>
                <a:headEnd/>
                <a:tailEnd/>
              </a:ln>
            </p:spPr>
            <p:txBody>
              <a:bodyPr/>
              <a:lstStyle/>
              <a:p>
                <a:endParaRPr lang="en-US"/>
              </a:p>
            </p:txBody>
          </p:sp>
          <p:sp>
            <p:nvSpPr>
              <p:cNvPr id="399" name="Freeform 19">
                <a:extLst>
                  <a:ext uri="{FF2B5EF4-FFF2-40B4-BE49-F238E27FC236}">
                    <a16:creationId xmlns:a16="http://schemas.microsoft.com/office/drawing/2014/main" id="{EE620858-A5B5-4C90-9067-AB47F0B4FCEC}"/>
                  </a:ext>
                </a:extLst>
              </p:cNvPr>
              <p:cNvSpPr>
                <a:spLocks noChangeAspect="1"/>
              </p:cNvSpPr>
              <p:nvPr/>
            </p:nvSpPr>
            <p:spPr bwMode="auto">
              <a:xfrm>
                <a:off x="2242" y="2614"/>
                <a:ext cx="192" cy="455"/>
              </a:xfrm>
              <a:custGeom>
                <a:avLst/>
                <a:gdLst>
                  <a:gd name="T0" fmla="*/ 0 w 192"/>
                  <a:gd name="T1" fmla="*/ 455 h 455"/>
                  <a:gd name="T2" fmla="*/ 24 w 192"/>
                  <a:gd name="T3" fmla="*/ 253 h 455"/>
                  <a:gd name="T4" fmla="*/ 135 w 192"/>
                  <a:gd name="T5" fmla="*/ 81 h 455"/>
                  <a:gd name="T6" fmla="*/ 17 w 192"/>
                  <a:gd name="T7" fmla="*/ 284 h 455"/>
                </a:gdLst>
                <a:ahLst/>
                <a:cxnLst>
                  <a:cxn ang="0">
                    <a:pos x="T0" y="T1"/>
                  </a:cxn>
                  <a:cxn ang="0">
                    <a:pos x="T2" y="T3"/>
                  </a:cxn>
                  <a:cxn ang="0">
                    <a:pos x="T4" y="T5"/>
                  </a:cxn>
                  <a:cxn ang="0">
                    <a:pos x="T6" y="T7"/>
                  </a:cxn>
                </a:cxnLst>
                <a:rect l="0" t="0" r="r" b="b"/>
                <a:pathLst>
                  <a:path w="192" h="455">
                    <a:moveTo>
                      <a:pt x="0" y="455"/>
                    </a:moveTo>
                    <a:cubicBezTo>
                      <a:pt x="0" y="353"/>
                      <a:pt x="24" y="257"/>
                      <a:pt x="24" y="253"/>
                    </a:cubicBezTo>
                    <a:cubicBezTo>
                      <a:pt x="77" y="11"/>
                      <a:pt x="192" y="0"/>
                      <a:pt x="135" y="81"/>
                    </a:cubicBezTo>
                    <a:cubicBezTo>
                      <a:pt x="97" y="136"/>
                      <a:pt x="30" y="230"/>
                      <a:pt x="17" y="284"/>
                    </a:cubicBezTo>
                  </a:path>
                </a:pathLst>
              </a:custGeom>
              <a:noFill/>
              <a:ln w="635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 name="Freeform 20">
                <a:extLst>
                  <a:ext uri="{FF2B5EF4-FFF2-40B4-BE49-F238E27FC236}">
                    <a16:creationId xmlns:a16="http://schemas.microsoft.com/office/drawing/2014/main" id="{615F1DEA-EE2D-4422-92BC-57E06F340492}"/>
                  </a:ext>
                </a:extLst>
              </p:cNvPr>
              <p:cNvSpPr>
                <a:spLocks noChangeAspect="1"/>
              </p:cNvSpPr>
              <p:nvPr/>
            </p:nvSpPr>
            <p:spPr bwMode="auto">
              <a:xfrm>
                <a:off x="2585" y="2476"/>
                <a:ext cx="950" cy="164"/>
              </a:xfrm>
              <a:custGeom>
                <a:avLst/>
                <a:gdLst>
                  <a:gd name="T0" fmla="*/ 0 w 447"/>
                  <a:gd name="T1" fmla="*/ 39 h 77"/>
                  <a:gd name="T2" fmla="*/ 143 w 447"/>
                  <a:gd name="T3" fmla="*/ 58 h 77"/>
                  <a:gd name="T4" fmla="*/ 270 w 447"/>
                  <a:gd name="T5" fmla="*/ 66 h 77"/>
                  <a:gd name="T6" fmla="*/ 368 w 447"/>
                  <a:gd name="T7" fmla="*/ 39 h 77"/>
                  <a:gd name="T8" fmla="*/ 447 w 447"/>
                  <a:gd name="T9" fmla="*/ 29 h 77"/>
                </a:gdLst>
                <a:ahLst/>
                <a:cxnLst>
                  <a:cxn ang="0">
                    <a:pos x="T0" y="T1"/>
                  </a:cxn>
                  <a:cxn ang="0">
                    <a:pos x="T2" y="T3"/>
                  </a:cxn>
                  <a:cxn ang="0">
                    <a:pos x="T4" y="T5"/>
                  </a:cxn>
                  <a:cxn ang="0">
                    <a:pos x="T6" y="T7"/>
                  </a:cxn>
                  <a:cxn ang="0">
                    <a:pos x="T8" y="T9"/>
                  </a:cxn>
                </a:cxnLst>
                <a:rect l="0" t="0" r="r" b="b"/>
                <a:pathLst>
                  <a:path w="447" h="77">
                    <a:moveTo>
                      <a:pt x="0" y="39"/>
                    </a:moveTo>
                    <a:cubicBezTo>
                      <a:pt x="81" y="73"/>
                      <a:pt x="87" y="58"/>
                      <a:pt x="143" y="58"/>
                    </a:cubicBezTo>
                    <a:cubicBezTo>
                      <a:pt x="199" y="58"/>
                      <a:pt x="201" y="77"/>
                      <a:pt x="270" y="66"/>
                    </a:cubicBezTo>
                    <a:cubicBezTo>
                      <a:pt x="339" y="55"/>
                      <a:pt x="320" y="60"/>
                      <a:pt x="368" y="39"/>
                    </a:cubicBezTo>
                    <a:cubicBezTo>
                      <a:pt x="416" y="18"/>
                      <a:pt x="442" y="0"/>
                      <a:pt x="447" y="29"/>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 name="Freeform 21">
                <a:extLst>
                  <a:ext uri="{FF2B5EF4-FFF2-40B4-BE49-F238E27FC236}">
                    <a16:creationId xmlns:a16="http://schemas.microsoft.com/office/drawing/2014/main" id="{3B1B24A1-50D9-48B5-933C-0B9AFFA1E378}"/>
                  </a:ext>
                </a:extLst>
              </p:cNvPr>
              <p:cNvSpPr>
                <a:spLocks noChangeAspect="1"/>
              </p:cNvSpPr>
              <p:nvPr/>
            </p:nvSpPr>
            <p:spPr bwMode="auto">
              <a:xfrm>
                <a:off x="2551" y="2072"/>
                <a:ext cx="854" cy="323"/>
              </a:xfrm>
              <a:custGeom>
                <a:avLst/>
                <a:gdLst>
                  <a:gd name="T0" fmla="*/ 0 w 402"/>
                  <a:gd name="T1" fmla="*/ 151 h 152"/>
                  <a:gd name="T2" fmla="*/ 139 w 402"/>
                  <a:gd name="T3" fmla="*/ 143 h 152"/>
                  <a:gd name="T4" fmla="*/ 233 w 402"/>
                  <a:gd name="T5" fmla="*/ 121 h 152"/>
                  <a:gd name="T6" fmla="*/ 355 w 402"/>
                  <a:gd name="T7" fmla="*/ 70 h 152"/>
                  <a:gd name="T8" fmla="*/ 402 w 402"/>
                  <a:gd name="T9" fmla="*/ 24 h 152"/>
                </a:gdLst>
                <a:ahLst/>
                <a:cxnLst>
                  <a:cxn ang="0">
                    <a:pos x="T0" y="T1"/>
                  </a:cxn>
                  <a:cxn ang="0">
                    <a:pos x="T2" y="T3"/>
                  </a:cxn>
                  <a:cxn ang="0">
                    <a:pos x="T4" y="T5"/>
                  </a:cxn>
                  <a:cxn ang="0">
                    <a:pos x="T6" y="T7"/>
                  </a:cxn>
                  <a:cxn ang="0">
                    <a:pos x="T8" y="T9"/>
                  </a:cxn>
                </a:cxnLst>
                <a:rect l="0" t="0" r="r" b="b"/>
                <a:pathLst>
                  <a:path w="402" h="152">
                    <a:moveTo>
                      <a:pt x="0" y="151"/>
                    </a:moveTo>
                    <a:cubicBezTo>
                      <a:pt x="57" y="152"/>
                      <a:pt x="83" y="151"/>
                      <a:pt x="139" y="143"/>
                    </a:cubicBezTo>
                    <a:cubicBezTo>
                      <a:pt x="195" y="135"/>
                      <a:pt x="191" y="127"/>
                      <a:pt x="233" y="121"/>
                    </a:cubicBezTo>
                    <a:cubicBezTo>
                      <a:pt x="275" y="115"/>
                      <a:pt x="345" y="125"/>
                      <a:pt x="355" y="70"/>
                    </a:cubicBezTo>
                    <a:cubicBezTo>
                      <a:pt x="368" y="0"/>
                      <a:pt x="398" y="1"/>
                      <a:pt x="402" y="24"/>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 name="Freeform 22">
                <a:extLst>
                  <a:ext uri="{FF2B5EF4-FFF2-40B4-BE49-F238E27FC236}">
                    <a16:creationId xmlns:a16="http://schemas.microsoft.com/office/drawing/2014/main" id="{876B15D5-3E65-43DE-A6AB-7CB3E172C476}"/>
                  </a:ext>
                </a:extLst>
              </p:cNvPr>
              <p:cNvSpPr>
                <a:spLocks noChangeAspect="1"/>
              </p:cNvSpPr>
              <p:nvPr/>
            </p:nvSpPr>
            <p:spPr bwMode="auto">
              <a:xfrm>
                <a:off x="2634" y="2028"/>
                <a:ext cx="334" cy="125"/>
              </a:xfrm>
              <a:custGeom>
                <a:avLst/>
                <a:gdLst>
                  <a:gd name="T0" fmla="*/ 0 w 157"/>
                  <a:gd name="T1" fmla="*/ 58 h 59"/>
                  <a:gd name="T2" fmla="*/ 68 w 157"/>
                  <a:gd name="T3" fmla="*/ 43 h 59"/>
                  <a:gd name="T4" fmla="*/ 133 w 157"/>
                  <a:gd name="T5" fmla="*/ 46 h 59"/>
                </a:gdLst>
                <a:ahLst/>
                <a:cxnLst>
                  <a:cxn ang="0">
                    <a:pos x="T0" y="T1"/>
                  </a:cxn>
                  <a:cxn ang="0">
                    <a:pos x="T2" y="T3"/>
                  </a:cxn>
                  <a:cxn ang="0">
                    <a:pos x="T4" y="T5"/>
                  </a:cxn>
                </a:cxnLst>
                <a:rect l="0" t="0" r="r" b="b"/>
                <a:pathLst>
                  <a:path w="157" h="59">
                    <a:moveTo>
                      <a:pt x="0" y="58"/>
                    </a:moveTo>
                    <a:cubicBezTo>
                      <a:pt x="30" y="58"/>
                      <a:pt x="44" y="59"/>
                      <a:pt x="68" y="43"/>
                    </a:cubicBezTo>
                    <a:cubicBezTo>
                      <a:pt x="133" y="0"/>
                      <a:pt x="157" y="45"/>
                      <a:pt x="133" y="46"/>
                    </a:cubicBezTo>
                  </a:path>
                </a:pathLst>
              </a:custGeom>
              <a:noFill/>
              <a:ln w="6350" cap="rnd">
                <a:solidFill>
                  <a:srgbClr val="FF66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 name="Freeform 12">
                <a:extLst>
                  <a:ext uri="{FF2B5EF4-FFF2-40B4-BE49-F238E27FC236}">
                    <a16:creationId xmlns:a16="http://schemas.microsoft.com/office/drawing/2014/main" id="{42768309-E5B4-4F03-BBA0-CB11F74D4E48}"/>
                  </a:ext>
                </a:extLst>
              </p:cNvPr>
              <p:cNvSpPr>
                <a:spLocks noChangeAspect="1" noEditPoints="1"/>
              </p:cNvSpPr>
              <p:nvPr/>
            </p:nvSpPr>
            <p:spPr bwMode="auto">
              <a:xfrm>
                <a:off x="1729" y="1090"/>
                <a:ext cx="1976" cy="1866"/>
              </a:xfrm>
              <a:custGeom>
                <a:avLst/>
                <a:gdLst>
                  <a:gd name="T0" fmla="*/ 855 w 930"/>
                  <a:gd name="T1" fmla="*/ 308 h 878"/>
                  <a:gd name="T2" fmla="*/ 868 w 930"/>
                  <a:gd name="T3" fmla="*/ 229 h 878"/>
                  <a:gd name="T4" fmla="*/ 849 w 930"/>
                  <a:gd name="T5" fmla="*/ 84 h 878"/>
                  <a:gd name="T6" fmla="*/ 839 w 930"/>
                  <a:gd name="T7" fmla="*/ 0 h 878"/>
                  <a:gd name="T8" fmla="*/ 756 w 930"/>
                  <a:gd name="T9" fmla="*/ 4 h 878"/>
                  <a:gd name="T10" fmla="*/ 734 w 930"/>
                  <a:gd name="T11" fmla="*/ 147 h 878"/>
                  <a:gd name="T12" fmla="*/ 620 w 930"/>
                  <a:gd name="T13" fmla="*/ 268 h 878"/>
                  <a:gd name="T14" fmla="*/ 363 w 930"/>
                  <a:gd name="T15" fmla="*/ 336 h 878"/>
                  <a:gd name="T16" fmla="*/ 252 w 930"/>
                  <a:gd name="T17" fmla="*/ 375 h 878"/>
                  <a:gd name="T18" fmla="*/ 167 w 930"/>
                  <a:gd name="T19" fmla="*/ 376 h 878"/>
                  <a:gd name="T20" fmla="*/ 148 w 930"/>
                  <a:gd name="T21" fmla="*/ 431 h 878"/>
                  <a:gd name="T22" fmla="*/ 111 w 930"/>
                  <a:gd name="T23" fmla="*/ 471 h 878"/>
                  <a:gd name="T24" fmla="*/ 75 w 930"/>
                  <a:gd name="T25" fmla="*/ 595 h 878"/>
                  <a:gd name="T26" fmla="*/ 41 w 930"/>
                  <a:gd name="T27" fmla="*/ 874 h 878"/>
                  <a:gd name="T28" fmla="*/ 287 w 930"/>
                  <a:gd name="T29" fmla="*/ 593 h 878"/>
                  <a:gd name="T30" fmla="*/ 367 w 930"/>
                  <a:gd name="T31" fmla="*/ 427 h 878"/>
                  <a:gd name="T32" fmla="*/ 453 w 930"/>
                  <a:gd name="T33" fmla="*/ 378 h 878"/>
                  <a:gd name="T34" fmla="*/ 602 w 930"/>
                  <a:gd name="T35" fmla="*/ 335 h 878"/>
                  <a:gd name="T36" fmla="*/ 742 w 930"/>
                  <a:gd name="T37" fmla="*/ 324 h 878"/>
                  <a:gd name="T38" fmla="*/ 894 w 930"/>
                  <a:gd name="T39" fmla="*/ 425 h 878"/>
                  <a:gd name="T40" fmla="*/ 930 w 930"/>
                  <a:gd name="T41" fmla="*/ 448 h 878"/>
                  <a:gd name="T42" fmla="*/ 855 w 930"/>
                  <a:gd name="T43" fmla="*/ 308 h 878"/>
                  <a:gd name="T44" fmla="*/ 304 w 930"/>
                  <a:gd name="T45" fmla="*/ 544 h 878"/>
                  <a:gd name="T46" fmla="*/ 242 w 930"/>
                  <a:gd name="T47" fmla="*/ 569 h 878"/>
                  <a:gd name="T48" fmla="*/ 180 w 930"/>
                  <a:gd name="T49" fmla="*/ 554 h 878"/>
                  <a:gd name="T50" fmla="*/ 197 w 930"/>
                  <a:gd name="T51" fmla="*/ 468 h 878"/>
                  <a:gd name="T52" fmla="*/ 199 w 930"/>
                  <a:gd name="T53" fmla="*/ 402 h 878"/>
                  <a:gd name="T54" fmla="*/ 278 w 930"/>
                  <a:gd name="T55" fmla="*/ 397 h 878"/>
                  <a:gd name="T56" fmla="*/ 302 w 930"/>
                  <a:gd name="T57" fmla="*/ 444 h 878"/>
                  <a:gd name="T58" fmla="*/ 319 w 930"/>
                  <a:gd name="T59" fmla="*/ 489 h 878"/>
                  <a:gd name="T60" fmla="*/ 304 w 930"/>
                  <a:gd name="T61" fmla="*/ 544 h 878"/>
                  <a:gd name="T62" fmla="*/ 778 w 930"/>
                  <a:gd name="T63" fmla="*/ 290 h 878"/>
                  <a:gd name="T64" fmla="*/ 720 w 930"/>
                  <a:gd name="T65" fmla="*/ 289 h 878"/>
                  <a:gd name="T66" fmla="*/ 676 w 930"/>
                  <a:gd name="T67" fmla="*/ 263 h 878"/>
                  <a:gd name="T68" fmla="*/ 755 w 930"/>
                  <a:gd name="T69" fmla="*/ 209 h 878"/>
                  <a:gd name="T70" fmla="*/ 798 w 930"/>
                  <a:gd name="T71" fmla="*/ 238 h 878"/>
                  <a:gd name="T72" fmla="*/ 778 w 930"/>
                  <a:gd name="T73" fmla="*/ 290 h 878"/>
                  <a:gd name="T74" fmla="*/ 840 w 930"/>
                  <a:gd name="T75" fmla="*/ 203 h 878"/>
                  <a:gd name="T76" fmla="*/ 796 w 930"/>
                  <a:gd name="T77" fmla="*/ 204 h 878"/>
                  <a:gd name="T78" fmla="*/ 771 w 930"/>
                  <a:gd name="T79" fmla="*/ 157 h 878"/>
                  <a:gd name="T80" fmla="*/ 795 w 930"/>
                  <a:gd name="T81" fmla="*/ 17 h 878"/>
                  <a:gd name="T82" fmla="*/ 821 w 930"/>
                  <a:gd name="T83" fmla="*/ 120 h 878"/>
                  <a:gd name="T84" fmla="*/ 840 w 930"/>
                  <a:gd name="T85" fmla="*/ 203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30" h="878">
                    <a:moveTo>
                      <a:pt x="855" y="308"/>
                    </a:moveTo>
                    <a:cubicBezTo>
                      <a:pt x="844" y="280"/>
                      <a:pt x="868" y="269"/>
                      <a:pt x="868" y="229"/>
                    </a:cubicBezTo>
                    <a:cubicBezTo>
                      <a:pt x="868" y="189"/>
                      <a:pt x="855" y="134"/>
                      <a:pt x="849" y="84"/>
                    </a:cubicBezTo>
                    <a:cubicBezTo>
                      <a:pt x="843" y="34"/>
                      <a:pt x="842" y="13"/>
                      <a:pt x="839" y="0"/>
                    </a:cubicBezTo>
                    <a:cubicBezTo>
                      <a:pt x="756" y="4"/>
                      <a:pt x="756" y="4"/>
                      <a:pt x="756" y="4"/>
                    </a:cubicBezTo>
                    <a:cubicBezTo>
                      <a:pt x="764" y="59"/>
                      <a:pt x="750" y="113"/>
                      <a:pt x="734" y="147"/>
                    </a:cubicBezTo>
                    <a:cubicBezTo>
                      <a:pt x="714" y="189"/>
                      <a:pt x="638" y="254"/>
                      <a:pt x="620" y="268"/>
                    </a:cubicBezTo>
                    <a:cubicBezTo>
                      <a:pt x="602" y="282"/>
                      <a:pt x="506" y="356"/>
                      <a:pt x="363" y="336"/>
                    </a:cubicBezTo>
                    <a:cubicBezTo>
                      <a:pt x="318" y="351"/>
                      <a:pt x="284" y="368"/>
                      <a:pt x="252" y="375"/>
                    </a:cubicBezTo>
                    <a:cubicBezTo>
                      <a:pt x="223" y="381"/>
                      <a:pt x="190" y="365"/>
                      <a:pt x="167" y="376"/>
                    </a:cubicBezTo>
                    <a:cubicBezTo>
                      <a:pt x="138" y="390"/>
                      <a:pt x="127" y="412"/>
                      <a:pt x="148" y="431"/>
                    </a:cubicBezTo>
                    <a:cubicBezTo>
                      <a:pt x="188" y="465"/>
                      <a:pt x="113" y="511"/>
                      <a:pt x="111" y="471"/>
                    </a:cubicBezTo>
                    <a:cubicBezTo>
                      <a:pt x="106" y="381"/>
                      <a:pt x="51" y="429"/>
                      <a:pt x="75" y="595"/>
                    </a:cubicBezTo>
                    <a:cubicBezTo>
                      <a:pt x="79" y="624"/>
                      <a:pt x="0" y="869"/>
                      <a:pt x="41" y="874"/>
                    </a:cubicBezTo>
                    <a:cubicBezTo>
                      <a:pt x="78" y="878"/>
                      <a:pt x="75" y="655"/>
                      <a:pt x="287" y="593"/>
                    </a:cubicBezTo>
                    <a:cubicBezTo>
                      <a:pt x="320" y="584"/>
                      <a:pt x="383" y="544"/>
                      <a:pt x="367" y="427"/>
                    </a:cubicBezTo>
                    <a:cubicBezTo>
                      <a:pt x="359" y="369"/>
                      <a:pt x="393" y="390"/>
                      <a:pt x="453" y="378"/>
                    </a:cubicBezTo>
                    <a:cubicBezTo>
                      <a:pt x="513" y="366"/>
                      <a:pt x="574" y="347"/>
                      <a:pt x="602" y="335"/>
                    </a:cubicBezTo>
                    <a:cubicBezTo>
                      <a:pt x="638" y="319"/>
                      <a:pt x="682" y="306"/>
                      <a:pt x="742" y="324"/>
                    </a:cubicBezTo>
                    <a:cubicBezTo>
                      <a:pt x="846" y="355"/>
                      <a:pt x="879" y="407"/>
                      <a:pt x="894" y="425"/>
                    </a:cubicBezTo>
                    <a:cubicBezTo>
                      <a:pt x="914" y="451"/>
                      <a:pt x="894" y="432"/>
                      <a:pt x="930" y="448"/>
                    </a:cubicBezTo>
                    <a:cubicBezTo>
                      <a:pt x="910" y="419"/>
                      <a:pt x="868" y="343"/>
                      <a:pt x="855" y="308"/>
                    </a:cubicBezTo>
                    <a:close/>
                    <a:moveTo>
                      <a:pt x="304" y="544"/>
                    </a:moveTo>
                    <a:cubicBezTo>
                      <a:pt x="292" y="560"/>
                      <a:pt x="258" y="556"/>
                      <a:pt x="242" y="569"/>
                    </a:cubicBezTo>
                    <a:cubicBezTo>
                      <a:pt x="206" y="598"/>
                      <a:pt x="196" y="583"/>
                      <a:pt x="180" y="554"/>
                    </a:cubicBezTo>
                    <a:cubicBezTo>
                      <a:pt x="164" y="525"/>
                      <a:pt x="195" y="496"/>
                      <a:pt x="197" y="468"/>
                    </a:cubicBezTo>
                    <a:cubicBezTo>
                      <a:pt x="199" y="440"/>
                      <a:pt x="187" y="414"/>
                      <a:pt x="199" y="402"/>
                    </a:cubicBezTo>
                    <a:cubicBezTo>
                      <a:pt x="211" y="390"/>
                      <a:pt x="246" y="393"/>
                      <a:pt x="278" y="397"/>
                    </a:cubicBezTo>
                    <a:cubicBezTo>
                      <a:pt x="303" y="400"/>
                      <a:pt x="301" y="411"/>
                      <a:pt x="302" y="444"/>
                    </a:cubicBezTo>
                    <a:cubicBezTo>
                      <a:pt x="303" y="466"/>
                      <a:pt x="319" y="457"/>
                      <a:pt x="319" y="489"/>
                    </a:cubicBezTo>
                    <a:cubicBezTo>
                      <a:pt x="319" y="517"/>
                      <a:pt x="319" y="523"/>
                      <a:pt x="304" y="544"/>
                    </a:cubicBezTo>
                    <a:close/>
                    <a:moveTo>
                      <a:pt x="778" y="290"/>
                    </a:moveTo>
                    <a:cubicBezTo>
                      <a:pt x="758" y="305"/>
                      <a:pt x="741" y="277"/>
                      <a:pt x="720" y="289"/>
                    </a:cubicBezTo>
                    <a:cubicBezTo>
                      <a:pt x="696" y="303"/>
                      <a:pt x="655" y="278"/>
                      <a:pt x="676" y="263"/>
                    </a:cubicBezTo>
                    <a:cubicBezTo>
                      <a:pt x="697" y="248"/>
                      <a:pt x="736" y="209"/>
                      <a:pt x="755" y="209"/>
                    </a:cubicBezTo>
                    <a:cubicBezTo>
                      <a:pt x="763" y="209"/>
                      <a:pt x="778" y="220"/>
                      <a:pt x="798" y="238"/>
                    </a:cubicBezTo>
                    <a:cubicBezTo>
                      <a:pt x="821" y="258"/>
                      <a:pt x="793" y="279"/>
                      <a:pt x="778" y="290"/>
                    </a:cubicBezTo>
                    <a:close/>
                    <a:moveTo>
                      <a:pt x="840" y="203"/>
                    </a:moveTo>
                    <a:cubicBezTo>
                      <a:pt x="836" y="228"/>
                      <a:pt x="816" y="249"/>
                      <a:pt x="796" y="204"/>
                    </a:cubicBezTo>
                    <a:cubicBezTo>
                      <a:pt x="788" y="187"/>
                      <a:pt x="766" y="180"/>
                      <a:pt x="771" y="157"/>
                    </a:cubicBezTo>
                    <a:cubicBezTo>
                      <a:pt x="789" y="74"/>
                      <a:pt x="778" y="18"/>
                      <a:pt x="795" y="17"/>
                    </a:cubicBezTo>
                    <a:cubicBezTo>
                      <a:pt x="805" y="16"/>
                      <a:pt x="814" y="50"/>
                      <a:pt x="821" y="120"/>
                    </a:cubicBezTo>
                    <a:cubicBezTo>
                      <a:pt x="828" y="190"/>
                      <a:pt x="847" y="159"/>
                      <a:pt x="840" y="203"/>
                    </a:cubicBezTo>
                    <a:close/>
                  </a:path>
                </a:pathLst>
              </a:custGeom>
              <a:solidFill>
                <a:srgbClr val="C0C0C0"/>
              </a:solidFill>
              <a:ln w="6350" cap="rnd">
                <a:solidFill>
                  <a:srgbClr val="808080"/>
                </a:solidFill>
                <a:prstDash val="solid"/>
                <a:miter lim="800000"/>
                <a:headEnd/>
                <a:tailEnd/>
              </a:ln>
            </p:spPr>
            <p:txBody>
              <a:bodyPr/>
              <a:lstStyle/>
              <a:p>
                <a:endParaRPr lang="en-US"/>
              </a:p>
            </p:txBody>
          </p:sp>
          <p:sp>
            <p:nvSpPr>
              <p:cNvPr id="404" name="Freeform 13">
                <a:extLst>
                  <a:ext uri="{FF2B5EF4-FFF2-40B4-BE49-F238E27FC236}">
                    <a16:creationId xmlns:a16="http://schemas.microsoft.com/office/drawing/2014/main" id="{F5ED7214-728C-49C6-99EB-83AA68B6E449}"/>
                  </a:ext>
                </a:extLst>
              </p:cNvPr>
              <p:cNvSpPr>
                <a:spLocks noChangeAspect="1"/>
              </p:cNvSpPr>
              <p:nvPr/>
            </p:nvSpPr>
            <p:spPr bwMode="auto">
              <a:xfrm>
                <a:off x="2668" y="2705"/>
                <a:ext cx="907" cy="345"/>
              </a:xfrm>
              <a:custGeom>
                <a:avLst/>
                <a:gdLst>
                  <a:gd name="T0" fmla="*/ 0 w 427"/>
                  <a:gd name="T1" fmla="*/ 11 h 162"/>
                  <a:gd name="T2" fmla="*/ 331 w 427"/>
                  <a:gd name="T3" fmla="*/ 17 h 162"/>
                  <a:gd name="T4" fmla="*/ 397 w 427"/>
                  <a:gd name="T5" fmla="*/ 40 h 162"/>
                  <a:gd name="T6" fmla="*/ 375 w 427"/>
                  <a:gd name="T7" fmla="*/ 124 h 162"/>
                  <a:gd name="T8" fmla="*/ 331 w 427"/>
                  <a:gd name="T9" fmla="*/ 138 h 162"/>
                  <a:gd name="T10" fmla="*/ 307 w 427"/>
                  <a:gd name="T11" fmla="*/ 97 h 162"/>
                  <a:gd name="T12" fmla="*/ 191 w 427"/>
                  <a:gd name="T13" fmla="*/ 58 h 162"/>
                  <a:gd name="T14" fmla="*/ 0 w 427"/>
                  <a:gd name="T15" fmla="*/ 1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7" h="162">
                    <a:moveTo>
                      <a:pt x="0" y="11"/>
                    </a:moveTo>
                    <a:cubicBezTo>
                      <a:pt x="74" y="11"/>
                      <a:pt x="307" y="17"/>
                      <a:pt x="331" y="17"/>
                    </a:cubicBezTo>
                    <a:cubicBezTo>
                      <a:pt x="355" y="17"/>
                      <a:pt x="427" y="0"/>
                      <a:pt x="397" y="40"/>
                    </a:cubicBezTo>
                    <a:cubicBezTo>
                      <a:pt x="381" y="61"/>
                      <a:pt x="393" y="104"/>
                      <a:pt x="375" y="124"/>
                    </a:cubicBezTo>
                    <a:cubicBezTo>
                      <a:pt x="357" y="144"/>
                      <a:pt x="345" y="162"/>
                      <a:pt x="331" y="138"/>
                    </a:cubicBezTo>
                    <a:cubicBezTo>
                      <a:pt x="317" y="114"/>
                      <a:pt x="318" y="107"/>
                      <a:pt x="307" y="97"/>
                    </a:cubicBezTo>
                    <a:cubicBezTo>
                      <a:pt x="284" y="76"/>
                      <a:pt x="297" y="66"/>
                      <a:pt x="191" y="58"/>
                    </a:cubicBezTo>
                    <a:cubicBezTo>
                      <a:pt x="61" y="48"/>
                      <a:pt x="0" y="11"/>
                      <a:pt x="0" y="11"/>
                    </a:cubicBezTo>
                    <a:close/>
                  </a:path>
                </a:pathLst>
              </a:custGeom>
              <a:solidFill>
                <a:srgbClr val="C0C0C0"/>
              </a:solidFill>
              <a:ln w="6350" cap="rnd">
                <a:solidFill>
                  <a:srgbClr val="808080"/>
                </a:solidFill>
                <a:prstDash val="solid"/>
                <a:miter lim="800000"/>
                <a:headEnd/>
                <a:tailEnd/>
              </a:ln>
            </p:spPr>
            <p:txBody>
              <a:bodyPr/>
              <a:lstStyle/>
              <a:p>
                <a:endParaRPr lang="en-US"/>
              </a:p>
            </p:txBody>
          </p:sp>
          <p:sp>
            <p:nvSpPr>
              <p:cNvPr id="405" name="Freeform 15">
                <a:extLst>
                  <a:ext uri="{FF2B5EF4-FFF2-40B4-BE49-F238E27FC236}">
                    <a16:creationId xmlns:a16="http://schemas.microsoft.com/office/drawing/2014/main" id="{21AA895B-22F3-46D9-977B-0E1183EC0CD0}"/>
                  </a:ext>
                </a:extLst>
              </p:cNvPr>
              <p:cNvSpPr>
                <a:spLocks noChangeAspect="1"/>
              </p:cNvSpPr>
              <p:nvPr/>
            </p:nvSpPr>
            <p:spPr bwMode="auto">
              <a:xfrm>
                <a:off x="3391" y="2880"/>
                <a:ext cx="99" cy="257"/>
              </a:xfrm>
              <a:custGeom>
                <a:avLst/>
                <a:gdLst>
                  <a:gd name="T0" fmla="*/ 11 w 47"/>
                  <a:gd name="T1" fmla="*/ 1 h 121"/>
                  <a:gd name="T2" fmla="*/ 3 w 47"/>
                  <a:gd name="T3" fmla="*/ 71 h 121"/>
                  <a:gd name="T4" fmla="*/ 31 w 47"/>
                  <a:gd name="T5" fmla="*/ 111 h 121"/>
                  <a:gd name="T6" fmla="*/ 40 w 47"/>
                  <a:gd name="T7" fmla="*/ 90 h 121"/>
                  <a:gd name="T8" fmla="*/ 11 w 47"/>
                  <a:gd name="T9" fmla="*/ 1 h 121"/>
                </a:gdLst>
                <a:ahLst/>
                <a:cxnLst>
                  <a:cxn ang="0">
                    <a:pos x="T0" y="T1"/>
                  </a:cxn>
                  <a:cxn ang="0">
                    <a:pos x="T2" y="T3"/>
                  </a:cxn>
                  <a:cxn ang="0">
                    <a:pos x="T4" y="T5"/>
                  </a:cxn>
                  <a:cxn ang="0">
                    <a:pos x="T6" y="T7"/>
                  </a:cxn>
                  <a:cxn ang="0">
                    <a:pos x="T8" y="T9"/>
                  </a:cxn>
                </a:cxnLst>
                <a:rect l="0" t="0" r="r" b="b"/>
                <a:pathLst>
                  <a:path w="47" h="121">
                    <a:moveTo>
                      <a:pt x="11" y="1"/>
                    </a:moveTo>
                    <a:cubicBezTo>
                      <a:pt x="6" y="2"/>
                      <a:pt x="6" y="46"/>
                      <a:pt x="3" y="71"/>
                    </a:cubicBezTo>
                    <a:cubicBezTo>
                      <a:pt x="0" y="98"/>
                      <a:pt x="22" y="93"/>
                      <a:pt x="31" y="111"/>
                    </a:cubicBezTo>
                    <a:cubicBezTo>
                      <a:pt x="35" y="119"/>
                      <a:pt x="47" y="121"/>
                      <a:pt x="40" y="90"/>
                    </a:cubicBezTo>
                    <a:cubicBezTo>
                      <a:pt x="33" y="59"/>
                      <a:pt x="16" y="0"/>
                      <a:pt x="11" y="1"/>
                    </a:cubicBezTo>
                    <a:close/>
                  </a:path>
                </a:pathLst>
              </a:custGeom>
              <a:solidFill>
                <a:srgbClr val="FFFFFF"/>
              </a:solidFill>
              <a:ln w="6350" cap="rnd">
                <a:solidFill>
                  <a:schemeClr val="accent1"/>
                </a:solidFill>
                <a:prstDash val="solid"/>
                <a:miter lim="800000"/>
                <a:headEnd/>
                <a:tailEnd/>
              </a:ln>
            </p:spPr>
            <p:txBody>
              <a:bodyPr/>
              <a:lstStyle/>
              <a:p>
                <a:endParaRPr lang="en-US"/>
              </a:p>
            </p:txBody>
          </p:sp>
        </p:grpSp>
      </p:grpSp>
      <p:sp>
        <p:nvSpPr>
          <p:cNvPr id="5" name="TextBox 4">
            <a:extLst>
              <a:ext uri="{FF2B5EF4-FFF2-40B4-BE49-F238E27FC236}">
                <a16:creationId xmlns:a16="http://schemas.microsoft.com/office/drawing/2014/main" id="{DE83DA2B-9352-4DC2-A751-7B142842B94B}"/>
              </a:ext>
            </a:extLst>
          </p:cNvPr>
          <p:cNvSpPr txBox="1"/>
          <p:nvPr/>
        </p:nvSpPr>
        <p:spPr>
          <a:xfrm>
            <a:off x="7774592" y="129208"/>
            <a:ext cx="4035088" cy="2062103"/>
          </a:xfrm>
          <a:prstGeom prst="rect">
            <a:avLst/>
          </a:prstGeom>
          <a:noFill/>
        </p:spPr>
        <p:txBody>
          <a:bodyPr wrap="square" rtlCol="0">
            <a:spAutoFit/>
          </a:bodyPr>
          <a:lstStyle/>
          <a:p>
            <a:pPr algn="r"/>
            <a:r>
              <a:rPr lang="en-US" sz="3200" b="1" dirty="0">
                <a:solidFill>
                  <a:srgbClr val="FF0000"/>
                </a:solidFill>
              </a:rPr>
              <a:t>Key Biomarker </a:t>
            </a:r>
            <a:r>
              <a:rPr lang="en-US" sz="3200" b="1" dirty="0"/>
              <a:t>Diagnostic, prognostic and therapeutic implications </a:t>
            </a:r>
          </a:p>
        </p:txBody>
      </p:sp>
    </p:spTree>
    <p:extLst>
      <p:ext uri="{BB962C8B-B14F-4D97-AF65-F5344CB8AC3E}">
        <p14:creationId xmlns:p14="http://schemas.microsoft.com/office/powerpoint/2010/main" val="308784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99E5D-0FEF-1541-3345-5F361C283E56}"/>
              </a:ext>
            </a:extLst>
          </p:cNvPr>
          <p:cNvPicPr>
            <a:picLocks noChangeAspect="1"/>
          </p:cNvPicPr>
          <p:nvPr/>
        </p:nvPicPr>
        <p:blipFill rotWithShape="1">
          <a:blip r:embed="rId2"/>
          <a:srcRect t="4728"/>
          <a:stretch/>
        </p:blipFill>
        <p:spPr>
          <a:xfrm>
            <a:off x="722254" y="499405"/>
            <a:ext cx="11341085" cy="6165164"/>
          </a:xfrm>
          <a:prstGeom prst="rect">
            <a:avLst/>
          </a:prstGeom>
        </p:spPr>
      </p:pic>
      <p:sp>
        <p:nvSpPr>
          <p:cNvPr id="3" name="Rectangle 2">
            <a:extLst>
              <a:ext uri="{FF2B5EF4-FFF2-40B4-BE49-F238E27FC236}">
                <a16:creationId xmlns:a16="http://schemas.microsoft.com/office/drawing/2014/main" id="{F9D130D7-70CC-3308-42D2-8909AC829073}"/>
              </a:ext>
            </a:extLst>
          </p:cNvPr>
          <p:cNvSpPr/>
          <p:nvPr/>
        </p:nvSpPr>
        <p:spPr>
          <a:xfrm>
            <a:off x="750391" y="1904770"/>
            <a:ext cx="1486372" cy="75402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FE6B5F-9459-576F-13E0-9DB3225B6880}"/>
              </a:ext>
            </a:extLst>
          </p:cNvPr>
          <p:cNvSpPr/>
          <p:nvPr/>
        </p:nvSpPr>
        <p:spPr>
          <a:xfrm>
            <a:off x="1746851" y="558019"/>
            <a:ext cx="1601259" cy="776068"/>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AF8F08-9273-3463-5A29-A7A0961827C1}"/>
              </a:ext>
            </a:extLst>
          </p:cNvPr>
          <p:cNvSpPr/>
          <p:nvPr/>
        </p:nvSpPr>
        <p:spPr>
          <a:xfrm>
            <a:off x="6349421" y="1842868"/>
            <a:ext cx="1601259" cy="844062"/>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F64BA3-F089-F131-F25F-6E044B1935B8}"/>
              </a:ext>
            </a:extLst>
          </p:cNvPr>
          <p:cNvSpPr/>
          <p:nvPr/>
        </p:nvSpPr>
        <p:spPr>
          <a:xfrm>
            <a:off x="7150050" y="3666980"/>
            <a:ext cx="1601259" cy="801858"/>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73FA82F-9F05-BD91-B9DC-C9DC0C82BA48}"/>
              </a:ext>
            </a:extLst>
          </p:cNvPr>
          <p:cNvSpPr/>
          <p:nvPr/>
        </p:nvSpPr>
        <p:spPr>
          <a:xfrm>
            <a:off x="8018583" y="940192"/>
            <a:ext cx="2011681" cy="1296571"/>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96039C-1B5B-7205-BEC2-33A2A3C1FBBD}"/>
              </a:ext>
            </a:extLst>
          </p:cNvPr>
          <p:cNvSpPr/>
          <p:nvPr/>
        </p:nvSpPr>
        <p:spPr>
          <a:xfrm>
            <a:off x="9024423" y="3666980"/>
            <a:ext cx="2011681" cy="1334084"/>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7477E0-8C0A-DD8D-4EB5-B3594563532A}"/>
              </a:ext>
            </a:extLst>
          </p:cNvPr>
          <p:cNvSpPr/>
          <p:nvPr/>
        </p:nvSpPr>
        <p:spPr>
          <a:xfrm>
            <a:off x="10044332" y="1388012"/>
            <a:ext cx="1885072" cy="1059765"/>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C007A3-B2C2-89E2-623B-59DBF0884DE3}"/>
              </a:ext>
            </a:extLst>
          </p:cNvPr>
          <p:cNvSpPr/>
          <p:nvPr/>
        </p:nvSpPr>
        <p:spPr>
          <a:xfrm>
            <a:off x="3938365" y="499405"/>
            <a:ext cx="1709924" cy="798337"/>
          </a:xfrm>
          <a:prstGeom prst="rect">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035BA79-0429-F9AC-4D3F-0EE2B3FC36ED}"/>
              </a:ext>
            </a:extLst>
          </p:cNvPr>
          <p:cNvSpPr txBox="1"/>
          <p:nvPr/>
        </p:nvSpPr>
        <p:spPr>
          <a:xfrm>
            <a:off x="1815004" y="-25209"/>
            <a:ext cx="9495420" cy="461665"/>
          </a:xfrm>
          <a:prstGeom prst="rect">
            <a:avLst/>
          </a:prstGeom>
          <a:noFill/>
        </p:spPr>
        <p:txBody>
          <a:bodyPr wrap="none" rtlCol="0">
            <a:spAutoFit/>
          </a:bodyPr>
          <a:lstStyle/>
          <a:p>
            <a:r>
              <a:rPr lang="en-US" sz="2400" b="1" dirty="0"/>
              <a:t>Timeline depicting the decade of progress in </a:t>
            </a:r>
            <a:r>
              <a:rPr lang="en-US" sz="2400" b="1" i="1" dirty="0"/>
              <a:t>IDH</a:t>
            </a:r>
            <a:r>
              <a:rPr lang="en-US" sz="2400" b="1" dirty="0"/>
              <a:t>-mutated malignancies</a:t>
            </a:r>
            <a:endParaRPr lang="en-US" sz="3200" b="1" dirty="0"/>
          </a:p>
        </p:txBody>
      </p:sp>
      <p:sp>
        <p:nvSpPr>
          <p:cNvPr id="14" name="Rectangle 1">
            <a:extLst>
              <a:ext uri="{FF2B5EF4-FFF2-40B4-BE49-F238E27FC236}">
                <a16:creationId xmlns:a16="http://schemas.microsoft.com/office/drawing/2014/main" id="{B6BE69A2-40F2-08A9-8346-685265D55072}"/>
              </a:ext>
            </a:extLst>
          </p:cNvPr>
          <p:cNvSpPr>
            <a:spLocks noChangeArrowheads="1"/>
          </p:cNvSpPr>
          <p:nvPr/>
        </p:nvSpPr>
        <p:spPr bwMode="auto">
          <a:xfrm>
            <a:off x="6787549" y="6519446"/>
            <a:ext cx="55567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222222"/>
                </a:solidFill>
                <a:effectLst/>
                <a:latin typeface="-apple-system"/>
              </a:rPr>
              <a:t>Blood Cancer Journal (</a:t>
            </a:r>
            <a:r>
              <a:rPr kumimoji="0" lang="en-US" altLang="en-US" sz="1600" b="1" i="1" u="none" strike="noStrike" cap="none" normalizeH="0" baseline="0">
                <a:ln>
                  <a:noFill/>
                </a:ln>
                <a:solidFill>
                  <a:srgbClr val="222222"/>
                </a:solidFill>
                <a:effectLst/>
                <a:latin typeface="-apple-system"/>
              </a:rPr>
              <a:t>Blood Cancer J.</a:t>
            </a:r>
            <a:r>
              <a:rPr kumimoji="0" lang="en-US" altLang="en-US" sz="1600" b="1" i="0" u="none" strike="noStrike" cap="none" normalizeH="0" baseline="0">
                <a:ln>
                  <a:noFill/>
                </a:ln>
                <a:solidFill>
                  <a:srgbClr val="222222"/>
                </a:solidFill>
                <a:effectLst/>
                <a:latin typeface="-apple-system"/>
              </a:rPr>
              <a:t>)</a:t>
            </a:r>
            <a:r>
              <a:rPr kumimoji="0" lang="en-US" altLang="en-US" sz="1600" b="0" i="0" u="none" strike="noStrike" cap="none" normalizeH="0" baseline="0">
                <a:ln>
                  <a:noFill/>
                </a:ln>
                <a:solidFill>
                  <a:srgbClr val="222222"/>
                </a:solidFill>
                <a:effectLst/>
                <a:latin typeface="-apple-system"/>
              </a:rPr>
              <a:t> ISSN 2044-5385 (online)</a:t>
            </a:r>
            <a:r>
              <a:rPr kumimoji="0" lang="en-US" altLang="en-US" sz="1050" b="0" i="0" u="none" strike="noStrike" cap="none" normalizeH="0" baseline="0">
                <a:ln>
                  <a:noFill/>
                </a:ln>
                <a:solidFill>
                  <a:schemeClr val="tx1"/>
                </a:solidFill>
                <a:effectLst/>
              </a:rPr>
              <a:t> </a:t>
            </a:r>
            <a:endParaRPr kumimoji="0" lang="en-US" altLang="en-US" sz="3600" b="0" i="0" u="none" strike="noStrike" cap="none" normalizeH="0" baseline="0">
              <a:ln>
                <a:noFill/>
              </a:ln>
              <a:solidFill>
                <a:schemeClr val="tx1"/>
              </a:solidFill>
              <a:effectLst/>
              <a:latin typeface="Arial" panose="020B0604020202020204" pitchFamily="34" charset="0"/>
            </a:endParaRPr>
          </a:p>
        </p:txBody>
      </p:sp>
      <p:grpSp>
        <p:nvGrpSpPr>
          <p:cNvPr id="24" name="Group 23">
            <a:extLst>
              <a:ext uri="{FF2B5EF4-FFF2-40B4-BE49-F238E27FC236}">
                <a16:creationId xmlns:a16="http://schemas.microsoft.com/office/drawing/2014/main" id="{AF5E85DA-65AB-DC01-9D00-551B77150E5F}"/>
              </a:ext>
            </a:extLst>
          </p:cNvPr>
          <p:cNvGrpSpPr/>
          <p:nvPr/>
        </p:nvGrpSpPr>
        <p:grpSpPr>
          <a:xfrm>
            <a:off x="1403309" y="461665"/>
            <a:ext cx="10660030" cy="5273268"/>
            <a:chOff x="1403309" y="461665"/>
            <a:chExt cx="10660030" cy="5273268"/>
          </a:xfrm>
          <a:solidFill>
            <a:schemeClr val="bg1"/>
          </a:solidFill>
        </p:grpSpPr>
        <p:sp>
          <p:nvSpPr>
            <p:cNvPr id="19" name="Rectangle 18">
              <a:extLst>
                <a:ext uri="{FF2B5EF4-FFF2-40B4-BE49-F238E27FC236}">
                  <a16:creationId xmlns:a16="http://schemas.microsoft.com/office/drawing/2014/main" id="{871EF750-2E53-A6A0-C1CF-F4D1B22FC146}"/>
                </a:ext>
              </a:extLst>
            </p:cNvPr>
            <p:cNvSpPr/>
            <p:nvPr/>
          </p:nvSpPr>
          <p:spPr>
            <a:xfrm>
              <a:off x="2614745" y="1388012"/>
              <a:ext cx="1894064" cy="139739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A412CD-7331-9508-9215-37F8003682BA}"/>
                </a:ext>
              </a:extLst>
            </p:cNvPr>
            <p:cNvSpPr/>
            <p:nvPr/>
          </p:nvSpPr>
          <p:spPr>
            <a:xfrm>
              <a:off x="5971440" y="687917"/>
              <a:ext cx="6091899" cy="209748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1E90090-7955-F292-255A-5F487159A923}"/>
                </a:ext>
              </a:extLst>
            </p:cNvPr>
            <p:cNvSpPr/>
            <p:nvPr/>
          </p:nvSpPr>
          <p:spPr>
            <a:xfrm>
              <a:off x="1403309" y="3342019"/>
              <a:ext cx="3998685" cy="239291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68FA92B-8469-13FC-575C-F290715A2C5A}"/>
                </a:ext>
              </a:extLst>
            </p:cNvPr>
            <p:cNvSpPr/>
            <p:nvPr/>
          </p:nvSpPr>
          <p:spPr>
            <a:xfrm>
              <a:off x="5514535" y="3342018"/>
              <a:ext cx="5795889" cy="233688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161A026-7A46-3311-C065-2F1BC77190AB}"/>
                </a:ext>
              </a:extLst>
            </p:cNvPr>
            <p:cNvSpPr/>
            <p:nvPr/>
          </p:nvSpPr>
          <p:spPr>
            <a:xfrm>
              <a:off x="5824025" y="461665"/>
              <a:ext cx="1490767" cy="148319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6043C266-A54C-5F82-7886-A4A528FFF87F}"/>
              </a:ext>
            </a:extLst>
          </p:cNvPr>
          <p:cNvSpPr/>
          <p:nvPr/>
        </p:nvSpPr>
        <p:spPr>
          <a:xfrm>
            <a:off x="4192172" y="5706796"/>
            <a:ext cx="1890877" cy="844062"/>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CF9081-49A1-01D5-D8AD-9C82465B1257}"/>
              </a:ext>
            </a:extLst>
          </p:cNvPr>
          <p:cNvSpPr/>
          <p:nvPr/>
        </p:nvSpPr>
        <p:spPr>
          <a:xfrm>
            <a:off x="4494741" y="2138288"/>
            <a:ext cx="1490767" cy="520505"/>
          </a:xfrm>
          <a:prstGeom prst="rect">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FF"/>
              </a:highlight>
            </a:endParaRPr>
          </a:p>
        </p:txBody>
      </p:sp>
    </p:spTree>
    <p:extLst>
      <p:ext uri="{BB962C8B-B14F-4D97-AF65-F5344CB8AC3E}">
        <p14:creationId xmlns:p14="http://schemas.microsoft.com/office/powerpoint/2010/main" val="90915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FE2535-C7B2-8865-06EB-BDD813C7FD86}"/>
              </a:ext>
            </a:extLst>
          </p:cNvPr>
          <p:cNvSpPr>
            <a:spLocks noGrp="1"/>
          </p:cNvSpPr>
          <p:nvPr>
            <p:ph type="title"/>
          </p:nvPr>
        </p:nvSpPr>
        <p:spPr/>
        <p:txBody>
          <a:bodyPr/>
          <a:lstStyle/>
          <a:p>
            <a:pPr algn="ctr"/>
            <a:r>
              <a:rPr lang="en-US" b="1" dirty="0"/>
              <a:t>Case study #1</a:t>
            </a:r>
          </a:p>
        </p:txBody>
      </p:sp>
      <p:sp>
        <p:nvSpPr>
          <p:cNvPr id="5" name="Content Placeholder 4">
            <a:extLst>
              <a:ext uri="{FF2B5EF4-FFF2-40B4-BE49-F238E27FC236}">
                <a16:creationId xmlns:a16="http://schemas.microsoft.com/office/drawing/2014/main" id="{BB2CF99C-7D07-E204-094E-08F98FDBFB4B}"/>
              </a:ext>
            </a:extLst>
          </p:cNvPr>
          <p:cNvSpPr>
            <a:spLocks noGrp="1"/>
          </p:cNvSpPr>
          <p:nvPr>
            <p:ph idx="1"/>
          </p:nvPr>
        </p:nvSpPr>
        <p:spPr>
          <a:xfrm>
            <a:off x="596620" y="2649590"/>
            <a:ext cx="11190096" cy="1982700"/>
          </a:xfrm>
        </p:spPr>
        <p:txBody>
          <a:bodyPr/>
          <a:lstStyle/>
          <a:p>
            <a:r>
              <a:rPr lang="en-US" dirty="0"/>
              <a:t>A 78-year-old male presents with </a:t>
            </a:r>
            <a:r>
              <a:rPr lang="en-US" b="0" i="0" dirty="0">
                <a:solidFill>
                  <a:srgbClr val="080808"/>
                </a:solidFill>
                <a:effectLst/>
                <a:latin typeface="mayo-sans"/>
              </a:rPr>
              <a:t>weakness and a general lack of energy</a:t>
            </a:r>
            <a:endParaRPr lang="en-US" dirty="0"/>
          </a:p>
          <a:p>
            <a:r>
              <a:rPr lang="en-US" dirty="0"/>
              <a:t>CBC and peripheral blood smear show leukocytosis, thrombocytopenia and circulating myeloblasts at 33% of the WBC</a:t>
            </a:r>
          </a:p>
          <a:p>
            <a:r>
              <a:rPr lang="en-US" dirty="0"/>
              <a:t>Overall evaluation was consistent with </a:t>
            </a:r>
            <a:r>
              <a:rPr lang="en-US" dirty="0">
                <a:solidFill>
                  <a:srgbClr val="C00000"/>
                </a:solidFill>
              </a:rPr>
              <a:t>acute myeloid leukemia </a:t>
            </a:r>
          </a:p>
          <a:p>
            <a:endParaRPr lang="en-US" dirty="0"/>
          </a:p>
        </p:txBody>
      </p:sp>
    </p:spTree>
    <p:extLst>
      <p:ext uri="{BB962C8B-B14F-4D97-AF65-F5344CB8AC3E}">
        <p14:creationId xmlns:p14="http://schemas.microsoft.com/office/powerpoint/2010/main" val="2589978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47C649-2EBE-2538-5279-8523A08AB071}"/>
              </a:ext>
            </a:extLst>
          </p:cNvPr>
          <p:cNvSpPr>
            <a:spLocks noGrp="1"/>
          </p:cNvSpPr>
          <p:nvPr>
            <p:ph type="title"/>
          </p:nvPr>
        </p:nvSpPr>
        <p:spPr>
          <a:xfrm>
            <a:off x="3145300" y="147027"/>
            <a:ext cx="6673949" cy="591478"/>
          </a:xfrm>
        </p:spPr>
        <p:txBody>
          <a:bodyPr>
            <a:normAutofit fontScale="90000"/>
          </a:bodyPr>
          <a:lstStyle/>
          <a:p>
            <a:r>
              <a:rPr lang="en-US" b="1" dirty="0"/>
              <a:t>Acute myeloid leukemia - AML</a:t>
            </a:r>
          </a:p>
        </p:txBody>
      </p:sp>
      <p:pic>
        <p:nvPicPr>
          <p:cNvPr id="5" name="Picture 4">
            <a:extLst>
              <a:ext uri="{FF2B5EF4-FFF2-40B4-BE49-F238E27FC236}">
                <a16:creationId xmlns:a16="http://schemas.microsoft.com/office/drawing/2014/main" id="{31F2D409-5FD4-ED39-A256-5A165DC76D53}"/>
              </a:ext>
            </a:extLst>
          </p:cNvPr>
          <p:cNvPicPr>
            <a:picLocks noChangeAspect="1"/>
          </p:cNvPicPr>
          <p:nvPr/>
        </p:nvPicPr>
        <p:blipFill>
          <a:blip r:embed="rId3"/>
          <a:stretch>
            <a:fillRect/>
          </a:stretch>
        </p:blipFill>
        <p:spPr>
          <a:xfrm>
            <a:off x="449454" y="2271487"/>
            <a:ext cx="6328575" cy="3386343"/>
          </a:xfrm>
          <a:prstGeom prst="rect">
            <a:avLst/>
          </a:prstGeom>
        </p:spPr>
      </p:pic>
      <p:sp>
        <p:nvSpPr>
          <p:cNvPr id="6" name="TextBox 5">
            <a:extLst>
              <a:ext uri="{FF2B5EF4-FFF2-40B4-BE49-F238E27FC236}">
                <a16:creationId xmlns:a16="http://schemas.microsoft.com/office/drawing/2014/main" id="{B82D261F-BC5B-E667-E9BA-E2BADC8FE2C9}"/>
              </a:ext>
            </a:extLst>
          </p:cNvPr>
          <p:cNvSpPr txBox="1"/>
          <p:nvPr/>
        </p:nvSpPr>
        <p:spPr>
          <a:xfrm>
            <a:off x="383930" y="1358247"/>
            <a:ext cx="6098344" cy="830997"/>
          </a:xfrm>
          <a:prstGeom prst="rect">
            <a:avLst/>
          </a:prstGeom>
          <a:noFill/>
        </p:spPr>
        <p:txBody>
          <a:bodyPr wrap="square" rtlCol="0">
            <a:spAutoFit/>
          </a:bodyPr>
          <a:lstStyle/>
          <a:p>
            <a:pPr algn="ctr"/>
            <a:r>
              <a:rPr lang="en-US" sz="2400" dirty="0"/>
              <a:t>Aggressive hematologic disease affecting primarily older adults </a:t>
            </a:r>
          </a:p>
        </p:txBody>
      </p:sp>
      <p:sp>
        <p:nvSpPr>
          <p:cNvPr id="8" name="TextBox 7">
            <a:extLst>
              <a:ext uri="{FF2B5EF4-FFF2-40B4-BE49-F238E27FC236}">
                <a16:creationId xmlns:a16="http://schemas.microsoft.com/office/drawing/2014/main" id="{2A6E0EE6-5589-11C1-0B91-BAA7F8FEDB8B}"/>
              </a:ext>
            </a:extLst>
          </p:cNvPr>
          <p:cNvSpPr txBox="1"/>
          <p:nvPr/>
        </p:nvSpPr>
        <p:spPr>
          <a:xfrm>
            <a:off x="219223" y="6341641"/>
            <a:ext cx="6098344" cy="369332"/>
          </a:xfrm>
          <a:prstGeom prst="rect">
            <a:avLst/>
          </a:prstGeom>
          <a:noFill/>
        </p:spPr>
        <p:txBody>
          <a:bodyPr wrap="square">
            <a:spAutoFit/>
          </a:bodyPr>
          <a:lstStyle/>
          <a:p>
            <a:r>
              <a:rPr lang="en-US" b="0" i="0" dirty="0">
                <a:solidFill>
                  <a:srgbClr val="000000"/>
                </a:solidFill>
                <a:effectLst/>
                <a:latin typeface="Source Sans Pro" panose="020B0503030403020204" pitchFamily="34" charset="0"/>
              </a:rPr>
              <a:t>SEER 22 factsheet (2017–2021, All Races, Both Sexes)</a:t>
            </a:r>
            <a:endParaRPr lang="en-US" dirty="0"/>
          </a:p>
        </p:txBody>
      </p:sp>
      <p:pic>
        <p:nvPicPr>
          <p:cNvPr id="12" name="Picture 11">
            <a:extLst>
              <a:ext uri="{FF2B5EF4-FFF2-40B4-BE49-F238E27FC236}">
                <a16:creationId xmlns:a16="http://schemas.microsoft.com/office/drawing/2014/main" id="{30F39AD6-2538-A732-4B97-8A5620A7E9A9}"/>
              </a:ext>
            </a:extLst>
          </p:cNvPr>
          <p:cNvPicPr>
            <a:picLocks noChangeAspect="1"/>
          </p:cNvPicPr>
          <p:nvPr/>
        </p:nvPicPr>
        <p:blipFill>
          <a:blip r:embed="rId4"/>
          <a:stretch>
            <a:fillRect/>
          </a:stretch>
        </p:blipFill>
        <p:spPr>
          <a:xfrm>
            <a:off x="6697726" y="2160394"/>
            <a:ext cx="5397939" cy="4074607"/>
          </a:xfrm>
          <a:prstGeom prst="rect">
            <a:avLst/>
          </a:prstGeom>
        </p:spPr>
      </p:pic>
      <p:sp>
        <p:nvSpPr>
          <p:cNvPr id="14" name="TextBox 13">
            <a:extLst>
              <a:ext uri="{FF2B5EF4-FFF2-40B4-BE49-F238E27FC236}">
                <a16:creationId xmlns:a16="http://schemas.microsoft.com/office/drawing/2014/main" id="{04034640-7800-B904-A2AC-5D1F7CEF19E6}"/>
              </a:ext>
            </a:extLst>
          </p:cNvPr>
          <p:cNvSpPr txBox="1"/>
          <p:nvPr/>
        </p:nvSpPr>
        <p:spPr>
          <a:xfrm>
            <a:off x="9519557" y="6235001"/>
            <a:ext cx="2723940" cy="369332"/>
          </a:xfrm>
          <a:prstGeom prst="rect">
            <a:avLst/>
          </a:prstGeom>
          <a:noFill/>
        </p:spPr>
        <p:txBody>
          <a:bodyPr wrap="square">
            <a:spAutoFit/>
          </a:bodyPr>
          <a:lstStyle/>
          <a:p>
            <a:r>
              <a:rPr lang="en-US" sz="1800" b="0" i="0" u="none" strike="noStrike" baseline="0" dirty="0" err="1">
                <a:latin typeface="Calibri" panose="020F0502020204030204" pitchFamily="34" charset="0"/>
              </a:rPr>
              <a:t>Juliusson</a:t>
            </a:r>
            <a:r>
              <a:rPr lang="en-US" sz="1800" b="0" i="0" u="none" strike="noStrike" baseline="0" dirty="0">
                <a:latin typeface="Calibri" panose="020F0502020204030204" pitchFamily="34" charset="0"/>
              </a:rPr>
              <a:t> et. al. </a:t>
            </a:r>
            <a:r>
              <a:rPr lang="en-US" sz="1800" b="0" i="1" u="none" strike="noStrike" baseline="0" dirty="0">
                <a:latin typeface="Calibri-Italic"/>
              </a:rPr>
              <a:t>Blood </a:t>
            </a:r>
            <a:r>
              <a:rPr lang="en-US" sz="1800" b="0" i="0" u="none" strike="noStrike" baseline="0" dirty="0">
                <a:latin typeface="Calibri" panose="020F0502020204030204" pitchFamily="34" charset="0"/>
              </a:rPr>
              <a:t>2019</a:t>
            </a:r>
            <a:endParaRPr lang="en-US" dirty="0"/>
          </a:p>
        </p:txBody>
      </p:sp>
      <p:sp>
        <p:nvSpPr>
          <p:cNvPr id="16" name="TextBox 15">
            <a:extLst>
              <a:ext uri="{FF2B5EF4-FFF2-40B4-BE49-F238E27FC236}">
                <a16:creationId xmlns:a16="http://schemas.microsoft.com/office/drawing/2014/main" id="{1F6612A5-FD8A-5BE7-B84D-26CC57033216}"/>
              </a:ext>
            </a:extLst>
          </p:cNvPr>
          <p:cNvSpPr txBox="1"/>
          <p:nvPr/>
        </p:nvSpPr>
        <p:spPr>
          <a:xfrm>
            <a:off x="7312688" y="1402990"/>
            <a:ext cx="4413738" cy="646331"/>
          </a:xfrm>
          <a:prstGeom prst="rect">
            <a:avLst/>
          </a:prstGeom>
          <a:noFill/>
        </p:spPr>
        <p:txBody>
          <a:bodyPr wrap="square">
            <a:spAutoFit/>
          </a:bodyPr>
          <a:lstStyle/>
          <a:p>
            <a:pPr algn="l"/>
            <a:r>
              <a:rPr lang="en-US" sz="1800" b="1" i="0" u="none" strike="noStrike" baseline="0" dirty="0">
                <a:latin typeface="Arial-BoldMT"/>
              </a:rPr>
              <a:t>Poor overall survival in older patients treated with intensive chemotherapy</a:t>
            </a:r>
            <a:endParaRPr lang="en-US" dirty="0"/>
          </a:p>
        </p:txBody>
      </p:sp>
      <p:sp>
        <p:nvSpPr>
          <p:cNvPr id="18" name="TextBox 17">
            <a:extLst>
              <a:ext uri="{FF2B5EF4-FFF2-40B4-BE49-F238E27FC236}">
                <a16:creationId xmlns:a16="http://schemas.microsoft.com/office/drawing/2014/main" id="{09C2681B-8748-3569-80D9-BCE459BAB2E4}"/>
              </a:ext>
            </a:extLst>
          </p:cNvPr>
          <p:cNvSpPr txBox="1"/>
          <p:nvPr/>
        </p:nvSpPr>
        <p:spPr>
          <a:xfrm>
            <a:off x="8887349" y="6526307"/>
            <a:ext cx="3356148" cy="307777"/>
          </a:xfrm>
          <a:prstGeom prst="rect">
            <a:avLst/>
          </a:prstGeom>
          <a:noFill/>
        </p:spPr>
        <p:txBody>
          <a:bodyPr wrap="square">
            <a:spAutoFit/>
          </a:bodyPr>
          <a:lstStyle/>
          <a:p>
            <a:r>
              <a:rPr lang="en-US" sz="1400" b="0" i="0" u="sng" dirty="0">
                <a:solidFill>
                  <a:srgbClr val="B7000F"/>
                </a:solidFill>
                <a:effectLst/>
                <a:latin typeface="acumin-pro"/>
                <a:hlinkClick r:id="rId5"/>
              </a:rPr>
              <a:t>https://doi.org/10.1182/blood.2019001728</a:t>
            </a:r>
            <a:endParaRPr lang="en-US" sz="1400" dirty="0"/>
          </a:p>
        </p:txBody>
      </p:sp>
    </p:spTree>
    <p:extLst>
      <p:ext uri="{BB962C8B-B14F-4D97-AF65-F5344CB8AC3E}">
        <p14:creationId xmlns:p14="http://schemas.microsoft.com/office/powerpoint/2010/main" val="151781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d3fce018-2bf8-40cf-99d5-06f634592dc2" Revision="1" Stencil="System.MyShapes" StencilVersion="1.0"/>
</Control>
</file>

<file path=customXml/item10.xml><?xml version="1.0" encoding="utf-8"?>
<Control xmlns="http://schemas.microsoft.com/VisualStudio/2011/storyboarding/control">
  <Id Name="37d46d3a-d21d-4b92-a139-756aec7f975c" Revision="1" Stencil="System.MyShapes" StencilVersion="1.0"/>
</Control>
</file>

<file path=customXml/item11.xml><?xml version="1.0" encoding="utf-8"?>
<Control xmlns="http://schemas.microsoft.com/VisualStudio/2011/storyboarding/control">
  <Id Name="5b101e26-a922-4310-9dbd-60b14fea8887" Revision="1" Stencil="System.MyShapes" StencilVersion="1.0"/>
</Control>
</file>

<file path=customXml/item12.xml><?xml version="1.0" encoding="utf-8"?>
<Control xmlns="http://schemas.microsoft.com/VisualStudio/2011/storyboarding/control">
  <Id Name="639d4620-01c4-4147-85d1-630f460179d7" Revision="1" Stencil="System.MyShapes" StencilVersion="1.0"/>
</Control>
</file>

<file path=customXml/item13.xml><?xml version="1.0" encoding="utf-8"?>
<Control xmlns="http://schemas.microsoft.com/VisualStudio/2011/storyboarding/control">
  <Id Name="1c6c6d66-e46c-434a-a59f-9d28ee3d7f0e" Revision="1" Stencil="System.MyShapes" StencilVersion="1.0"/>
</Control>
</file>

<file path=customXml/item14.xml><?xml version="1.0" encoding="utf-8"?>
<Control xmlns="http://schemas.microsoft.com/VisualStudio/2011/storyboarding/control">
  <Id Name="0a9a4825-af60-40dc-88a1-3253f3e0d7f7" Revision="1" Stencil="System.MyShapes" StencilVersion="1.0"/>
</Control>
</file>

<file path=customXml/item15.xml><?xml version="1.0" encoding="utf-8"?>
<Control xmlns="http://schemas.microsoft.com/VisualStudio/2011/storyboarding/control">
  <Id Name="5b101e26-a922-4310-9dbd-60b14fea8887" Revision="1" Stencil="System.MyShapes" StencilVersion="1.0"/>
</Control>
</file>

<file path=customXml/item2.xml><?xml version="1.0" encoding="utf-8"?>
<Control xmlns="http://schemas.microsoft.com/VisualStudio/2011/storyboarding/control">
  <Id Name="53580243-bdf6-453f-83a8-3cbdd5668771" Revision="1" Stencil="System.MyShapes" StencilVersion="1.0"/>
</Control>
</file>

<file path=customXml/item3.xml><?xml version="1.0" encoding="utf-8"?>
<Control xmlns="http://schemas.microsoft.com/VisualStudio/2011/storyboarding/control">
  <Id Name="639d4620-01c4-4147-85d1-630f460179d7" Revision="1" Stencil="System.MyShapes" StencilVersion="1.0"/>
</Control>
</file>

<file path=customXml/item4.xml><?xml version="1.0" encoding="utf-8"?>
<Control xmlns="http://schemas.microsoft.com/VisualStudio/2011/storyboarding/control">
  <Id Name="f5a567c0-1ac9-49a2-966f-a00bf8425481" Revision="1" Stencil="System.MyShapes" StencilVersion="1.0"/>
</Control>
</file>

<file path=customXml/item5.xml><?xml version="1.0" encoding="utf-8"?>
<Control xmlns="http://schemas.microsoft.com/VisualStudio/2011/storyboarding/control">
  <Id Name="53580243-bdf6-453f-83a8-3cbdd5668771" Revision="1" Stencil="System.MyShapes" StencilVersion="1.0"/>
</Control>
</file>

<file path=customXml/item6.xml><?xml version="1.0" encoding="utf-8"?>
<Control xmlns="http://schemas.microsoft.com/VisualStudio/2011/storyboarding/control">
  <Id Name="97049ea3-0512-4d28-93cd-1fe9390555f9" Revision="1" Stencil="System.MyShapes" StencilVersion="1.0"/>
</Control>
</file>

<file path=customXml/item7.xml><?xml version="1.0" encoding="utf-8"?>
<Control xmlns="http://schemas.microsoft.com/VisualStudio/2011/storyboarding/control">
  <Id Name="0a9a4825-af60-40dc-88a1-3253f3e0d7f7" Revision="1" Stencil="System.MyShapes" StencilVersion="1.0"/>
</Control>
</file>

<file path=customXml/item8.xml><?xml version="1.0" encoding="utf-8"?>
<Control xmlns="http://schemas.microsoft.com/VisualStudio/2011/storyboarding/control">
  <Id Name="639d4620-01c4-4147-85d1-630f460179d7" Revision="1" Stencil="System.MyShapes" StencilVersion="1.0"/>
</Control>
</file>

<file path=customXml/item9.xml><?xml version="1.0" encoding="utf-8"?>
<Control xmlns="http://schemas.microsoft.com/VisualStudio/2011/storyboarding/control">
  <Id Name="1c6c6d66-e46c-434a-a59f-9d28ee3d7f0e" Revision="1" Stencil="System.MyShapes" StencilVersion="1.0"/>
</Control>
</file>

<file path=customXml/itemProps1.xml><?xml version="1.0" encoding="utf-8"?>
<ds:datastoreItem xmlns:ds="http://schemas.openxmlformats.org/officeDocument/2006/customXml" ds:itemID="{DA4EBCC1-46C6-4DD5-AC5D-8C4CC9DBED51}">
  <ds:schemaRefs>
    <ds:schemaRef ds:uri="http://schemas.microsoft.com/VisualStudio/2011/storyboarding/control"/>
  </ds:schemaRefs>
</ds:datastoreItem>
</file>

<file path=customXml/itemProps10.xml><?xml version="1.0" encoding="utf-8"?>
<ds:datastoreItem xmlns:ds="http://schemas.openxmlformats.org/officeDocument/2006/customXml" ds:itemID="{7AD2A8F4-A7E4-470C-A5DE-6D5632323B18}">
  <ds:schemaRefs>
    <ds:schemaRef ds:uri="http://schemas.microsoft.com/VisualStudio/2011/storyboarding/control"/>
  </ds:schemaRefs>
</ds:datastoreItem>
</file>

<file path=customXml/itemProps11.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12.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13.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14.xml><?xml version="1.0" encoding="utf-8"?>
<ds:datastoreItem xmlns:ds="http://schemas.openxmlformats.org/officeDocument/2006/customXml" ds:itemID="{25464077-AB32-4500-9AA0-3C20B1FFFFB3}">
  <ds:schemaRefs>
    <ds:schemaRef ds:uri="http://schemas.microsoft.com/VisualStudio/2011/storyboarding/control"/>
  </ds:schemaRefs>
</ds:datastoreItem>
</file>

<file path=customXml/itemProps15.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2.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3.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4.xml><?xml version="1.0" encoding="utf-8"?>
<ds:datastoreItem xmlns:ds="http://schemas.openxmlformats.org/officeDocument/2006/customXml" ds:itemID="{8A435F90-28E9-4DE7-B2CE-F65BE09BF789}">
  <ds:schemaRefs>
    <ds:schemaRef ds:uri="http://schemas.microsoft.com/VisualStudio/2011/storyboarding/control"/>
  </ds:schemaRefs>
</ds:datastoreItem>
</file>

<file path=customXml/itemProps5.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6.xml><?xml version="1.0" encoding="utf-8"?>
<ds:datastoreItem xmlns:ds="http://schemas.openxmlformats.org/officeDocument/2006/customXml" ds:itemID="{628A41E1-A6A5-4603-9FF4-001961001B77}">
  <ds:schemaRefs>
    <ds:schemaRef ds:uri="http://schemas.microsoft.com/VisualStudio/2011/storyboarding/control"/>
  </ds:schemaRefs>
</ds:datastoreItem>
</file>

<file path=customXml/itemProps7.xml><?xml version="1.0" encoding="utf-8"?>
<ds:datastoreItem xmlns:ds="http://schemas.openxmlformats.org/officeDocument/2006/customXml" ds:itemID="{F69F0F43-3B9E-4646-9AAB-EC372D25A1C9}">
  <ds:schemaRefs>
    <ds:schemaRef ds:uri="http://schemas.microsoft.com/VisualStudio/2011/storyboarding/control"/>
  </ds:schemaRefs>
</ds:datastoreItem>
</file>

<file path=customXml/itemProps8.xml><?xml version="1.0" encoding="utf-8"?>
<ds:datastoreItem xmlns:ds="http://schemas.openxmlformats.org/officeDocument/2006/customXml" ds:itemID="{5BAB1EFB-3933-49C1-96AB-2E2BABB5EB83}">
  <ds:schemaRefs>
    <ds:schemaRef ds:uri="http://schemas.microsoft.com/VisualStudio/2011/storyboarding/control"/>
  </ds:schemaRefs>
</ds:datastoreItem>
</file>

<file path=customXml/itemProps9.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34515</TotalTime>
  <Words>7083</Words>
  <Application>Microsoft Macintosh PowerPoint</Application>
  <PresentationFormat>Widescreen</PresentationFormat>
  <Paragraphs>573</Paragraphs>
  <Slides>48</Slides>
  <Notes>25</Notes>
  <HiddenSlides>0</HiddenSlides>
  <MMClips>0</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48</vt:i4>
      </vt:variant>
    </vt:vector>
  </HeadingPairs>
  <TitlesOfParts>
    <vt:vector size="74" baseType="lpstr">
      <vt:lpstr>__Inter_6c4fd5</vt:lpstr>
      <vt:lpstr>-apple-system</vt:lpstr>
      <vt:lpstr>acumin-pro</vt:lpstr>
      <vt:lpstr>Arial</vt:lpstr>
      <vt:lpstr>Arial-BoldMT</vt:lpstr>
      <vt:lpstr>BlinkMacSystemFont</vt:lpstr>
      <vt:lpstr>Calibri</vt:lpstr>
      <vt:lpstr>Calibri Bold</vt:lpstr>
      <vt:lpstr>Calibri Light</vt:lpstr>
      <vt:lpstr>Calibri-Italic</vt:lpstr>
      <vt:lpstr>Cambria</vt:lpstr>
      <vt:lpstr>Google Sans</vt:lpstr>
      <vt:lpstr>Harding</vt:lpstr>
      <vt:lpstr>Helvetica</vt:lpstr>
      <vt:lpstr>Helvetica Neue</vt:lpstr>
      <vt:lpstr>Inter</vt:lpstr>
      <vt:lpstr>mayo-sans</vt:lpstr>
      <vt:lpstr>MSK Sans Web</vt:lpstr>
      <vt:lpstr>Open Sans</vt:lpstr>
      <vt:lpstr>PT Serif</vt:lpstr>
      <vt:lpstr>Source Sans Pro</vt:lpstr>
      <vt:lpstr>Symbol</vt:lpstr>
      <vt:lpstr>Times New Roman</vt:lpstr>
      <vt:lpstr>var(--sn-fonts-heading)</vt:lpstr>
      <vt:lpstr>Office Theme</vt:lpstr>
      <vt:lpstr>Congresso de Patologia</vt:lpstr>
      <vt:lpstr>From bench to bedside IDH-mutations as a model for precision pathology</vt:lpstr>
      <vt:lpstr>Disclosures</vt:lpstr>
      <vt:lpstr>PowerPoint Presentation</vt:lpstr>
      <vt:lpstr>PowerPoint Presentation</vt:lpstr>
      <vt:lpstr>PowerPoint Presentation</vt:lpstr>
      <vt:lpstr>PowerPoint Presentation</vt:lpstr>
      <vt:lpstr>PowerPoint Presentation</vt:lpstr>
      <vt:lpstr>Case study #1</vt:lpstr>
      <vt:lpstr>Acute myeloid leukemia - AML</vt:lpstr>
      <vt:lpstr>PowerPoint Presentation</vt:lpstr>
      <vt:lpstr>PowerPoint Presentation</vt:lpstr>
      <vt:lpstr>PowerPoint Presentation</vt:lpstr>
      <vt:lpstr>PowerPoint Presentation</vt:lpstr>
      <vt:lpstr>PowerPoint Presentation</vt:lpstr>
      <vt:lpstr>IDH mutations in AML </vt:lpstr>
      <vt:lpstr>PowerPoint Presentation</vt:lpstr>
      <vt:lpstr>PowerPoint Presentation</vt:lpstr>
      <vt:lpstr>NGS testing </vt:lpstr>
      <vt:lpstr>Key features of IDH1/2 mutated AML</vt:lpstr>
      <vt:lpstr>IDH1/2 and TE2 mutations are mutually exclusive in AML</vt:lpstr>
      <vt:lpstr>PowerPoint Presentation</vt:lpstr>
      <vt:lpstr>Patient follow up </vt:lpstr>
      <vt:lpstr>IDH differentiation syndrome </vt:lpstr>
      <vt:lpstr>PowerPoint Presentation</vt:lpstr>
      <vt:lpstr>Resistance mechanisms </vt:lpstr>
      <vt:lpstr>PowerPoint Presentation</vt:lpstr>
      <vt:lpstr>Adjust testing strategies to provide adequate care accordingly </vt:lpstr>
      <vt:lpstr>IDH mutations in Gliomas </vt:lpstr>
      <vt:lpstr>2016 WHO embraced new nomenclature:  Phenotype + Genotype = Integrated diagnosis</vt:lpstr>
      <vt:lpstr>The 7-layer approach to classification of gliomas </vt:lpstr>
      <vt:lpstr>WHO 5th edition changes re: diffuse gliomas</vt:lpstr>
      <vt:lpstr>Case #2 </vt:lpstr>
      <vt:lpstr>Surgical sample submitted for testing </vt:lpstr>
      <vt:lpstr>IDH1/IDH2 mutations in gliomas </vt:lpstr>
      <vt:lpstr>Implications of abnormal IDH function</vt:lpstr>
      <vt:lpstr>PowerPoint Presentation</vt:lpstr>
      <vt:lpstr>Prognostic implications </vt:lpstr>
      <vt:lpstr>PowerPoint Presentation</vt:lpstr>
      <vt:lpstr>PowerPoint Presentation</vt:lpstr>
      <vt:lpstr>IDH mutations also define other malignancies</vt:lpstr>
      <vt:lpstr>IDH mutations in cartilage-producing tumors </vt:lpstr>
      <vt:lpstr>PowerPoint Presentation</vt:lpstr>
      <vt:lpstr>Some key aspects of IDH mutated chondrosarcomas </vt:lpstr>
      <vt:lpstr>PowerPoint Presentation</vt:lpstr>
      <vt:lpstr>Synthetic lethal interactions of mutant IDH compromise</vt:lpstr>
      <vt:lpstr>Highlights </vt:lpstr>
      <vt:lpstr>Suppression of the tumor-associated immune system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Arcila, Maria</dc:creator>
  <cp:lastModifiedBy>Arcila, Maria</cp:lastModifiedBy>
  <cp:revision>7</cp:revision>
  <dcterms:created xsi:type="dcterms:W3CDTF">2023-06-11T19:19:05Z</dcterms:created>
  <dcterms:modified xsi:type="dcterms:W3CDTF">2024-05-30T03:48:45Z</dcterms:modified>
</cp:coreProperties>
</file>